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0" r:id="rId3"/>
    <p:sldId id="261" r:id="rId4"/>
    <p:sldId id="264" r:id="rId5"/>
    <p:sldId id="265" r:id="rId6"/>
    <p:sldId id="266" r:id="rId7"/>
    <p:sldId id="267" r:id="rId8"/>
    <p:sldId id="268" r:id="rId9"/>
    <p:sldId id="269" r:id="rId10"/>
    <p:sldId id="270" r:id="rId11"/>
    <p:sldId id="271" r:id="rId12"/>
    <p:sldId id="302" r:id="rId13"/>
    <p:sldId id="303" r:id="rId14"/>
    <p:sldId id="378" r:id="rId15"/>
    <p:sldId id="379" r:id="rId16"/>
    <p:sldId id="380" r:id="rId17"/>
    <p:sldId id="381" r:id="rId18"/>
    <p:sldId id="382" r:id="rId19"/>
    <p:sldId id="305" r:id="rId20"/>
    <p:sldId id="383" r:id="rId21"/>
    <p:sldId id="384" r:id="rId22"/>
    <p:sldId id="385" r:id="rId23"/>
    <p:sldId id="272" r:id="rId24"/>
    <p:sldId id="386"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A8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2" d="100"/>
          <a:sy n="62" d="100"/>
        </p:scale>
        <p:origin x="79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859F0-12E0-F94B-B223-A6D6C902CEBF}" type="doc">
      <dgm:prSet loTypeId="urn:microsoft.com/office/officeart/2009/layout/CircleArrowProcess" loCatId="" qsTypeId="urn:microsoft.com/office/officeart/2005/8/quickstyle/simple2" qsCatId="simple" csTypeId="urn:microsoft.com/office/officeart/2005/8/colors/accent0_1" csCatId="mainScheme" phldr="1"/>
      <dgm:spPr/>
      <dgm:t>
        <a:bodyPr/>
        <a:lstStyle/>
        <a:p>
          <a:endParaRPr lang="es-ES"/>
        </a:p>
      </dgm:t>
    </dgm:pt>
    <dgm:pt modelId="{2C5D3482-65BC-4B40-80CB-AB5D02D167C0}">
      <dgm:prSet custT="1"/>
      <dgm:spPr/>
      <dgm:t>
        <a:bodyPr/>
        <a:lstStyle/>
        <a:p>
          <a:pPr rtl="0"/>
          <a:r>
            <a:rPr lang="is-IS" sz="2400" b="1" dirty="0">
              <a:solidFill>
                <a:schemeClr val="accent1">
                  <a:lumMod val="75000"/>
                </a:schemeClr>
              </a:solidFill>
              <a:latin typeface="+mn-lt"/>
            </a:rPr>
            <a:t>2004</a:t>
          </a:r>
        </a:p>
      </dgm:t>
    </dgm:pt>
    <dgm:pt modelId="{19919EB0-7568-6A4A-8FEB-D13C44D2BBEB}" type="parTrans" cxnId="{F4C0690C-A981-9C4F-A999-9A156A881C43}">
      <dgm:prSet/>
      <dgm:spPr/>
      <dgm:t>
        <a:bodyPr/>
        <a:lstStyle/>
        <a:p>
          <a:endParaRPr lang="es-ES">
            <a:latin typeface="+mn-lt"/>
          </a:endParaRPr>
        </a:p>
      </dgm:t>
    </dgm:pt>
    <dgm:pt modelId="{C2BBC986-65FF-244A-819C-2E7DCE37F5AA}" type="sibTrans" cxnId="{F4C0690C-A981-9C4F-A999-9A156A881C43}">
      <dgm:prSet/>
      <dgm:spPr/>
      <dgm:t>
        <a:bodyPr/>
        <a:lstStyle/>
        <a:p>
          <a:endParaRPr lang="es-ES">
            <a:latin typeface="+mn-lt"/>
          </a:endParaRPr>
        </a:p>
      </dgm:t>
    </dgm:pt>
    <dgm:pt modelId="{DCB8A3FD-4190-074A-9954-31C3A53FBCE5}">
      <dgm:prSet/>
      <dgm:spPr/>
      <dgm:t>
        <a:bodyPr/>
        <a:lstStyle/>
        <a:p>
          <a:pPr rtl="0"/>
          <a:r>
            <a:rPr lang="es-ES" b="1" dirty="0">
              <a:solidFill>
                <a:schemeClr val="accent1">
                  <a:lumMod val="75000"/>
                </a:schemeClr>
              </a:solidFill>
              <a:latin typeface="+mn-lt"/>
            </a:rPr>
            <a:t>2007</a:t>
          </a:r>
        </a:p>
      </dgm:t>
    </dgm:pt>
    <dgm:pt modelId="{39875A73-2725-0546-97E8-2950890D7CAC}" type="parTrans" cxnId="{E6E0DED4-B08F-BE47-B233-11282B3CE0EB}">
      <dgm:prSet/>
      <dgm:spPr/>
      <dgm:t>
        <a:bodyPr/>
        <a:lstStyle/>
        <a:p>
          <a:endParaRPr lang="es-ES">
            <a:latin typeface="+mn-lt"/>
          </a:endParaRPr>
        </a:p>
      </dgm:t>
    </dgm:pt>
    <dgm:pt modelId="{076617DA-3E48-8547-9A00-CFCD190AC515}" type="sibTrans" cxnId="{E6E0DED4-B08F-BE47-B233-11282B3CE0EB}">
      <dgm:prSet/>
      <dgm:spPr/>
      <dgm:t>
        <a:bodyPr/>
        <a:lstStyle/>
        <a:p>
          <a:endParaRPr lang="es-ES">
            <a:latin typeface="+mn-lt"/>
          </a:endParaRPr>
        </a:p>
      </dgm:t>
    </dgm:pt>
    <dgm:pt modelId="{938C40AC-4B92-0D4B-B868-E16C7548253C}">
      <dgm:prSet custT="1"/>
      <dgm:spPr/>
      <dgm:t>
        <a:bodyPr/>
        <a:lstStyle/>
        <a:p>
          <a:pPr algn="l" rtl="0">
            <a:lnSpc>
              <a:spcPct val="100000"/>
            </a:lnSpc>
          </a:pPr>
          <a:r>
            <a:rPr lang="es-ES" sz="2100" b="1" dirty="0">
              <a:latin typeface="+mn-lt"/>
              <a:cs typeface="Times New Roman"/>
            </a:rPr>
            <a:t>RABIT</a:t>
          </a:r>
          <a:r>
            <a:rPr lang="es-ES" sz="2100" b="0" dirty="0">
              <a:latin typeface="+mn-lt"/>
              <a:cs typeface="Times New Roman"/>
            </a:rPr>
            <a:t> &amp; </a:t>
          </a:r>
          <a:r>
            <a:rPr lang="en-US" sz="2100" dirty="0">
              <a:latin typeface="+mn-lt"/>
            </a:rPr>
            <a:t>Central Record of Available Technical Equipment (</a:t>
          </a:r>
          <a:r>
            <a:rPr lang="en-US" sz="2100" b="1" dirty="0">
              <a:latin typeface="+mn-lt"/>
            </a:rPr>
            <a:t>CRATE</a:t>
          </a:r>
          <a:r>
            <a:rPr lang="en-US" sz="2100" dirty="0">
              <a:latin typeface="+mn-lt"/>
            </a:rPr>
            <a:t>)</a:t>
          </a:r>
          <a:endParaRPr lang="es-ES" sz="2100" b="0" dirty="0">
            <a:latin typeface="+mn-lt"/>
            <a:cs typeface="Times New Roman"/>
          </a:endParaRPr>
        </a:p>
      </dgm:t>
    </dgm:pt>
    <dgm:pt modelId="{47790A92-7002-4747-BB09-23810B04A59F}" type="parTrans" cxnId="{42902DA2-4E85-2E45-8890-8E501FC86F74}">
      <dgm:prSet/>
      <dgm:spPr/>
      <dgm:t>
        <a:bodyPr/>
        <a:lstStyle/>
        <a:p>
          <a:endParaRPr lang="es-ES">
            <a:latin typeface="+mn-lt"/>
          </a:endParaRPr>
        </a:p>
      </dgm:t>
    </dgm:pt>
    <dgm:pt modelId="{48E2E119-B00E-2C4A-AC60-53BF91A6CD69}" type="sibTrans" cxnId="{42902DA2-4E85-2E45-8890-8E501FC86F74}">
      <dgm:prSet/>
      <dgm:spPr/>
      <dgm:t>
        <a:bodyPr/>
        <a:lstStyle/>
        <a:p>
          <a:endParaRPr lang="es-ES">
            <a:latin typeface="+mn-lt"/>
          </a:endParaRPr>
        </a:p>
      </dgm:t>
    </dgm:pt>
    <dgm:pt modelId="{440A8362-F5B1-0847-8E6F-D5D5AF014424}">
      <dgm:prSet/>
      <dgm:spPr/>
      <dgm:t>
        <a:bodyPr/>
        <a:lstStyle/>
        <a:p>
          <a:r>
            <a:rPr lang="es-ES" b="1" dirty="0">
              <a:solidFill>
                <a:schemeClr val="accent1">
                  <a:lumMod val="75000"/>
                </a:schemeClr>
              </a:solidFill>
              <a:latin typeface="+mn-lt"/>
            </a:rPr>
            <a:t>2016</a:t>
          </a:r>
        </a:p>
      </dgm:t>
    </dgm:pt>
    <dgm:pt modelId="{C87648A8-8487-AE4B-B96B-BB95090B35CC}" type="parTrans" cxnId="{81838F6A-5216-204A-B49A-AACD83CDC2E4}">
      <dgm:prSet/>
      <dgm:spPr/>
      <dgm:t>
        <a:bodyPr/>
        <a:lstStyle/>
        <a:p>
          <a:endParaRPr lang="es-ES">
            <a:latin typeface="+mn-lt"/>
          </a:endParaRPr>
        </a:p>
      </dgm:t>
    </dgm:pt>
    <dgm:pt modelId="{B238620B-FCEE-9547-BADF-D7113F16B9DC}" type="sibTrans" cxnId="{81838F6A-5216-204A-B49A-AACD83CDC2E4}">
      <dgm:prSet/>
      <dgm:spPr/>
      <dgm:t>
        <a:bodyPr/>
        <a:lstStyle/>
        <a:p>
          <a:endParaRPr lang="es-ES">
            <a:latin typeface="+mn-lt"/>
          </a:endParaRPr>
        </a:p>
      </dgm:t>
    </dgm:pt>
    <dgm:pt modelId="{BFBFC705-8697-4A4F-AE1C-30E6E6830782}">
      <dgm:prSet/>
      <dgm:spPr/>
      <dgm:t>
        <a:bodyPr/>
        <a:lstStyle/>
        <a:p>
          <a:pPr rtl="0"/>
          <a:r>
            <a:rPr lang="es-ES_tradnl" b="1" dirty="0">
              <a:solidFill>
                <a:schemeClr val="accent1">
                  <a:lumMod val="75000"/>
                </a:schemeClr>
              </a:solidFill>
              <a:latin typeface="+mn-lt"/>
            </a:rPr>
            <a:t>2011</a:t>
          </a:r>
        </a:p>
      </dgm:t>
    </dgm:pt>
    <dgm:pt modelId="{5E85496E-536B-DE46-89C4-5BD348B17B89}" type="sibTrans" cxnId="{12962F49-1D8C-EE43-94AB-8C36EB6602CB}">
      <dgm:prSet/>
      <dgm:spPr/>
      <dgm:t>
        <a:bodyPr/>
        <a:lstStyle/>
        <a:p>
          <a:endParaRPr lang="es-ES">
            <a:latin typeface="+mn-lt"/>
          </a:endParaRPr>
        </a:p>
      </dgm:t>
    </dgm:pt>
    <dgm:pt modelId="{1BB3CC30-5A0F-6A4F-92BA-F5B6A1CD3CF0}" type="parTrans" cxnId="{12962F49-1D8C-EE43-94AB-8C36EB6602CB}">
      <dgm:prSet/>
      <dgm:spPr/>
      <dgm:t>
        <a:bodyPr/>
        <a:lstStyle/>
        <a:p>
          <a:endParaRPr lang="es-ES">
            <a:latin typeface="+mn-lt"/>
          </a:endParaRPr>
        </a:p>
      </dgm:t>
    </dgm:pt>
    <dgm:pt modelId="{B1EAADC1-8598-0A43-B9F7-870B17212923}">
      <dgm:prSet custT="1"/>
      <dgm:spPr/>
      <dgm:t>
        <a:bodyPr/>
        <a:lstStyle/>
        <a:p>
          <a:pPr rtl="0"/>
          <a:r>
            <a:rPr lang="en-US" sz="2100" dirty="0">
              <a:latin typeface="+mn-lt"/>
            </a:rPr>
            <a:t>Acquire or lease its own technical </a:t>
          </a:r>
          <a:r>
            <a:rPr lang="en-US" sz="2100" b="1" dirty="0">
              <a:latin typeface="+mn-lt"/>
            </a:rPr>
            <a:t>equipment</a:t>
          </a:r>
          <a:endParaRPr lang="es-ES_tradnl" sz="2100" b="1" dirty="0">
            <a:latin typeface="+mn-lt"/>
          </a:endParaRPr>
        </a:p>
      </dgm:t>
    </dgm:pt>
    <dgm:pt modelId="{CE75F674-BDEB-9F48-9041-C585365A3A4B}" type="parTrans" cxnId="{7A75967F-02CF-F74A-B9AE-1CFD441890CD}">
      <dgm:prSet/>
      <dgm:spPr/>
      <dgm:t>
        <a:bodyPr/>
        <a:lstStyle/>
        <a:p>
          <a:endParaRPr lang="es-ES">
            <a:latin typeface="+mn-lt"/>
          </a:endParaRPr>
        </a:p>
      </dgm:t>
    </dgm:pt>
    <dgm:pt modelId="{C385FEFE-52F2-9749-BEF8-CB275F9F3525}" type="sibTrans" cxnId="{7A75967F-02CF-F74A-B9AE-1CFD441890CD}">
      <dgm:prSet/>
      <dgm:spPr/>
      <dgm:t>
        <a:bodyPr/>
        <a:lstStyle/>
        <a:p>
          <a:endParaRPr lang="es-ES">
            <a:latin typeface="+mn-lt"/>
          </a:endParaRPr>
        </a:p>
      </dgm:t>
    </dgm:pt>
    <dgm:pt modelId="{E0D977C3-8D3B-4742-BF0C-86E4A61F4EF0}">
      <dgm:prSet custT="1"/>
      <dgm:spPr/>
      <dgm:t>
        <a:bodyPr/>
        <a:lstStyle/>
        <a:p>
          <a:r>
            <a:rPr lang="es-ES" sz="2100" b="1" dirty="0">
              <a:latin typeface="+mn-lt"/>
            </a:rPr>
            <a:t>Reg. 2016/1624 EBCG</a:t>
          </a:r>
          <a:endParaRPr lang="es-ES" sz="2100" b="0" dirty="0">
            <a:latin typeface="+mn-lt"/>
          </a:endParaRPr>
        </a:p>
      </dgm:t>
    </dgm:pt>
    <dgm:pt modelId="{62C882B7-3773-C74F-9321-6F54C3B7B770}" type="parTrans" cxnId="{9DEECB53-694F-8544-9681-6133DC11C5EA}">
      <dgm:prSet/>
      <dgm:spPr/>
      <dgm:t>
        <a:bodyPr/>
        <a:lstStyle/>
        <a:p>
          <a:endParaRPr lang="es-ES">
            <a:latin typeface="+mn-lt"/>
          </a:endParaRPr>
        </a:p>
      </dgm:t>
    </dgm:pt>
    <dgm:pt modelId="{FB6A1087-13D3-2441-BBE2-E9D6CD8E8778}" type="sibTrans" cxnId="{9DEECB53-694F-8544-9681-6133DC11C5EA}">
      <dgm:prSet/>
      <dgm:spPr/>
      <dgm:t>
        <a:bodyPr/>
        <a:lstStyle/>
        <a:p>
          <a:endParaRPr lang="es-ES">
            <a:latin typeface="+mn-lt"/>
          </a:endParaRPr>
        </a:p>
      </dgm:t>
    </dgm:pt>
    <dgm:pt modelId="{74C0A3C5-3E2D-DE4A-B004-AD5EA2CDCBFC}">
      <dgm:prSet custT="1"/>
      <dgm:spPr/>
      <dgm:t>
        <a:bodyPr/>
        <a:lstStyle/>
        <a:p>
          <a:pPr rtl="0"/>
          <a:r>
            <a:rPr lang="es-ES" sz="2100" b="0" dirty="0">
              <a:latin typeface="+mn-lt"/>
            </a:rPr>
            <a:t>EBGT</a:t>
          </a:r>
          <a:endParaRPr lang="es-ES_tradnl" sz="2100" b="1" dirty="0">
            <a:latin typeface="+mn-lt"/>
          </a:endParaRPr>
        </a:p>
      </dgm:t>
    </dgm:pt>
    <dgm:pt modelId="{73556848-8BB1-3E4E-B335-C02A824D85FE}" type="parTrans" cxnId="{CB4C3713-7724-8643-A28D-969287D827A4}">
      <dgm:prSet/>
      <dgm:spPr/>
      <dgm:t>
        <a:bodyPr/>
        <a:lstStyle/>
        <a:p>
          <a:endParaRPr lang="es-ES">
            <a:latin typeface="+mn-lt"/>
          </a:endParaRPr>
        </a:p>
      </dgm:t>
    </dgm:pt>
    <dgm:pt modelId="{4440682D-6BE0-3341-A53D-2CD28E4731E5}" type="sibTrans" cxnId="{CB4C3713-7724-8643-A28D-969287D827A4}">
      <dgm:prSet/>
      <dgm:spPr/>
      <dgm:t>
        <a:bodyPr/>
        <a:lstStyle/>
        <a:p>
          <a:endParaRPr lang="es-ES">
            <a:latin typeface="+mn-lt"/>
          </a:endParaRPr>
        </a:p>
      </dgm:t>
    </dgm:pt>
    <dgm:pt modelId="{ACC393BA-0BF2-8C4D-B0A2-F8950EFBDEAD}">
      <dgm:prSet/>
      <dgm:spPr/>
      <dgm:t>
        <a:bodyPr/>
        <a:lstStyle/>
        <a:p>
          <a:r>
            <a:rPr lang="es-ES" b="1" dirty="0">
              <a:solidFill>
                <a:schemeClr val="accent1">
                  <a:lumMod val="75000"/>
                </a:schemeClr>
              </a:solidFill>
              <a:latin typeface="+mn-lt"/>
            </a:rPr>
            <a:t>2019</a:t>
          </a:r>
        </a:p>
      </dgm:t>
    </dgm:pt>
    <dgm:pt modelId="{A23C0141-9EF1-9041-B78F-0A35172BB2BD}" type="parTrans" cxnId="{93CDA73F-4666-BB4C-99F2-A8ED8DAADFDD}">
      <dgm:prSet/>
      <dgm:spPr/>
      <dgm:t>
        <a:bodyPr/>
        <a:lstStyle/>
        <a:p>
          <a:endParaRPr lang="es-ES">
            <a:latin typeface="+mn-lt"/>
          </a:endParaRPr>
        </a:p>
      </dgm:t>
    </dgm:pt>
    <dgm:pt modelId="{C889365F-0293-4A47-936D-3D5864C1AE78}" type="sibTrans" cxnId="{93CDA73F-4666-BB4C-99F2-A8ED8DAADFDD}">
      <dgm:prSet/>
      <dgm:spPr/>
      <dgm:t>
        <a:bodyPr/>
        <a:lstStyle/>
        <a:p>
          <a:endParaRPr lang="es-ES">
            <a:latin typeface="+mn-lt"/>
          </a:endParaRPr>
        </a:p>
      </dgm:t>
    </dgm:pt>
    <dgm:pt modelId="{B6D0AF48-B08D-5F4E-8070-72F2FE8FED0B}">
      <dgm:prSet custT="1"/>
      <dgm:spPr/>
      <dgm:t>
        <a:bodyPr/>
        <a:lstStyle/>
        <a:p>
          <a:r>
            <a:rPr lang="es-ES" sz="2100" b="1" dirty="0">
              <a:latin typeface="+mn-lt"/>
            </a:rPr>
            <a:t>Nov. 2019 Reg. 2019/1896 EBCG 2.0</a:t>
          </a:r>
        </a:p>
      </dgm:t>
    </dgm:pt>
    <dgm:pt modelId="{7ECFEC21-2C7C-9F4D-8634-B91113D8F2B1}" type="parTrans" cxnId="{3895AF0B-3220-8443-85FB-D02832ACC940}">
      <dgm:prSet/>
      <dgm:spPr/>
      <dgm:t>
        <a:bodyPr/>
        <a:lstStyle/>
        <a:p>
          <a:endParaRPr lang="es-ES">
            <a:latin typeface="+mn-lt"/>
          </a:endParaRPr>
        </a:p>
      </dgm:t>
    </dgm:pt>
    <dgm:pt modelId="{BFE51BCC-9E64-8840-8847-B21981DD9977}" type="sibTrans" cxnId="{3895AF0B-3220-8443-85FB-D02832ACC940}">
      <dgm:prSet/>
      <dgm:spPr/>
      <dgm:t>
        <a:bodyPr/>
        <a:lstStyle/>
        <a:p>
          <a:endParaRPr lang="es-ES">
            <a:latin typeface="+mn-lt"/>
          </a:endParaRPr>
        </a:p>
      </dgm:t>
    </dgm:pt>
    <dgm:pt modelId="{A8340847-BCDA-B64E-9052-3CC04595F6A7}">
      <dgm:prSet custT="1"/>
      <dgm:spPr/>
      <dgm:t>
        <a:bodyPr/>
        <a:lstStyle/>
        <a:p>
          <a:r>
            <a:rPr lang="en-GB" sz="2100" b="0" dirty="0">
              <a:latin typeface="+mn-lt"/>
            </a:rPr>
            <a:t>17/04/2019 EP adopted 2018 COM proposal</a:t>
          </a:r>
          <a:endParaRPr lang="es-ES" sz="2100" b="0" dirty="0">
            <a:latin typeface="+mn-lt"/>
          </a:endParaRPr>
        </a:p>
      </dgm:t>
    </dgm:pt>
    <dgm:pt modelId="{8EEA6145-EE8E-0B48-B5E1-F0763C616A8F}" type="parTrans" cxnId="{376F7711-E6C1-9841-9C66-C5C8CAF3E4FE}">
      <dgm:prSet/>
      <dgm:spPr/>
      <dgm:t>
        <a:bodyPr/>
        <a:lstStyle/>
        <a:p>
          <a:endParaRPr lang="es-ES">
            <a:latin typeface="+mn-lt"/>
          </a:endParaRPr>
        </a:p>
      </dgm:t>
    </dgm:pt>
    <dgm:pt modelId="{82715C8C-6DB1-7949-8022-F6CB921C41DA}" type="sibTrans" cxnId="{376F7711-E6C1-9841-9C66-C5C8CAF3E4FE}">
      <dgm:prSet/>
      <dgm:spPr/>
      <dgm:t>
        <a:bodyPr/>
        <a:lstStyle/>
        <a:p>
          <a:endParaRPr lang="es-ES">
            <a:latin typeface="+mn-lt"/>
          </a:endParaRPr>
        </a:p>
      </dgm:t>
    </dgm:pt>
    <dgm:pt modelId="{44552111-262C-9644-AC70-20C410D20776}" type="pres">
      <dgm:prSet presAssocID="{503859F0-12E0-F94B-B223-A6D6C902CEBF}" presName="Name0" presStyleCnt="0">
        <dgm:presLayoutVars>
          <dgm:chMax val="7"/>
          <dgm:chPref val="7"/>
          <dgm:dir/>
          <dgm:animLvl val="lvl"/>
        </dgm:presLayoutVars>
      </dgm:prSet>
      <dgm:spPr/>
    </dgm:pt>
    <dgm:pt modelId="{3F787F6F-92DA-A44A-B2EA-E14507409403}" type="pres">
      <dgm:prSet presAssocID="{2C5D3482-65BC-4B40-80CB-AB5D02D167C0}" presName="Accent1" presStyleCnt="0"/>
      <dgm:spPr/>
    </dgm:pt>
    <dgm:pt modelId="{EABED570-2E4D-5C4C-BFDE-5258C3F0B560}" type="pres">
      <dgm:prSet presAssocID="{2C5D3482-65BC-4B40-80CB-AB5D02D167C0}" presName="Accent" presStyleLbl="node1" presStyleIdx="0" presStyleCnt="5"/>
      <dgm:spPr/>
    </dgm:pt>
    <dgm:pt modelId="{7B0E6D7B-C8AF-704B-B13B-5758A9A82CE4}" type="pres">
      <dgm:prSet presAssocID="{2C5D3482-65BC-4B40-80CB-AB5D02D167C0}" presName="Parent1" presStyleLbl="revTx" presStyleIdx="0" presStyleCnt="9">
        <dgm:presLayoutVars>
          <dgm:chMax val="1"/>
          <dgm:chPref val="1"/>
          <dgm:bulletEnabled val="1"/>
        </dgm:presLayoutVars>
      </dgm:prSet>
      <dgm:spPr/>
    </dgm:pt>
    <dgm:pt modelId="{E5532DD0-8000-8E4E-81B4-AAC6ECD866E3}" type="pres">
      <dgm:prSet presAssocID="{DCB8A3FD-4190-074A-9954-31C3A53FBCE5}" presName="Accent2" presStyleCnt="0"/>
      <dgm:spPr/>
    </dgm:pt>
    <dgm:pt modelId="{9D41417C-3A34-7347-8C4D-7201F93BB337}" type="pres">
      <dgm:prSet presAssocID="{DCB8A3FD-4190-074A-9954-31C3A53FBCE5}" presName="Accent" presStyleLbl="node1" presStyleIdx="1" presStyleCnt="5" custLinFactNeighborX="1364"/>
      <dgm:spPr/>
    </dgm:pt>
    <dgm:pt modelId="{2769E9C1-CF70-EB40-AFB4-17922598B793}" type="pres">
      <dgm:prSet presAssocID="{DCB8A3FD-4190-074A-9954-31C3A53FBCE5}" presName="Child2" presStyleLbl="revTx" presStyleIdx="1" presStyleCnt="9" custScaleX="592241" custScaleY="193188" custLinFactX="100000" custLinFactNeighborX="169644" custLinFactNeighborY="-5767">
        <dgm:presLayoutVars>
          <dgm:chMax val="0"/>
          <dgm:chPref val="0"/>
          <dgm:bulletEnabled val="1"/>
        </dgm:presLayoutVars>
      </dgm:prSet>
      <dgm:spPr/>
    </dgm:pt>
    <dgm:pt modelId="{42D71B1D-1D3A-654A-989C-56652CFBF3A3}" type="pres">
      <dgm:prSet presAssocID="{DCB8A3FD-4190-074A-9954-31C3A53FBCE5}" presName="Parent2" presStyleLbl="revTx" presStyleIdx="2" presStyleCnt="9">
        <dgm:presLayoutVars>
          <dgm:chMax val="1"/>
          <dgm:chPref val="1"/>
          <dgm:bulletEnabled val="1"/>
        </dgm:presLayoutVars>
      </dgm:prSet>
      <dgm:spPr/>
    </dgm:pt>
    <dgm:pt modelId="{192B1292-FCEC-ED46-9123-2C67B945D5C5}" type="pres">
      <dgm:prSet presAssocID="{BFBFC705-8697-4A4F-AE1C-30E6E6830782}" presName="Accent3" presStyleCnt="0"/>
      <dgm:spPr/>
    </dgm:pt>
    <dgm:pt modelId="{2FBDB4AC-EBA1-444E-809F-9671DEF6D710}" type="pres">
      <dgm:prSet presAssocID="{BFBFC705-8697-4A4F-AE1C-30E6E6830782}" presName="Accent" presStyleLbl="node1" presStyleIdx="2" presStyleCnt="5"/>
      <dgm:spPr/>
    </dgm:pt>
    <dgm:pt modelId="{58F49E16-F5A7-7342-9CB0-033ACC4BBD38}" type="pres">
      <dgm:prSet presAssocID="{BFBFC705-8697-4A4F-AE1C-30E6E6830782}" presName="Child3" presStyleLbl="revTx" presStyleIdx="3" presStyleCnt="9" custScaleX="513365" custScaleY="161756" custLinFactX="100000" custLinFactNeighborX="153687" custLinFactNeighborY="14380">
        <dgm:presLayoutVars>
          <dgm:chMax val="0"/>
          <dgm:chPref val="0"/>
          <dgm:bulletEnabled val="1"/>
        </dgm:presLayoutVars>
      </dgm:prSet>
      <dgm:spPr/>
    </dgm:pt>
    <dgm:pt modelId="{AABFE9D9-EA84-E54A-A5CD-507FB4E112AE}" type="pres">
      <dgm:prSet presAssocID="{BFBFC705-8697-4A4F-AE1C-30E6E6830782}" presName="Parent3" presStyleLbl="revTx" presStyleIdx="4" presStyleCnt="9">
        <dgm:presLayoutVars>
          <dgm:chMax val="1"/>
          <dgm:chPref val="1"/>
          <dgm:bulletEnabled val="1"/>
        </dgm:presLayoutVars>
      </dgm:prSet>
      <dgm:spPr/>
    </dgm:pt>
    <dgm:pt modelId="{816100C8-FD05-AE41-BD37-E1C6AF3FD194}" type="pres">
      <dgm:prSet presAssocID="{440A8362-F5B1-0847-8E6F-D5D5AF014424}" presName="Accent4" presStyleCnt="0"/>
      <dgm:spPr/>
    </dgm:pt>
    <dgm:pt modelId="{0D032A04-13FC-3243-9C34-150B4C447262}" type="pres">
      <dgm:prSet presAssocID="{440A8362-F5B1-0847-8E6F-D5D5AF014424}" presName="Accent" presStyleLbl="node1" presStyleIdx="3" presStyleCnt="5"/>
      <dgm:spPr/>
    </dgm:pt>
    <dgm:pt modelId="{87A58C36-94B7-4749-BD8C-ACA3B0FF255E}" type="pres">
      <dgm:prSet presAssocID="{440A8362-F5B1-0847-8E6F-D5D5AF014424}" presName="Child4" presStyleLbl="revTx" presStyleIdx="5" presStyleCnt="9" custScaleX="326218" custScaleY="128554" custLinFactX="12077" custLinFactNeighborX="100000" custLinFactNeighborY="6885">
        <dgm:presLayoutVars>
          <dgm:chMax val="0"/>
          <dgm:chPref val="0"/>
          <dgm:bulletEnabled val="1"/>
        </dgm:presLayoutVars>
      </dgm:prSet>
      <dgm:spPr/>
    </dgm:pt>
    <dgm:pt modelId="{09BFE77B-3351-9449-8225-AC7983B5481A}" type="pres">
      <dgm:prSet presAssocID="{440A8362-F5B1-0847-8E6F-D5D5AF014424}" presName="Parent4" presStyleLbl="revTx" presStyleIdx="6" presStyleCnt="9">
        <dgm:presLayoutVars>
          <dgm:chMax val="1"/>
          <dgm:chPref val="1"/>
          <dgm:bulletEnabled val="1"/>
        </dgm:presLayoutVars>
      </dgm:prSet>
      <dgm:spPr/>
    </dgm:pt>
    <dgm:pt modelId="{9E6ADEAA-3139-524D-A534-C8D44B93EAC2}" type="pres">
      <dgm:prSet presAssocID="{ACC393BA-0BF2-8C4D-B0A2-F8950EFBDEAD}" presName="Accent5" presStyleCnt="0"/>
      <dgm:spPr/>
    </dgm:pt>
    <dgm:pt modelId="{7722726F-6085-4D4F-8493-85121787733E}" type="pres">
      <dgm:prSet presAssocID="{ACC393BA-0BF2-8C4D-B0A2-F8950EFBDEAD}" presName="Accent" presStyleLbl="node1" presStyleIdx="4" presStyleCnt="5"/>
      <dgm:spPr/>
    </dgm:pt>
    <dgm:pt modelId="{19E46A01-5381-6B46-A01D-49A820AF20B4}" type="pres">
      <dgm:prSet presAssocID="{ACC393BA-0BF2-8C4D-B0A2-F8950EFBDEAD}" presName="Child5" presStyleLbl="revTx" presStyleIdx="7" presStyleCnt="9" custScaleX="393139" custLinFactX="58937" custLinFactNeighborX="100000" custLinFactNeighborY="-7668">
        <dgm:presLayoutVars>
          <dgm:chMax val="0"/>
          <dgm:chPref val="0"/>
          <dgm:bulletEnabled val="1"/>
        </dgm:presLayoutVars>
      </dgm:prSet>
      <dgm:spPr/>
    </dgm:pt>
    <dgm:pt modelId="{CAFA8B7A-2F72-F84A-9B08-1C14726D118E}" type="pres">
      <dgm:prSet presAssocID="{ACC393BA-0BF2-8C4D-B0A2-F8950EFBDEAD}" presName="Parent5" presStyleLbl="revTx" presStyleIdx="8" presStyleCnt="9">
        <dgm:presLayoutVars>
          <dgm:chMax val="1"/>
          <dgm:chPref val="1"/>
          <dgm:bulletEnabled val="1"/>
        </dgm:presLayoutVars>
      </dgm:prSet>
      <dgm:spPr/>
    </dgm:pt>
  </dgm:ptLst>
  <dgm:cxnLst>
    <dgm:cxn modelId="{3895AF0B-3220-8443-85FB-D02832ACC940}" srcId="{ACC393BA-0BF2-8C4D-B0A2-F8950EFBDEAD}" destId="{B6D0AF48-B08D-5F4E-8070-72F2FE8FED0B}" srcOrd="1" destOrd="0" parTransId="{7ECFEC21-2C7C-9F4D-8634-B91113D8F2B1}" sibTransId="{BFE51BCC-9E64-8840-8847-B21981DD9977}"/>
    <dgm:cxn modelId="{F4C0690C-A981-9C4F-A999-9A156A881C43}" srcId="{503859F0-12E0-F94B-B223-A6D6C902CEBF}" destId="{2C5D3482-65BC-4B40-80CB-AB5D02D167C0}" srcOrd="0" destOrd="0" parTransId="{19919EB0-7568-6A4A-8FEB-D13C44D2BBEB}" sibTransId="{C2BBC986-65FF-244A-819C-2E7DCE37F5AA}"/>
    <dgm:cxn modelId="{376F7711-E6C1-9841-9C66-C5C8CAF3E4FE}" srcId="{ACC393BA-0BF2-8C4D-B0A2-F8950EFBDEAD}" destId="{A8340847-BCDA-B64E-9052-3CC04595F6A7}" srcOrd="0" destOrd="0" parTransId="{8EEA6145-EE8E-0B48-B5E1-F0763C616A8F}" sibTransId="{82715C8C-6DB1-7949-8022-F6CB921C41DA}"/>
    <dgm:cxn modelId="{CB4C3713-7724-8643-A28D-969287D827A4}" srcId="{BFBFC705-8697-4A4F-AE1C-30E6E6830782}" destId="{74C0A3C5-3E2D-DE4A-B004-AD5EA2CDCBFC}" srcOrd="1" destOrd="0" parTransId="{73556848-8BB1-3E4E-B335-C02A824D85FE}" sibTransId="{4440682D-6BE0-3341-A53D-2CD28E4731E5}"/>
    <dgm:cxn modelId="{BF1F0C24-164E-C04F-9EC2-CCFE96EFB046}" type="presOf" srcId="{2C5D3482-65BC-4B40-80CB-AB5D02D167C0}" destId="{7B0E6D7B-C8AF-704B-B13B-5758A9A82CE4}" srcOrd="0" destOrd="0" presId="urn:microsoft.com/office/officeart/2009/layout/CircleArrowProcess"/>
    <dgm:cxn modelId="{08223C33-4B51-944A-90EA-B5D9433922C3}" type="presOf" srcId="{DCB8A3FD-4190-074A-9954-31C3A53FBCE5}" destId="{42D71B1D-1D3A-654A-989C-56652CFBF3A3}" srcOrd="0" destOrd="0" presId="urn:microsoft.com/office/officeart/2009/layout/CircleArrowProcess"/>
    <dgm:cxn modelId="{71FE4834-F774-044E-830C-30897E518B94}" type="presOf" srcId="{503859F0-12E0-F94B-B223-A6D6C902CEBF}" destId="{44552111-262C-9644-AC70-20C410D20776}" srcOrd="0" destOrd="0" presId="urn:microsoft.com/office/officeart/2009/layout/CircleArrowProcess"/>
    <dgm:cxn modelId="{8DC0D736-F33E-784D-A433-487FAB9E0D88}" type="presOf" srcId="{A8340847-BCDA-B64E-9052-3CC04595F6A7}" destId="{19E46A01-5381-6B46-A01D-49A820AF20B4}" srcOrd="0" destOrd="0" presId="urn:microsoft.com/office/officeart/2009/layout/CircleArrowProcess"/>
    <dgm:cxn modelId="{93CDA73F-4666-BB4C-99F2-A8ED8DAADFDD}" srcId="{503859F0-12E0-F94B-B223-A6D6C902CEBF}" destId="{ACC393BA-0BF2-8C4D-B0A2-F8950EFBDEAD}" srcOrd="4" destOrd="0" parTransId="{A23C0141-9EF1-9041-B78F-0A35172BB2BD}" sibTransId="{C889365F-0293-4A47-936D-3D5864C1AE78}"/>
    <dgm:cxn modelId="{0FDC535F-F105-E94F-945D-CDE6A661279D}" type="presOf" srcId="{ACC393BA-0BF2-8C4D-B0A2-F8950EFBDEAD}" destId="{CAFA8B7A-2F72-F84A-9B08-1C14726D118E}" srcOrd="0" destOrd="0" presId="urn:microsoft.com/office/officeart/2009/layout/CircleArrowProcess"/>
    <dgm:cxn modelId="{2E35E568-E058-D34C-93BC-FAE7C8E93AAF}" type="presOf" srcId="{B6D0AF48-B08D-5F4E-8070-72F2FE8FED0B}" destId="{19E46A01-5381-6B46-A01D-49A820AF20B4}" srcOrd="0" destOrd="1" presId="urn:microsoft.com/office/officeart/2009/layout/CircleArrowProcess"/>
    <dgm:cxn modelId="{12962F49-1D8C-EE43-94AB-8C36EB6602CB}" srcId="{503859F0-12E0-F94B-B223-A6D6C902CEBF}" destId="{BFBFC705-8697-4A4F-AE1C-30E6E6830782}" srcOrd="2" destOrd="0" parTransId="{1BB3CC30-5A0F-6A4F-92BA-F5B6A1CD3CF0}" sibTransId="{5E85496E-536B-DE46-89C4-5BD348B17B89}"/>
    <dgm:cxn modelId="{81838F6A-5216-204A-B49A-AACD83CDC2E4}" srcId="{503859F0-12E0-F94B-B223-A6D6C902CEBF}" destId="{440A8362-F5B1-0847-8E6F-D5D5AF014424}" srcOrd="3" destOrd="0" parTransId="{C87648A8-8487-AE4B-B96B-BB95090B35CC}" sibTransId="{B238620B-FCEE-9547-BADF-D7113F16B9DC}"/>
    <dgm:cxn modelId="{18914C50-F899-DB4A-9A7B-1DC3041AF9CE}" type="presOf" srcId="{E0D977C3-8D3B-4742-BF0C-86E4A61F4EF0}" destId="{87A58C36-94B7-4749-BD8C-ACA3B0FF255E}" srcOrd="0" destOrd="0" presId="urn:microsoft.com/office/officeart/2009/layout/CircleArrowProcess"/>
    <dgm:cxn modelId="{9DEECB53-694F-8544-9681-6133DC11C5EA}" srcId="{440A8362-F5B1-0847-8E6F-D5D5AF014424}" destId="{E0D977C3-8D3B-4742-BF0C-86E4A61F4EF0}" srcOrd="0" destOrd="0" parTransId="{62C882B7-3773-C74F-9321-6F54C3B7B770}" sibTransId="{FB6A1087-13D3-2441-BBE2-E9D6CD8E8778}"/>
    <dgm:cxn modelId="{802E227B-CBB1-A94F-AD95-302720FBA40E}" type="presOf" srcId="{938C40AC-4B92-0D4B-B868-E16C7548253C}" destId="{2769E9C1-CF70-EB40-AFB4-17922598B793}" srcOrd="0" destOrd="0" presId="urn:microsoft.com/office/officeart/2009/layout/CircleArrowProcess"/>
    <dgm:cxn modelId="{7A75967F-02CF-F74A-B9AE-1CFD441890CD}" srcId="{BFBFC705-8697-4A4F-AE1C-30E6E6830782}" destId="{B1EAADC1-8598-0A43-B9F7-870B17212923}" srcOrd="0" destOrd="0" parTransId="{CE75F674-BDEB-9F48-9041-C585365A3A4B}" sibTransId="{C385FEFE-52F2-9749-BEF8-CB275F9F3525}"/>
    <dgm:cxn modelId="{42902DA2-4E85-2E45-8890-8E501FC86F74}" srcId="{DCB8A3FD-4190-074A-9954-31C3A53FBCE5}" destId="{938C40AC-4B92-0D4B-B868-E16C7548253C}" srcOrd="0" destOrd="0" parTransId="{47790A92-7002-4747-BB09-23810B04A59F}" sibTransId="{48E2E119-B00E-2C4A-AC60-53BF91A6CD69}"/>
    <dgm:cxn modelId="{22EB10B1-830D-154D-83F4-AC19D414F62B}" type="presOf" srcId="{74C0A3C5-3E2D-DE4A-B004-AD5EA2CDCBFC}" destId="{58F49E16-F5A7-7342-9CB0-033ACC4BBD38}" srcOrd="0" destOrd="1" presId="urn:microsoft.com/office/officeart/2009/layout/CircleArrowProcess"/>
    <dgm:cxn modelId="{E7E834B5-A5AE-7846-AA36-F4D885452373}" type="presOf" srcId="{B1EAADC1-8598-0A43-B9F7-870B17212923}" destId="{58F49E16-F5A7-7342-9CB0-033ACC4BBD38}" srcOrd="0" destOrd="0" presId="urn:microsoft.com/office/officeart/2009/layout/CircleArrowProcess"/>
    <dgm:cxn modelId="{E6E0DED4-B08F-BE47-B233-11282B3CE0EB}" srcId="{503859F0-12E0-F94B-B223-A6D6C902CEBF}" destId="{DCB8A3FD-4190-074A-9954-31C3A53FBCE5}" srcOrd="1" destOrd="0" parTransId="{39875A73-2725-0546-97E8-2950890D7CAC}" sibTransId="{076617DA-3E48-8547-9A00-CFCD190AC515}"/>
    <dgm:cxn modelId="{601EBFE3-D893-F04B-876E-39309B3E30D4}" type="presOf" srcId="{BFBFC705-8697-4A4F-AE1C-30E6E6830782}" destId="{AABFE9D9-EA84-E54A-A5CD-507FB4E112AE}" srcOrd="0" destOrd="0" presId="urn:microsoft.com/office/officeart/2009/layout/CircleArrowProcess"/>
    <dgm:cxn modelId="{B43C31FD-FD8E-564D-B3E6-F2589F755B2C}" type="presOf" srcId="{440A8362-F5B1-0847-8E6F-D5D5AF014424}" destId="{09BFE77B-3351-9449-8225-AC7983B5481A}" srcOrd="0" destOrd="0" presId="urn:microsoft.com/office/officeart/2009/layout/CircleArrowProcess"/>
    <dgm:cxn modelId="{DED61F29-1323-BB41-89D7-E8AE9CF0CFB8}" type="presParOf" srcId="{44552111-262C-9644-AC70-20C410D20776}" destId="{3F787F6F-92DA-A44A-B2EA-E14507409403}" srcOrd="0" destOrd="0" presId="urn:microsoft.com/office/officeart/2009/layout/CircleArrowProcess"/>
    <dgm:cxn modelId="{222A63C2-95C9-9341-A303-A9D234BC4880}" type="presParOf" srcId="{3F787F6F-92DA-A44A-B2EA-E14507409403}" destId="{EABED570-2E4D-5C4C-BFDE-5258C3F0B560}" srcOrd="0" destOrd="0" presId="urn:microsoft.com/office/officeart/2009/layout/CircleArrowProcess"/>
    <dgm:cxn modelId="{D47F1A39-41D2-FB46-8FBC-B4C6826402EA}" type="presParOf" srcId="{44552111-262C-9644-AC70-20C410D20776}" destId="{7B0E6D7B-C8AF-704B-B13B-5758A9A82CE4}" srcOrd="1" destOrd="0" presId="urn:microsoft.com/office/officeart/2009/layout/CircleArrowProcess"/>
    <dgm:cxn modelId="{9EF5FDD8-92AA-084E-BA3E-33FBBD9C9B94}" type="presParOf" srcId="{44552111-262C-9644-AC70-20C410D20776}" destId="{E5532DD0-8000-8E4E-81B4-AAC6ECD866E3}" srcOrd="2" destOrd="0" presId="urn:microsoft.com/office/officeart/2009/layout/CircleArrowProcess"/>
    <dgm:cxn modelId="{B8A81355-898B-2340-B485-67B8B8085E01}" type="presParOf" srcId="{E5532DD0-8000-8E4E-81B4-AAC6ECD866E3}" destId="{9D41417C-3A34-7347-8C4D-7201F93BB337}" srcOrd="0" destOrd="0" presId="urn:microsoft.com/office/officeart/2009/layout/CircleArrowProcess"/>
    <dgm:cxn modelId="{236327DA-4E0C-0047-B1BA-6D172A2D744A}" type="presParOf" srcId="{44552111-262C-9644-AC70-20C410D20776}" destId="{2769E9C1-CF70-EB40-AFB4-17922598B793}" srcOrd="3" destOrd="0" presId="urn:microsoft.com/office/officeart/2009/layout/CircleArrowProcess"/>
    <dgm:cxn modelId="{6EA10E0D-6EF8-554F-8228-53920DF62444}" type="presParOf" srcId="{44552111-262C-9644-AC70-20C410D20776}" destId="{42D71B1D-1D3A-654A-989C-56652CFBF3A3}" srcOrd="4" destOrd="0" presId="urn:microsoft.com/office/officeart/2009/layout/CircleArrowProcess"/>
    <dgm:cxn modelId="{16BBD404-A8D5-4644-81F4-8289DD413B18}" type="presParOf" srcId="{44552111-262C-9644-AC70-20C410D20776}" destId="{192B1292-FCEC-ED46-9123-2C67B945D5C5}" srcOrd="5" destOrd="0" presId="urn:microsoft.com/office/officeart/2009/layout/CircleArrowProcess"/>
    <dgm:cxn modelId="{30D85B31-1232-1040-9511-78D3DD102C56}" type="presParOf" srcId="{192B1292-FCEC-ED46-9123-2C67B945D5C5}" destId="{2FBDB4AC-EBA1-444E-809F-9671DEF6D710}" srcOrd="0" destOrd="0" presId="urn:microsoft.com/office/officeart/2009/layout/CircleArrowProcess"/>
    <dgm:cxn modelId="{5F1BC4FB-C67E-B84E-B90A-DEBA1747766D}" type="presParOf" srcId="{44552111-262C-9644-AC70-20C410D20776}" destId="{58F49E16-F5A7-7342-9CB0-033ACC4BBD38}" srcOrd="6" destOrd="0" presId="urn:microsoft.com/office/officeart/2009/layout/CircleArrowProcess"/>
    <dgm:cxn modelId="{57A70C1F-7BFC-BD49-BD01-32241903249F}" type="presParOf" srcId="{44552111-262C-9644-AC70-20C410D20776}" destId="{AABFE9D9-EA84-E54A-A5CD-507FB4E112AE}" srcOrd="7" destOrd="0" presId="urn:microsoft.com/office/officeart/2009/layout/CircleArrowProcess"/>
    <dgm:cxn modelId="{6B13F245-906A-8B4C-BF1C-E4616DAC5487}" type="presParOf" srcId="{44552111-262C-9644-AC70-20C410D20776}" destId="{816100C8-FD05-AE41-BD37-E1C6AF3FD194}" srcOrd="8" destOrd="0" presId="urn:microsoft.com/office/officeart/2009/layout/CircleArrowProcess"/>
    <dgm:cxn modelId="{225C9793-22FF-FA4A-8BCF-652B0B5B82AC}" type="presParOf" srcId="{816100C8-FD05-AE41-BD37-E1C6AF3FD194}" destId="{0D032A04-13FC-3243-9C34-150B4C447262}" srcOrd="0" destOrd="0" presId="urn:microsoft.com/office/officeart/2009/layout/CircleArrowProcess"/>
    <dgm:cxn modelId="{331114EF-3D59-4E4E-ADB7-A686BBE1192F}" type="presParOf" srcId="{44552111-262C-9644-AC70-20C410D20776}" destId="{87A58C36-94B7-4749-BD8C-ACA3B0FF255E}" srcOrd="9" destOrd="0" presId="urn:microsoft.com/office/officeart/2009/layout/CircleArrowProcess"/>
    <dgm:cxn modelId="{649C0050-A0EC-124F-987B-86761D7D5C6D}" type="presParOf" srcId="{44552111-262C-9644-AC70-20C410D20776}" destId="{09BFE77B-3351-9449-8225-AC7983B5481A}" srcOrd="10" destOrd="0" presId="urn:microsoft.com/office/officeart/2009/layout/CircleArrowProcess"/>
    <dgm:cxn modelId="{2916CAE8-3031-B14F-BA6C-33F997B563E6}" type="presParOf" srcId="{44552111-262C-9644-AC70-20C410D20776}" destId="{9E6ADEAA-3139-524D-A534-C8D44B93EAC2}" srcOrd="11" destOrd="0" presId="urn:microsoft.com/office/officeart/2009/layout/CircleArrowProcess"/>
    <dgm:cxn modelId="{FAC36735-A58E-A947-8D4A-6FF579CD5DFD}" type="presParOf" srcId="{9E6ADEAA-3139-524D-A534-C8D44B93EAC2}" destId="{7722726F-6085-4D4F-8493-85121787733E}" srcOrd="0" destOrd="0" presId="urn:microsoft.com/office/officeart/2009/layout/CircleArrowProcess"/>
    <dgm:cxn modelId="{9DA76DE3-1CE6-4347-8968-5FBBB8BA4563}" type="presParOf" srcId="{44552111-262C-9644-AC70-20C410D20776}" destId="{19E46A01-5381-6B46-A01D-49A820AF20B4}" srcOrd="12" destOrd="0" presId="urn:microsoft.com/office/officeart/2009/layout/CircleArrowProcess"/>
    <dgm:cxn modelId="{772150D6-859A-4E40-9267-E971A653CF24}" type="presParOf" srcId="{44552111-262C-9644-AC70-20C410D20776}" destId="{CAFA8B7A-2F72-F84A-9B08-1C14726D118E}" srcOrd="13" destOrd="0" presId="urn:microsoft.com/office/officeart/2009/layout/CircleArrow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3859F0-12E0-F94B-B223-A6D6C902CEBF}" type="doc">
      <dgm:prSet loTypeId="urn:microsoft.com/office/officeart/2009/layout/CircleArrowProcess" loCatId="" qsTypeId="urn:microsoft.com/office/officeart/2005/8/quickstyle/simple2" qsCatId="simple" csTypeId="urn:microsoft.com/office/officeart/2005/8/colors/accent0_1" csCatId="mainScheme" phldr="1"/>
      <dgm:spPr/>
      <dgm:t>
        <a:bodyPr/>
        <a:lstStyle/>
        <a:p>
          <a:endParaRPr lang="es-ES"/>
        </a:p>
      </dgm:t>
    </dgm:pt>
    <dgm:pt modelId="{2C5D3482-65BC-4B40-80CB-AB5D02D167C0}">
      <dgm:prSet/>
      <dgm:spPr/>
      <dgm:t>
        <a:bodyPr/>
        <a:lstStyle/>
        <a:p>
          <a:pPr rtl="0"/>
          <a:r>
            <a:rPr lang="is-IS" b="1" dirty="0">
              <a:solidFill>
                <a:schemeClr val="accent1">
                  <a:lumMod val="75000"/>
                </a:schemeClr>
              </a:solidFill>
              <a:latin typeface="+mn-lt"/>
            </a:rPr>
            <a:t>2010</a:t>
          </a:r>
        </a:p>
      </dgm:t>
    </dgm:pt>
    <dgm:pt modelId="{19919EB0-7568-6A4A-8FEB-D13C44D2BBEB}" type="parTrans" cxnId="{F4C0690C-A981-9C4F-A999-9A156A881C43}">
      <dgm:prSet/>
      <dgm:spPr/>
      <dgm:t>
        <a:bodyPr/>
        <a:lstStyle/>
        <a:p>
          <a:endParaRPr lang="es-ES">
            <a:latin typeface="+mn-lt"/>
          </a:endParaRPr>
        </a:p>
      </dgm:t>
    </dgm:pt>
    <dgm:pt modelId="{C2BBC986-65FF-244A-819C-2E7DCE37F5AA}" type="sibTrans" cxnId="{F4C0690C-A981-9C4F-A999-9A156A881C43}">
      <dgm:prSet/>
      <dgm:spPr/>
      <dgm:t>
        <a:bodyPr/>
        <a:lstStyle/>
        <a:p>
          <a:endParaRPr lang="es-ES">
            <a:latin typeface="+mn-lt"/>
          </a:endParaRPr>
        </a:p>
      </dgm:t>
    </dgm:pt>
    <dgm:pt modelId="{DCB8A3FD-4190-074A-9954-31C3A53FBCE5}">
      <dgm:prSet/>
      <dgm:spPr/>
      <dgm:t>
        <a:bodyPr/>
        <a:lstStyle/>
        <a:p>
          <a:pPr rtl="0"/>
          <a:r>
            <a:rPr lang="es-ES" b="1" dirty="0">
              <a:solidFill>
                <a:schemeClr val="accent1">
                  <a:lumMod val="75000"/>
                </a:schemeClr>
              </a:solidFill>
              <a:latin typeface="+mn-lt"/>
            </a:rPr>
            <a:t>2011</a:t>
          </a:r>
        </a:p>
      </dgm:t>
    </dgm:pt>
    <dgm:pt modelId="{39875A73-2725-0546-97E8-2950890D7CAC}" type="parTrans" cxnId="{E6E0DED4-B08F-BE47-B233-11282B3CE0EB}">
      <dgm:prSet/>
      <dgm:spPr/>
      <dgm:t>
        <a:bodyPr/>
        <a:lstStyle/>
        <a:p>
          <a:endParaRPr lang="es-ES">
            <a:latin typeface="+mn-lt"/>
          </a:endParaRPr>
        </a:p>
      </dgm:t>
    </dgm:pt>
    <dgm:pt modelId="{076617DA-3E48-8547-9A00-CFCD190AC515}" type="sibTrans" cxnId="{E6E0DED4-B08F-BE47-B233-11282B3CE0EB}">
      <dgm:prSet/>
      <dgm:spPr/>
      <dgm:t>
        <a:bodyPr/>
        <a:lstStyle/>
        <a:p>
          <a:endParaRPr lang="es-ES">
            <a:latin typeface="+mn-lt"/>
          </a:endParaRPr>
        </a:p>
      </dgm:t>
    </dgm:pt>
    <dgm:pt modelId="{938C40AC-4B92-0D4B-B868-E16C7548253C}">
      <dgm:prSet custT="1"/>
      <dgm:spPr/>
      <dgm:t>
        <a:bodyPr/>
        <a:lstStyle/>
        <a:p>
          <a:pPr algn="just" rtl="0">
            <a:lnSpc>
              <a:spcPct val="100000"/>
            </a:lnSpc>
          </a:pPr>
          <a:r>
            <a:rPr lang="en-US" sz="2100" b="0" noProof="0" dirty="0">
              <a:latin typeface="+mn-lt"/>
              <a:cs typeface="Times New Roman"/>
            </a:rPr>
            <a:t>First EASO </a:t>
          </a:r>
          <a:r>
            <a:rPr lang="en-US" sz="2100" b="1" noProof="0" dirty="0">
              <a:latin typeface="+mn-lt"/>
              <a:cs typeface="Times New Roman"/>
            </a:rPr>
            <a:t>Operating Plan </a:t>
          </a:r>
          <a:r>
            <a:rPr lang="en-US" sz="2100" b="0" noProof="0" dirty="0">
              <a:latin typeface="+mn-lt"/>
              <a:cs typeface="Times New Roman"/>
            </a:rPr>
            <a:t>to support the Greek Asylum System </a:t>
          </a:r>
        </a:p>
      </dgm:t>
    </dgm:pt>
    <dgm:pt modelId="{47790A92-7002-4747-BB09-23810B04A59F}" type="parTrans" cxnId="{42902DA2-4E85-2E45-8890-8E501FC86F74}">
      <dgm:prSet/>
      <dgm:spPr/>
      <dgm:t>
        <a:bodyPr/>
        <a:lstStyle/>
        <a:p>
          <a:endParaRPr lang="es-ES">
            <a:latin typeface="+mn-lt"/>
          </a:endParaRPr>
        </a:p>
      </dgm:t>
    </dgm:pt>
    <dgm:pt modelId="{48E2E119-B00E-2C4A-AC60-53BF91A6CD69}" type="sibTrans" cxnId="{42902DA2-4E85-2E45-8890-8E501FC86F74}">
      <dgm:prSet/>
      <dgm:spPr/>
      <dgm:t>
        <a:bodyPr/>
        <a:lstStyle/>
        <a:p>
          <a:endParaRPr lang="es-ES">
            <a:latin typeface="+mn-lt"/>
          </a:endParaRPr>
        </a:p>
      </dgm:t>
    </dgm:pt>
    <dgm:pt modelId="{BFBFC705-8697-4A4F-AE1C-30E6E6830782}">
      <dgm:prSet/>
      <dgm:spPr/>
      <dgm:t>
        <a:bodyPr/>
        <a:lstStyle/>
        <a:p>
          <a:pPr rtl="0"/>
          <a:r>
            <a:rPr lang="es-ES_tradnl" b="1" dirty="0">
              <a:solidFill>
                <a:schemeClr val="accent1">
                  <a:lumMod val="75000"/>
                </a:schemeClr>
              </a:solidFill>
              <a:latin typeface="+mn-lt"/>
            </a:rPr>
            <a:t>2015</a:t>
          </a:r>
        </a:p>
      </dgm:t>
    </dgm:pt>
    <dgm:pt modelId="{5E85496E-536B-DE46-89C4-5BD348B17B89}" type="sibTrans" cxnId="{12962F49-1D8C-EE43-94AB-8C36EB6602CB}">
      <dgm:prSet/>
      <dgm:spPr/>
      <dgm:t>
        <a:bodyPr/>
        <a:lstStyle/>
        <a:p>
          <a:endParaRPr lang="es-ES">
            <a:latin typeface="+mn-lt"/>
          </a:endParaRPr>
        </a:p>
      </dgm:t>
    </dgm:pt>
    <dgm:pt modelId="{1BB3CC30-5A0F-6A4F-92BA-F5B6A1CD3CF0}" type="parTrans" cxnId="{12962F49-1D8C-EE43-94AB-8C36EB6602CB}">
      <dgm:prSet/>
      <dgm:spPr/>
      <dgm:t>
        <a:bodyPr/>
        <a:lstStyle/>
        <a:p>
          <a:endParaRPr lang="es-ES">
            <a:latin typeface="+mn-lt"/>
          </a:endParaRPr>
        </a:p>
      </dgm:t>
    </dgm:pt>
    <dgm:pt modelId="{B1EAADC1-8598-0A43-B9F7-870B17212923}">
      <dgm:prSet custT="1"/>
      <dgm:spPr/>
      <dgm:t>
        <a:bodyPr/>
        <a:lstStyle/>
        <a:p>
          <a:pPr algn="just" rtl="0"/>
          <a:r>
            <a:rPr lang="en-US" sz="2100" noProof="0" dirty="0">
              <a:latin typeface="+mn-lt"/>
            </a:rPr>
            <a:t>EASO played a central role in the implementation of the </a:t>
          </a:r>
          <a:r>
            <a:rPr lang="en-US" sz="2100" b="1" noProof="0" dirty="0">
              <a:latin typeface="+mn-lt"/>
            </a:rPr>
            <a:t>EU Migration agenda</a:t>
          </a:r>
          <a:r>
            <a:rPr lang="en-US" sz="2100" noProof="0" dirty="0">
              <a:latin typeface="+mn-lt"/>
            </a:rPr>
            <a:t> and the </a:t>
          </a:r>
          <a:r>
            <a:rPr lang="en-US" sz="2100" b="1" noProof="0" dirty="0">
              <a:latin typeface="+mn-lt"/>
            </a:rPr>
            <a:t>hotspot approach</a:t>
          </a:r>
        </a:p>
      </dgm:t>
    </dgm:pt>
    <dgm:pt modelId="{CE75F674-BDEB-9F48-9041-C585365A3A4B}" type="parTrans" cxnId="{7A75967F-02CF-F74A-B9AE-1CFD441890CD}">
      <dgm:prSet/>
      <dgm:spPr/>
      <dgm:t>
        <a:bodyPr/>
        <a:lstStyle/>
        <a:p>
          <a:endParaRPr lang="es-ES">
            <a:latin typeface="+mn-lt"/>
          </a:endParaRPr>
        </a:p>
      </dgm:t>
    </dgm:pt>
    <dgm:pt modelId="{C385FEFE-52F2-9749-BEF8-CB275F9F3525}" type="sibTrans" cxnId="{7A75967F-02CF-F74A-B9AE-1CFD441890CD}">
      <dgm:prSet/>
      <dgm:spPr/>
      <dgm:t>
        <a:bodyPr/>
        <a:lstStyle/>
        <a:p>
          <a:endParaRPr lang="es-ES">
            <a:latin typeface="+mn-lt"/>
          </a:endParaRPr>
        </a:p>
      </dgm:t>
    </dgm:pt>
    <dgm:pt modelId="{E0D977C3-8D3B-4742-BF0C-86E4A61F4EF0}">
      <dgm:prSet custT="1"/>
      <dgm:spPr/>
      <dgm:t>
        <a:bodyPr/>
        <a:lstStyle/>
        <a:p>
          <a:endParaRPr lang="en-US" sz="2100" b="0" noProof="0" dirty="0">
            <a:latin typeface="+mn-lt"/>
          </a:endParaRPr>
        </a:p>
      </dgm:t>
    </dgm:pt>
    <dgm:pt modelId="{62C882B7-3773-C74F-9321-6F54C3B7B770}" type="parTrans" cxnId="{9DEECB53-694F-8544-9681-6133DC11C5EA}">
      <dgm:prSet/>
      <dgm:spPr/>
      <dgm:t>
        <a:bodyPr/>
        <a:lstStyle/>
        <a:p>
          <a:endParaRPr lang="es-ES">
            <a:latin typeface="+mn-lt"/>
          </a:endParaRPr>
        </a:p>
      </dgm:t>
    </dgm:pt>
    <dgm:pt modelId="{FB6A1087-13D3-2441-BBE2-E9D6CD8E8778}" type="sibTrans" cxnId="{9DEECB53-694F-8544-9681-6133DC11C5EA}">
      <dgm:prSet/>
      <dgm:spPr/>
      <dgm:t>
        <a:bodyPr/>
        <a:lstStyle/>
        <a:p>
          <a:endParaRPr lang="es-ES">
            <a:latin typeface="+mn-lt"/>
          </a:endParaRPr>
        </a:p>
      </dgm:t>
    </dgm:pt>
    <dgm:pt modelId="{6572F554-F0B1-D54E-BD04-D15006F01EE1}">
      <dgm:prSet custT="1"/>
      <dgm:spPr/>
      <dgm:t>
        <a:bodyPr/>
        <a:lstStyle/>
        <a:p>
          <a:r>
            <a:rPr lang="en-US" sz="2100" b="0" noProof="0" dirty="0">
              <a:latin typeface="+mn-lt"/>
            </a:rPr>
            <a:t>2016 COM Proposal</a:t>
          </a:r>
        </a:p>
      </dgm:t>
    </dgm:pt>
    <dgm:pt modelId="{75ECF162-A2D7-F142-83DF-ACDC102C08BB}" type="parTrans" cxnId="{D6EFD9B6-6DD3-BA4B-816E-F60A1CFE528D}">
      <dgm:prSet/>
      <dgm:spPr/>
      <dgm:t>
        <a:bodyPr/>
        <a:lstStyle/>
        <a:p>
          <a:endParaRPr lang="es-ES">
            <a:latin typeface="+mn-lt"/>
          </a:endParaRPr>
        </a:p>
      </dgm:t>
    </dgm:pt>
    <dgm:pt modelId="{7AB2706B-8270-444E-86ED-EF8AFFA2106D}" type="sibTrans" cxnId="{D6EFD9B6-6DD3-BA4B-816E-F60A1CFE528D}">
      <dgm:prSet/>
      <dgm:spPr/>
      <dgm:t>
        <a:bodyPr/>
        <a:lstStyle/>
        <a:p>
          <a:endParaRPr lang="es-ES">
            <a:latin typeface="+mn-lt"/>
          </a:endParaRPr>
        </a:p>
      </dgm:t>
    </dgm:pt>
    <dgm:pt modelId="{A73440D4-972A-1843-BD0E-74CDD13590E1}">
      <dgm:prSet custT="1"/>
      <dgm:spPr/>
      <dgm:t>
        <a:bodyPr/>
        <a:lstStyle/>
        <a:p>
          <a:r>
            <a:rPr lang="en-US" sz="2100" b="0" noProof="0" dirty="0">
              <a:latin typeface="+mn-lt"/>
            </a:rPr>
            <a:t>2018 COM Proposal</a:t>
          </a:r>
        </a:p>
      </dgm:t>
    </dgm:pt>
    <dgm:pt modelId="{86925EC9-44A0-6646-8646-D84F3486193B}" type="parTrans" cxnId="{74F3A284-D58F-4548-8466-A0C506F3A6FC}">
      <dgm:prSet/>
      <dgm:spPr/>
      <dgm:t>
        <a:bodyPr/>
        <a:lstStyle/>
        <a:p>
          <a:endParaRPr lang="es-ES">
            <a:latin typeface="+mn-lt"/>
          </a:endParaRPr>
        </a:p>
      </dgm:t>
    </dgm:pt>
    <dgm:pt modelId="{D998ECA4-A7BB-C04D-AF97-FCC0051C1843}" type="sibTrans" cxnId="{74F3A284-D58F-4548-8466-A0C506F3A6FC}">
      <dgm:prSet/>
      <dgm:spPr/>
      <dgm:t>
        <a:bodyPr/>
        <a:lstStyle/>
        <a:p>
          <a:endParaRPr lang="es-ES">
            <a:latin typeface="+mn-lt"/>
          </a:endParaRPr>
        </a:p>
      </dgm:t>
    </dgm:pt>
    <dgm:pt modelId="{440A8362-F5B1-0847-8E6F-D5D5AF014424}">
      <dgm:prSet/>
      <dgm:spPr/>
      <dgm:t>
        <a:bodyPr/>
        <a:lstStyle/>
        <a:p>
          <a:r>
            <a:rPr lang="es-ES" b="1" dirty="0">
              <a:solidFill>
                <a:schemeClr val="accent1">
                  <a:lumMod val="75000"/>
                </a:schemeClr>
              </a:solidFill>
              <a:latin typeface="+mn-lt"/>
            </a:rPr>
            <a:t>2019</a:t>
          </a:r>
        </a:p>
      </dgm:t>
    </dgm:pt>
    <dgm:pt modelId="{B238620B-FCEE-9547-BADF-D7113F16B9DC}" type="sibTrans" cxnId="{81838F6A-5216-204A-B49A-AACD83CDC2E4}">
      <dgm:prSet/>
      <dgm:spPr/>
      <dgm:t>
        <a:bodyPr/>
        <a:lstStyle/>
        <a:p>
          <a:endParaRPr lang="es-ES">
            <a:latin typeface="+mn-lt"/>
          </a:endParaRPr>
        </a:p>
      </dgm:t>
    </dgm:pt>
    <dgm:pt modelId="{C87648A8-8487-AE4B-B96B-BB95090B35CC}" type="parTrans" cxnId="{81838F6A-5216-204A-B49A-AACD83CDC2E4}">
      <dgm:prSet/>
      <dgm:spPr/>
      <dgm:t>
        <a:bodyPr/>
        <a:lstStyle/>
        <a:p>
          <a:endParaRPr lang="es-ES">
            <a:latin typeface="+mn-lt"/>
          </a:endParaRPr>
        </a:p>
      </dgm:t>
    </dgm:pt>
    <dgm:pt modelId="{14543DF3-509C-45E2-A5CA-63640013364F}">
      <dgm:prSet/>
      <dgm:spPr/>
      <dgm:t>
        <a:bodyPr/>
        <a:lstStyle/>
        <a:p>
          <a:r>
            <a:rPr lang="es-ES" b="1" dirty="0">
              <a:solidFill>
                <a:schemeClr val="accent1">
                  <a:lumMod val="75000"/>
                </a:schemeClr>
              </a:solidFill>
              <a:latin typeface="+mn-lt"/>
            </a:rPr>
            <a:t>2021</a:t>
          </a:r>
        </a:p>
      </dgm:t>
    </dgm:pt>
    <dgm:pt modelId="{F461D132-2384-4381-B14E-54DBA16320D6}" type="parTrans" cxnId="{465A1DA7-D4F5-4A04-9DB2-8243100E88E7}">
      <dgm:prSet/>
      <dgm:spPr/>
      <dgm:t>
        <a:bodyPr/>
        <a:lstStyle/>
        <a:p>
          <a:endParaRPr lang="es-ES">
            <a:latin typeface="+mn-lt"/>
          </a:endParaRPr>
        </a:p>
      </dgm:t>
    </dgm:pt>
    <dgm:pt modelId="{F08E0B96-664B-4273-A2C3-E506A3FC1B3F}" type="sibTrans" cxnId="{465A1DA7-D4F5-4A04-9DB2-8243100E88E7}">
      <dgm:prSet/>
      <dgm:spPr/>
      <dgm:t>
        <a:bodyPr/>
        <a:lstStyle/>
        <a:p>
          <a:endParaRPr lang="es-ES">
            <a:latin typeface="+mn-lt"/>
          </a:endParaRPr>
        </a:p>
      </dgm:t>
    </dgm:pt>
    <dgm:pt modelId="{44552111-262C-9644-AC70-20C410D20776}" type="pres">
      <dgm:prSet presAssocID="{503859F0-12E0-F94B-B223-A6D6C902CEBF}" presName="Name0" presStyleCnt="0">
        <dgm:presLayoutVars>
          <dgm:chMax val="7"/>
          <dgm:chPref val="7"/>
          <dgm:dir/>
          <dgm:animLvl val="lvl"/>
        </dgm:presLayoutVars>
      </dgm:prSet>
      <dgm:spPr/>
    </dgm:pt>
    <dgm:pt modelId="{3F787F6F-92DA-A44A-B2EA-E14507409403}" type="pres">
      <dgm:prSet presAssocID="{2C5D3482-65BC-4B40-80CB-AB5D02D167C0}" presName="Accent1" presStyleCnt="0"/>
      <dgm:spPr/>
    </dgm:pt>
    <dgm:pt modelId="{EABED570-2E4D-5C4C-BFDE-5258C3F0B560}" type="pres">
      <dgm:prSet presAssocID="{2C5D3482-65BC-4B40-80CB-AB5D02D167C0}" presName="Accent" presStyleLbl="node1" presStyleIdx="0" presStyleCnt="5"/>
      <dgm:spPr/>
    </dgm:pt>
    <dgm:pt modelId="{7B0E6D7B-C8AF-704B-B13B-5758A9A82CE4}" type="pres">
      <dgm:prSet presAssocID="{2C5D3482-65BC-4B40-80CB-AB5D02D167C0}" presName="Parent1" presStyleLbl="revTx" presStyleIdx="0" presStyleCnt="8">
        <dgm:presLayoutVars>
          <dgm:chMax val="1"/>
          <dgm:chPref val="1"/>
          <dgm:bulletEnabled val="1"/>
        </dgm:presLayoutVars>
      </dgm:prSet>
      <dgm:spPr/>
    </dgm:pt>
    <dgm:pt modelId="{E5532DD0-8000-8E4E-81B4-AAC6ECD866E3}" type="pres">
      <dgm:prSet presAssocID="{DCB8A3FD-4190-074A-9954-31C3A53FBCE5}" presName="Accent2" presStyleCnt="0"/>
      <dgm:spPr/>
    </dgm:pt>
    <dgm:pt modelId="{9D41417C-3A34-7347-8C4D-7201F93BB337}" type="pres">
      <dgm:prSet presAssocID="{DCB8A3FD-4190-074A-9954-31C3A53FBCE5}" presName="Accent" presStyleLbl="node1" presStyleIdx="1" presStyleCnt="5" custLinFactNeighborX="1364"/>
      <dgm:spPr/>
    </dgm:pt>
    <dgm:pt modelId="{2769E9C1-CF70-EB40-AFB4-17922598B793}" type="pres">
      <dgm:prSet presAssocID="{DCB8A3FD-4190-074A-9954-31C3A53FBCE5}" presName="Child2" presStyleLbl="revTx" presStyleIdx="1" presStyleCnt="8" custScaleX="533084" custScaleY="193188" custLinFactX="100000" custLinFactNeighborX="128150" custLinFactNeighborY="-11518">
        <dgm:presLayoutVars>
          <dgm:chMax val="0"/>
          <dgm:chPref val="0"/>
          <dgm:bulletEnabled val="1"/>
        </dgm:presLayoutVars>
      </dgm:prSet>
      <dgm:spPr/>
    </dgm:pt>
    <dgm:pt modelId="{42D71B1D-1D3A-654A-989C-56652CFBF3A3}" type="pres">
      <dgm:prSet presAssocID="{DCB8A3FD-4190-074A-9954-31C3A53FBCE5}" presName="Parent2" presStyleLbl="revTx" presStyleIdx="2" presStyleCnt="8">
        <dgm:presLayoutVars>
          <dgm:chMax val="1"/>
          <dgm:chPref val="1"/>
          <dgm:bulletEnabled val="1"/>
        </dgm:presLayoutVars>
      </dgm:prSet>
      <dgm:spPr/>
    </dgm:pt>
    <dgm:pt modelId="{192B1292-FCEC-ED46-9123-2C67B945D5C5}" type="pres">
      <dgm:prSet presAssocID="{BFBFC705-8697-4A4F-AE1C-30E6E6830782}" presName="Accent3" presStyleCnt="0"/>
      <dgm:spPr/>
    </dgm:pt>
    <dgm:pt modelId="{2FBDB4AC-EBA1-444E-809F-9671DEF6D710}" type="pres">
      <dgm:prSet presAssocID="{BFBFC705-8697-4A4F-AE1C-30E6E6830782}" presName="Accent" presStyleLbl="node1" presStyleIdx="2" presStyleCnt="5"/>
      <dgm:spPr/>
    </dgm:pt>
    <dgm:pt modelId="{58F49E16-F5A7-7342-9CB0-033ACC4BBD38}" type="pres">
      <dgm:prSet presAssocID="{BFBFC705-8697-4A4F-AE1C-30E6E6830782}" presName="Child3" presStyleLbl="revTx" presStyleIdx="3" presStyleCnt="8" custScaleX="562762" custScaleY="161756" custLinFactX="100000" custLinFactNeighborX="153687" custLinFactNeighborY="-5072">
        <dgm:presLayoutVars>
          <dgm:chMax val="0"/>
          <dgm:chPref val="0"/>
          <dgm:bulletEnabled val="1"/>
        </dgm:presLayoutVars>
      </dgm:prSet>
      <dgm:spPr/>
    </dgm:pt>
    <dgm:pt modelId="{AABFE9D9-EA84-E54A-A5CD-507FB4E112AE}" type="pres">
      <dgm:prSet presAssocID="{BFBFC705-8697-4A4F-AE1C-30E6E6830782}" presName="Parent3" presStyleLbl="revTx" presStyleIdx="4" presStyleCnt="8">
        <dgm:presLayoutVars>
          <dgm:chMax val="1"/>
          <dgm:chPref val="1"/>
          <dgm:bulletEnabled val="1"/>
        </dgm:presLayoutVars>
      </dgm:prSet>
      <dgm:spPr/>
    </dgm:pt>
    <dgm:pt modelId="{816100C8-FD05-AE41-BD37-E1C6AF3FD194}" type="pres">
      <dgm:prSet presAssocID="{440A8362-F5B1-0847-8E6F-D5D5AF014424}" presName="Accent4" presStyleCnt="0"/>
      <dgm:spPr/>
    </dgm:pt>
    <dgm:pt modelId="{0D032A04-13FC-3243-9C34-150B4C447262}" type="pres">
      <dgm:prSet presAssocID="{440A8362-F5B1-0847-8E6F-D5D5AF014424}" presName="Accent" presStyleLbl="node1" presStyleIdx="3" presStyleCnt="5"/>
      <dgm:spPr/>
    </dgm:pt>
    <dgm:pt modelId="{87A58C36-94B7-4749-BD8C-ACA3B0FF255E}" type="pres">
      <dgm:prSet presAssocID="{440A8362-F5B1-0847-8E6F-D5D5AF014424}" presName="Child4" presStyleLbl="revTx" presStyleIdx="5" presStyleCnt="8" custScaleX="419439" custScaleY="128554" custLinFactX="84466" custLinFactNeighborX="100000" custLinFactNeighborY="-8611">
        <dgm:presLayoutVars>
          <dgm:chMax val="0"/>
          <dgm:chPref val="0"/>
          <dgm:bulletEnabled val="1"/>
        </dgm:presLayoutVars>
      </dgm:prSet>
      <dgm:spPr/>
    </dgm:pt>
    <dgm:pt modelId="{09BFE77B-3351-9449-8225-AC7983B5481A}" type="pres">
      <dgm:prSet presAssocID="{440A8362-F5B1-0847-8E6F-D5D5AF014424}" presName="Parent4" presStyleLbl="revTx" presStyleIdx="6" presStyleCnt="8">
        <dgm:presLayoutVars>
          <dgm:chMax val="1"/>
          <dgm:chPref val="1"/>
          <dgm:bulletEnabled val="1"/>
        </dgm:presLayoutVars>
      </dgm:prSet>
      <dgm:spPr/>
    </dgm:pt>
    <dgm:pt modelId="{31D41239-49A5-4F55-A381-77F4FB5EECA1}" type="pres">
      <dgm:prSet presAssocID="{14543DF3-509C-45E2-A5CA-63640013364F}" presName="Accent5" presStyleCnt="0"/>
      <dgm:spPr/>
    </dgm:pt>
    <dgm:pt modelId="{DBAB849B-D26F-4ADC-A129-50BD0FB294D9}" type="pres">
      <dgm:prSet presAssocID="{14543DF3-509C-45E2-A5CA-63640013364F}" presName="Accent" presStyleLbl="node1" presStyleIdx="4" presStyleCnt="5"/>
      <dgm:spPr/>
    </dgm:pt>
    <dgm:pt modelId="{284E9223-CF2B-4850-BB7E-D95E86E0F23B}" type="pres">
      <dgm:prSet presAssocID="{14543DF3-509C-45E2-A5CA-63640013364F}" presName="Parent5" presStyleLbl="revTx" presStyleIdx="7" presStyleCnt="8">
        <dgm:presLayoutVars>
          <dgm:chMax val="1"/>
          <dgm:chPref val="1"/>
          <dgm:bulletEnabled val="1"/>
        </dgm:presLayoutVars>
      </dgm:prSet>
      <dgm:spPr/>
    </dgm:pt>
  </dgm:ptLst>
  <dgm:cxnLst>
    <dgm:cxn modelId="{F4C0690C-A981-9C4F-A999-9A156A881C43}" srcId="{503859F0-12E0-F94B-B223-A6D6C902CEBF}" destId="{2C5D3482-65BC-4B40-80CB-AB5D02D167C0}" srcOrd="0" destOrd="0" parTransId="{19919EB0-7568-6A4A-8FEB-D13C44D2BBEB}" sibTransId="{C2BBC986-65FF-244A-819C-2E7DCE37F5AA}"/>
    <dgm:cxn modelId="{AA844D10-6709-354E-8FF7-2191B4898FB1}" type="presOf" srcId="{DCB8A3FD-4190-074A-9954-31C3A53FBCE5}" destId="{42D71B1D-1D3A-654A-989C-56652CFBF3A3}" srcOrd="0" destOrd="0" presId="urn:microsoft.com/office/officeart/2009/layout/CircleArrowProcess"/>
    <dgm:cxn modelId="{3574321B-59B0-CE41-952C-41EF6FC5BFF6}" type="presOf" srcId="{B1EAADC1-8598-0A43-B9F7-870B17212923}" destId="{58F49E16-F5A7-7342-9CB0-033ACC4BBD38}" srcOrd="0" destOrd="0" presId="urn:microsoft.com/office/officeart/2009/layout/CircleArrowProcess"/>
    <dgm:cxn modelId="{BDF2EE21-4AB2-47CD-AA4A-FEE515720536}" type="presOf" srcId="{14543DF3-509C-45E2-A5CA-63640013364F}" destId="{284E9223-CF2B-4850-BB7E-D95E86E0F23B}" srcOrd="0" destOrd="0" presId="urn:microsoft.com/office/officeart/2009/layout/CircleArrowProcess"/>
    <dgm:cxn modelId="{11AFB45F-185E-B84E-8DC2-17C68BAF4D9B}" type="presOf" srcId="{BFBFC705-8697-4A4F-AE1C-30E6E6830782}" destId="{AABFE9D9-EA84-E54A-A5CD-507FB4E112AE}" srcOrd="0" destOrd="0" presId="urn:microsoft.com/office/officeart/2009/layout/CircleArrowProcess"/>
    <dgm:cxn modelId="{12962F49-1D8C-EE43-94AB-8C36EB6602CB}" srcId="{503859F0-12E0-F94B-B223-A6D6C902CEBF}" destId="{BFBFC705-8697-4A4F-AE1C-30E6E6830782}" srcOrd="2" destOrd="0" parTransId="{1BB3CC30-5A0F-6A4F-92BA-F5B6A1CD3CF0}" sibTransId="{5E85496E-536B-DE46-89C4-5BD348B17B89}"/>
    <dgm:cxn modelId="{81838F6A-5216-204A-B49A-AACD83CDC2E4}" srcId="{503859F0-12E0-F94B-B223-A6D6C902CEBF}" destId="{440A8362-F5B1-0847-8E6F-D5D5AF014424}" srcOrd="3" destOrd="0" parTransId="{C87648A8-8487-AE4B-B96B-BB95090B35CC}" sibTransId="{B238620B-FCEE-9547-BADF-D7113F16B9DC}"/>
    <dgm:cxn modelId="{9DEECB53-694F-8544-9681-6133DC11C5EA}" srcId="{440A8362-F5B1-0847-8E6F-D5D5AF014424}" destId="{E0D977C3-8D3B-4742-BF0C-86E4A61F4EF0}" srcOrd="0" destOrd="0" parTransId="{62C882B7-3773-C74F-9321-6F54C3B7B770}" sibTransId="{FB6A1087-13D3-2441-BBE2-E9D6CD8E8778}"/>
    <dgm:cxn modelId="{7A75967F-02CF-F74A-B9AE-1CFD441890CD}" srcId="{BFBFC705-8697-4A4F-AE1C-30E6E6830782}" destId="{B1EAADC1-8598-0A43-B9F7-870B17212923}" srcOrd="0" destOrd="0" parTransId="{CE75F674-BDEB-9F48-9041-C585365A3A4B}" sibTransId="{C385FEFE-52F2-9749-BEF8-CB275F9F3525}"/>
    <dgm:cxn modelId="{74F3A284-D58F-4548-8466-A0C506F3A6FC}" srcId="{E0D977C3-8D3B-4742-BF0C-86E4A61F4EF0}" destId="{A73440D4-972A-1843-BD0E-74CDD13590E1}" srcOrd="1" destOrd="0" parTransId="{86925EC9-44A0-6646-8646-D84F3486193B}" sibTransId="{D998ECA4-A7BB-C04D-AF97-FCC0051C1843}"/>
    <dgm:cxn modelId="{B915A797-0CB1-6741-A9E9-4990E7C37B38}" type="presOf" srcId="{A73440D4-972A-1843-BD0E-74CDD13590E1}" destId="{87A58C36-94B7-4749-BD8C-ACA3B0FF255E}" srcOrd="0" destOrd="2" presId="urn:microsoft.com/office/officeart/2009/layout/CircleArrowProcess"/>
    <dgm:cxn modelId="{77AEBC9E-D8D0-B74F-9A75-0816C0F35CE0}" type="presOf" srcId="{503859F0-12E0-F94B-B223-A6D6C902CEBF}" destId="{44552111-262C-9644-AC70-20C410D20776}" srcOrd="0" destOrd="0" presId="urn:microsoft.com/office/officeart/2009/layout/CircleArrowProcess"/>
    <dgm:cxn modelId="{42902DA2-4E85-2E45-8890-8E501FC86F74}" srcId="{DCB8A3FD-4190-074A-9954-31C3A53FBCE5}" destId="{938C40AC-4B92-0D4B-B868-E16C7548253C}" srcOrd="0" destOrd="0" parTransId="{47790A92-7002-4747-BB09-23810B04A59F}" sibTransId="{48E2E119-B00E-2C4A-AC60-53BF91A6CD69}"/>
    <dgm:cxn modelId="{079688A4-2258-8F47-8EB2-ED06926074B3}" type="presOf" srcId="{6572F554-F0B1-D54E-BD04-D15006F01EE1}" destId="{87A58C36-94B7-4749-BD8C-ACA3B0FF255E}" srcOrd="0" destOrd="1" presId="urn:microsoft.com/office/officeart/2009/layout/CircleArrowProcess"/>
    <dgm:cxn modelId="{465A1DA7-D4F5-4A04-9DB2-8243100E88E7}" srcId="{503859F0-12E0-F94B-B223-A6D6C902CEBF}" destId="{14543DF3-509C-45E2-A5CA-63640013364F}" srcOrd="4" destOrd="0" parTransId="{F461D132-2384-4381-B14E-54DBA16320D6}" sibTransId="{F08E0B96-664B-4273-A2C3-E506A3FC1B3F}"/>
    <dgm:cxn modelId="{941FDBA8-3B8E-9745-A9CD-5EE96DDD6616}" type="presOf" srcId="{938C40AC-4B92-0D4B-B868-E16C7548253C}" destId="{2769E9C1-CF70-EB40-AFB4-17922598B793}" srcOrd="0" destOrd="0" presId="urn:microsoft.com/office/officeart/2009/layout/CircleArrowProcess"/>
    <dgm:cxn modelId="{31570BB4-F874-FD46-9B5E-76D76B4D2DA4}" type="presOf" srcId="{440A8362-F5B1-0847-8E6F-D5D5AF014424}" destId="{09BFE77B-3351-9449-8225-AC7983B5481A}" srcOrd="0" destOrd="0" presId="urn:microsoft.com/office/officeart/2009/layout/CircleArrowProcess"/>
    <dgm:cxn modelId="{D6EFD9B6-6DD3-BA4B-816E-F60A1CFE528D}" srcId="{E0D977C3-8D3B-4742-BF0C-86E4A61F4EF0}" destId="{6572F554-F0B1-D54E-BD04-D15006F01EE1}" srcOrd="0" destOrd="0" parTransId="{75ECF162-A2D7-F142-83DF-ACDC102C08BB}" sibTransId="{7AB2706B-8270-444E-86ED-EF8AFFA2106D}"/>
    <dgm:cxn modelId="{E6E0DED4-B08F-BE47-B233-11282B3CE0EB}" srcId="{503859F0-12E0-F94B-B223-A6D6C902CEBF}" destId="{DCB8A3FD-4190-074A-9954-31C3A53FBCE5}" srcOrd="1" destOrd="0" parTransId="{39875A73-2725-0546-97E8-2950890D7CAC}" sibTransId="{076617DA-3E48-8547-9A00-CFCD190AC515}"/>
    <dgm:cxn modelId="{779B99F1-1D4F-1844-B1FB-0FF24DF14500}" type="presOf" srcId="{E0D977C3-8D3B-4742-BF0C-86E4A61F4EF0}" destId="{87A58C36-94B7-4749-BD8C-ACA3B0FF255E}" srcOrd="0" destOrd="0" presId="urn:microsoft.com/office/officeart/2009/layout/CircleArrowProcess"/>
    <dgm:cxn modelId="{9C53EBFB-D64E-6F47-BFE2-58ADB8A31343}" type="presOf" srcId="{2C5D3482-65BC-4B40-80CB-AB5D02D167C0}" destId="{7B0E6D7B-C8AF-704B-B13B-5758A9A82CE4}" srcOrd="0" destOrd="0" presId="urn:microsoft.com/office/officeart/2009/layout/CircleArrowProcess"/>
    <dgm:cxn modelId="{C9E352AA-984E-2045-AA6D-300EAC043C8A}" type="presParOf" srcId="{44552111-262C-9644-AC70-20C410D20776}" destId="{3F787F6F-92DA-A44A-B2EA-E14507409403}" srcOrd="0" destOrd="0" presId="urn:microsoft.com/office/officeart/2009/layout/CircleArrowProcess"/>
    <dgm:cxn modelId="{485461EB-1912-4741-9046-CFA6F6960498}" type="presParOf" srcId="{3F787F6F-92DA-A44A-B2EA-E14507409403}" destId="{EABED570-2E4D-5C4C-BFDE-5258C3F0B560}" srcOrd="0" destOrd="0" presId="urn:microsoft.com/office/officeart/2009/layout/CircleArrowProcess"/>
    <dgm:cxn modelId="{11E2327F-13F9-F343-90FB-E088ECE6309E}" type="presParOf" srcId="{44552111-262C-9644-AC70-20C410D20776}" destId="{7B0E6D7B-C8AF-704B-B13B-5758A9A82CE4}" srcOrd="1" destOrd="0" presId="urn:microsoft.com/office/officeart/2009/layout/CircleArrowProcess"/>
    <dgm:cxn modelId="{6D4C6652-9954-8140-B359-54F7F62141F1}" type="presParOf" srcId="{44552111-262C-9644-AC70-20C410D20776}" destId="{E5532DD0-8000-8E4E-81B4-AAC6ECD866E3}" srcOrd="2" destOrd="0" presId="urn:microsoft.com/office/officeart/2009/layout/CircleArrowProcess"/>
    <dgm:cxn modelId="{4138E48B-2278-4440-A511-1556DE4CB3F5}" type="presParOf" srcId="{E5532DD0-8000-8E4E-81B4-AAC6ECD866E3}" destId="{9D41417C-3A34-7347-8C4D-7201F93BB337}" srcOrd="0" destOrd="0" presId="urn:microsoft.com/office/officeart/2009/layout/CircleArrowProcess"/>
    <dgm:cxn modelId="{3E858DF3-CA19-8D4C-A2E1-079C2213667F}" type="presParOf" srcId="{44552111-262C-9644-AC70-20C410D20776}" destId="{2769E9C1-CF70-EB40-AFB4-17922598B793}" srcOrd="3" destOrd="0" presId="urn:microsoft.com/office/officeart/2009/layout/CircleArrowProcess"/>
    <dgm:cxn modelId="{CC2EBA9C-9A14-C441-97BD-8692DA5CBCB1}" type="presParOf" srcId="{44552111-262C-9644-AC70-20C410D20776}" destId="{42D71B1D-1D3A-654A-989C-56652CFBF3A3}" srcOrd="4" destOrd="0" presId="urn:microsoft.com/office/officeart/2009/layout/CircleArrowProcess"/>
    <dgm:cxn modelId="{E3EF7D58-1AE0-0240-904F-447771F2BC88}" type="presParOf" srcId="{44552111-262C-9644-AC70-20C410D20776}" destId="{192B1292-FCEC-ED46-9123-2C67B945D5C5}" srcOrd="5" destOrd="0" presId="urn:microsoft.com/office/officeart/2009/layout/CircleArrowProcess"/>
    <dgm:cxn modelId="{697B51DC-41B0-764C-90BE-37E8131280C4}" type="presParOf" srcId="{192B1292-FCEC-ED46-9123-2C67B945D5C5}" destId="{2FBDB4AC-EBA1-444E-809F-9671DEF6D710}" srcOrd="0" destOrd="0" presId="urn:microsoft.com/office/officeart/2009/layout/CircleArrowProcess"/>
    <dgm:cxn modelId="{CF2698FF-EE62-AC42-BDB1-2C005ECEC7C9}" type="presParOf" srcId="{44552111-262C-9644-AC70-20C410D20776}" destId="{58F49E16-F5A7-7342-9CB0-033ACC4BBD38}" srcOrd="6" destOrd="0" presId="urn:microsoft.com/office/officeart/2009/layout/CircleArrowProcess"/>
    <dgm:cxn modelId="{83CB8F7F-C40D-3144-93FC-012495D33BB4}" type="presParOf" srcId="{44552111-262C-9644-AC70-20C410D20776}" destId="{AABFE9D9-EA84-E54A-A5CD-507FB4E112AE}" srcOrd="7" destOrd="0" presId="urn:microsoft.com/office/officeart/2009/layout/CircleArrowProcess"/>
    <dgm:cxn modelId="{6103E678-7807-654F-B453-3F2546B6E2E4}" type="presParOf" srcId="{44552111-262C-9644-AC70-20C410D20776}" destId="{816100C8-FD05-AE41-BD37-E1C6AF3FD194}" srcOrd="8" destOrd="0" presId="urn:microsoft.com/office/officeart/2009/layout/CircleArrowProcess"/>
    <dgm:cxn modelId="{C1FBB3A3-53D9-6546-AD35-1D57F8FCD040}" type="presParOf" srcId="{816100C8-FD05-AE41-BD37-E1C6AF3FD194}" destId="{0D032A04-13FC-3243-9C34-150B4C447262}" srcOrd="0" destOrd="0" presId="urn:microsoft.com/office/officeart/2009/layout/CircleArrowProcess"/>
    <dgm:cxn modelId="{6489F1D2-1B65-7541-B252-345806663DF6}" type="presParOf" srcId="{44552111-262C-9644-AC70-20C410D20776}" destId="{87A58C36-94B7-4749-BD8C-ACA3B0FF255E}" srcOrd="9" destOrd="0" presId="urn:microsoft.com/office/officeart/2009/layout/CircleArrowProcess"/>
    <dgm:cxn modelId="{8E93A82F-D07D-3842-8235-0B716E62CFD3}" type="presParOf" srcId="{44552111-262C-9644-AC70-20C410D20776}" destId="{09BFE77B-3351-9449-8225-AC7983B5481A}" srcOrd="10" destOrd="0" presId="urn:microsoft.com/office/officeart/2009/layout/CircleArrowProcess"/>
    <dgm:cxn modelId="{44B88168-93A4-40C4-8391-5204D3C6CED0}" type="presParOf" srcId="{44552111-262C-9644-AC70-20C410D20776}" destId="{31D41239-49A5-4F55-A381-77F4FB5EECA1}" srcOrd="11" destOrd="0" presId="urn:microsoft.com/office/officeart/2009/layout/CircleArrowProcess"/>
    <dgm:cxn modelId="{F38071F7-C3B9-436F-B323-308BFCA53698}" type="presParOf" srcId="{31D41239-49A5-4F55-A381-77F4FB5EECA1}" destId="{DBAB849B-D26F-4ADC-A129-50BD0FB294D9}" srcOrd="0" destOrd="0" presId="urn:microsoft.com/office/officeart/2009/layout/CircleArrowProcess"/>
    <dgm:cxn modelId="{D054A5A5-02B5-4279-ABF2-67B99ABEE5A3}" type="presParOf" srcId="{44552111-262C-9644-AC70-20C410D20776}" destId="{284E9223-CF2B-4850-BB7E-D95E86E0F23B}" srcOrd="12" destOrd="0" presId="urn:microsoft.com/office/officeart/2009/layout/CircleArrow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BED570-2E4D-5C4C-BFDE-5258C3F0B560}">
      <dsp:nvSpPr>
        <dsp:cNvPr id="0" name=""/>
        <dsp:cNvSpPr/>
      </dsp:nvSpPr>
      <dsp:spPr>
        <a:xfrm>
          <a:off x="4250906" y="0"/>
          <a:ext cx="1649461" cy="1649544"/>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B0E6D7B-C8AF-704B-B13B-5758A9A82CE4}">
      <dsp:nvSpPr>
        <dsp:cNvPr id="0" name=""/>
        <dsp:cNvSpPr/>
      </dsp:nvSpPr>
      <dsp:spPr>
        <a:xfrm>
          <a:off x="4615081" y="597414"/>
          <a:ext cx="920493" cy="46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rtl="0">
            <a:lnSpc>
              <a:spcPct val="90000"/>
            </a:lnSpc>
            <a:spcBef>
              <a:spcPct val="0"/>
            </a:spcBef>
            <a:spcAft>
              <a:spcPct val="35000"/>
            </a:spcAft>
            <a:buNone/>
          </a:pPr>
          <a:r>
            <a:rPr lang="is-IS" sz="2400" b="1" kern="1200" dirty="0">
              <a:solidFill>
                <a:schemeClr val="accent1">
                  <a:lumMod val="75000"/>
                </a:schemeClr>
              </a:solidFill>
              <a:latin typeface="+mn-lt"/>
            </a:rPr>
            <a:t>2004</a:t>
          </a:r>
        </a:p>
      </dsp:txBody>
      <dsp:txXfrm>
        <a:off x="4615081" y="597414"/>
        <a:ext cx="920493" cy="460040"/>
      </dsp:txXfrm>
    </dsp:sp>
    <dsp:sp modelId="{9D41417C-3A34-7347-8C4D-7201F93BB337}">
      <dsp:nvSpPr>
        <dsp:cNvPr id="0" name=""/>
        <dsp:cNvSpPr/>
      </dsp:nvSpPr>
      <dsp:spPr>
        <a:xfrm>
          <a:off x="3815169" y="947769"/>
          <a:ext cx="1649461" cy="1649544"/>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769E9C1-CF70-EB40-AFB4-17922598B793}">
      <dsp:nvSpPr>
        <dsp:cNvPr id="0" name=""/>
        <dsp:cNvSpPr/>
      </dsp:nvSpPr>
      <dsp:spPr>
        <a:xfrm>
          <a:off x="5680010" y="1105862"/>
          <a:ext cx="5856509" cy="12672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rtl="0">
            <a:lnSpc>
              <a:spcPct val="100000"/>
            </a:lnSpc>
            <a:spcBef>
              <a:spcPct val="0"/>
            </a:spcBef>
            <a:spcAft>
              <a:spcPct val="15000"/>
            </a:spcAft>
            <a:buChar char="•"/>
          </a:pPr>
          <a:r>
            <a:rPr lang="es-ES" sz="2100" b="1" kern="1200" dirty="0">
              <a:latin typeface="+mn-lt"/>
              <a:cs typeface="Times New Roman"/>
            </a:rPr>
            <a:t>RABIT</a:t>
          </a:r>
          <a:r>
            <a:rPr lang="es-ES" sz="2100" b="0" kern="1200" dirty="0">
              <a:latin typeface="+mn-lt"/>
              <a:cs typeface="Times New Roman"/>
            </a:rPr>
            <a:t> &amp; </a:t>
          </a:r>
          <a:r>
            <a:rPr lang="en-US" sz="2100" kern="1200" dirty="0">
              <a:latin typeface="+mn-lt"/>
            </a:rPr>
            <a:t>Central Record of Available Technical Equipment (</a:t>
          </a:r>
          <a:r>
            <a:rPr lang="en-US" sz="2100" b="1" kern="1200" dirty="0">
              <a:latin typeface="+mn-lt"/>
            </a:rPr>
            <a:t>CRATE</a:t>
          </a:r>
          <a:r>
            <a:rPr lang="en-US" sz="2100" kern="1200" dirty="0">
              <a:latin typeface="+mn-lt"/>
            </a:rPr>
            <a:t>)</a:t>
          </a:r>
          <a:endParaRPr lang="es-ES" sz="2100" b="0" kern="1200" dirty="0">
            <a:latin typeface="+mn-lt"/>
            <a:cs typeface="Times New Roman"/>
          </a:endParaRPr>
        </a:p>
      </dsp:txBody>
      <dsp:txXfrm>
        <a:off x="5680010" y="1105862"/>
        <a:ext cx="5856509" cy="1267282"/>
      </dsp:txXfrm>
    </dsp:sp>
    <dsp:sp modelId="{42D71B1D-1D3A-654A-989C-56652CFBF3A3}">
      <dsp:nvSpPr>
        <dsp:cNvPr id="0" name=""/>
        <dsp:cNvSpPr/>
      </dsp:nvSpPr>
      <dsp:spPr>
        <a:xfrm>
          <a:off x="4154989" y="1547313"/>
          <a:ext cx="920493" cy="46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s-ES" sz="3000" b="1" kern="1200" dirty="0">
              <a:solidFill>
                <a:schemeClr val="accent1">
                  <a:lumMod val="75000"/>
                </a:schemeClr>
              </a:solidFill>
              <a:latin typeface="+mn-lt"/>
            </a:rPr>
            <a:t>2007</a:t>
          </a:r>
        </a:p>
      </dsp:txBody>
      <dsp:txXfrm>
        <a:off x="4154989" y="1547313"/>
        <a:ext cx="920493" cy="460040"/>
      </dsp:txXfrm>
    </dsp:sp>
    <dsp:sp modelId="{2FBDB4AC-EBA1-444E-809F-9671DEF6D710}">
      <dsp:nvSpPr>
        <dsp:cNvPr id="0" name=""/>
        <dsp:cNvSpPr/>
      </dsp:nvSpPr>
      <dsp:spPr>
        <a:xfrm>
          <a:off x="4250906" y="1899798"/>
          <a:ext cx="1649461" cy="1649544"/>
        </a:xfrm>
        <a:prstGeom prst="circularArrow">
          <a:avLst>
            <a:gd name="adj1" fmla="val 10980"/>
            <a:gd name="adj2" fmla="val 1142322"/>
            <a:gd name="adj3" fmla="val 4500000"/>
            <a:gd name="adj4" fmla="val 135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8F49E16-F5A7-7342-9CB0-033ACC4BBD38}">
      <dsp:nvSpPr>
        <dsp:cNvPr id="0" name=""/>
        <dsp:cNvSpPr/>
      </dsp:nvSpPr>
      <dsp:spPr>
        <a:xfrm>
          <a:off x="6362707" y="2280900"/>
          <a:ext cx="5076526" cy="1061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rtl="0">
            <a:lnSpc>
              <a:spcPct val="90000"/>
            </a:lnSpc>
            <a:spcBef>
              <a:spcPct val="0"/>
            </a:spcBef>
            <a:spcAft>
              <a:spcPct val="15000"/>
            </a:spcAft>
            <a:buChar char="•"/>
          </a:pPr>
          <a:r>
            <a:rPr lang="en-US" sz="2100" kern="1200" dirty="0">
              <a:latin typeface="+mn-lt"/>
            </a:rPr>
            <a:t>Acquire or lease its own technical </a:t>
          </a:r>
          <a:r>
            <a:rPr lang="en-US" sz="2100" b="1" kern="1200" dirty="0">
              <a:latin typeface="+mn-lt"/>
            </a:rPr>
            <a:t>equipment</a:t>
          </a:r>
          <a:endParaRPr lang="es-ES_tradnl" sz="2100" b="1" kern="1200" dirty="0">
            <a:latin typeface="+mn-lt"/>
          </a:endParaRPr>
        </a:p>
        <a:p>
          <a:pPr marL="228600" lvl="1" indent="-228600" algn="l" defTabSz="933450" rtl="0">
            <a:lnSpc>
              <a:spcPct val="90000"/>
            </a:lnSpc>
            <a:spcBef>
              <a:spcPct val="0"/>
            </a:spcBef>
            <a:spcAft>
              <a:spcPct val="15000"/>
            </a:spcAft>
            <a:buChar char="•"/>
          </a:pPr>
          <a:r>
            <a:rPr lang="es-ES" sz="2100" b="0" kern="1200" dirty="0">
              <a:latin typeface="+mn-lt"/>
            </a:rPr>
            <a:t>EBGT</a:t>
          </a:r>
          <a:endParaRPr lang="es-ES_tradnl" sz="2100" b="1" kern="1200" dirty="0">
            <a:latin typeface="+mn-lt"/>
          </a:endParaRPr>
        </a:p>
      </dsp:txBody>
      <dsp:txXfrm>
        <a:off x="6362707" y="2280900"/>
        <a:ext cx="5076526" cy="1061093"/>
      </dsp:txXfrm>
    </dsp:sp>
    <dsp:sp modelId="{AABFE9D9-EA84-E54A-A5CD-507FB4E112AE}">
      <dsp:nvSpPr>
        <dsp:cNvPr id="0" name=""/>
        <dsp:cNvSpPr/>
      </dsp:nvSpPr>
      <dsp:spPr>
        <a:xfrm>
          <a:off x="4615081" y="2496680"/>
          <a:ext cx="920493" cy="46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s-ES_tradnl" sz="3000" b="1" kern="1200" dirty="0">
              <a:solidFill>
                <a:schemeClr val="accent1">
                  <a:lumMod val="75000"/>
                </a:schemeClr>
              </a:solidFill>
              <a:latin typeface="+mn-lt"/>
            </a:rPr>
            <a:t>2011</a:t>
          </a:r>
        </a:p>
      </dsp:txBody>
      <dsp:txXfrm>
        <a:off x="4615081" y="2496680"/>
        <a:ext cx="920493" cy="460040"/>
      </dsp:txXfrm>
    </dsp:sp>
    <dsp:sp modelId="{0D032A04-13FC-3243-9C34-150B4C447262}">
      <dsp:nvSpPr>
        <dsp:cNvPr id="0" name=""/>
        <dsp:cNvSpPr/>
      </dsp:nvSpPr>
      <dsp:spPr>
        <a:xfrm>
          <a:off x="3792670" y="2849165"/>
          <a:ext cx="1649461" cy="1649544"/>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7A58C36-94B7-4749-BD8C-ACA3B0FF255E}">
      <dsp:nvSpPr>
        <dsp:cNvPr id="0" name=""/>
        <dsp:cNvSpPr/>
      </dsp:nvSpPr>
      <dsp:spPr>
        <a:xfrm>
          <a:off x="5437187" y="3290533"/>
          <a:ext cx="3225880" cy="84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s-ES" sz="2100" b="1" kern="1200" dirty="0">
              <a:latin typeface="+mn-lt"/>
            </a:rPr>
            <a:t>Reg. 2016/1624 EBCG</a:t>
          </a:r>
          <a:endParaRPr lang="es-ES" sz="2100" b="0" kern="1200" dirty="0">
            <a:latin typeface="+mn-lt"/>
          </a:endParaRPr>
        </a:p>
      </dsp:txBody>
      <dsp:txXfrm>
        <a:off x="5437187" y="3290533"/>
        <a:ext cx="3225880" cy="843294"/>
      </dsp:txXfrm>
    </dsp:sp>
    <dsp:sp modelId="{09BFE77B-3351-9449-8225-AC7983B5481A}">
      <dsp:nvSpPr>
        <dsp:cNvPr id="0" name=""/>
        <dsp:cNvSpPr/>
      </dsp:nvSpPr>
      <dsp:spPr>
        <a:xfrm>
          <a:off x="4154989" y="3446579"/>
          <a:ext cx="920493" cy="46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s-ES" sz="3000" b="1" kern="1200" dirty="0">
              <a:solidFill>
                <a:schemeClr val="accent1">
                  <a:lumMod val="75000"/>
                </a:schemeClr>
              </a:solidFill>
              <a:latin typeface="+mn-lt"/>
            </a:rPr>
            <a:t>2016</a:t>
          </a:r>
        </a:p>
      </dsp:txBody>
      <dsp:txXfrm>
        <a:off x="4154989" y="3446579"/>
        <a:ext cx="920493" cy="460040"/>
      </dsp:txXfrm>
    </dsp:sp>
    <dsp:sp modelId="{7722726F-6085-4D4F-8493-85121787733E}">
      <dsp:nvSpPr>
        <dsp:cNvPr id="0" name=""/>
        <dsp:cNvSpPr/>
      </dsp:nvSpPr>
      <dsp:spPr>
        <a:xfrm>
          <a:off x="4368172" y="3906620"/>
          <a:ext cx="1417095" cy="1417927"/>
        </a:xfrm>
        <a:prstGeom prst="blockArc">
          <a:avLst>
            <a:gd name="adj1" fmla="val 13500000"/>
            <a:gd name="adj2" fmla="val 10800000"/>
            <a:gd name="adj3" fmla="val 1274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9E46A01-5381-6B46-A01D-49A820AF20B4}">
      <dsp:nvSpPr>
        <dsp:cNvPr id="0" name=""/>
        <dsp:cNvSpPr/>
      </dsp:nvSpPr>
      <dsp:spPr>
        <a:xfrm>
          <a:off x="6020191" y="4248206"/>
          <a:ext cx="3887644" cy="6559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b="0" kern="1200" dirty="0">
              <a:latin typeface="+mn-lt"/>
            </a:rPr>
            <a:t>17/04/2019 EP adopted 2018 COM proposal</a:t>
          </a:r>
          <a:endParaRPr lang="es-ES" sz="2100" b="0" kern="1200" dirty="0">
            <a:latin typeface="+mn-lt"/>
          </a:endParaRPr>
        </a:p>
        <a:p>
          <a:pPr marL="228600" lvl="1" indent="-228600" algn="l" defTabSz="933450">
            <a:lnSpc>
              <a:spcPct val="90000"/>
            </a:lnSpc>
            <a:spcBef>
              <a:spcPct val="0"/>
            </a:spcBef>
            <a:spcAft>
              <a:spcPct val="15000"/>
            </a:spcAft>
            <a:buChar char="•"/>
          </a:pPr>
          <a:r>
            <a:rPr lang="es-ES" sz="2100" b="1" kern="1200" dirty="0">
              <a:latin typeface="+mn-lt"/>
            </a:rPr>
            <a:t>Nov. 2019 Reg. 2019/1896 EBCG 2.0</a:t>
          </a:r>
        </a:p>
      </dsp:txBody>
      <dsp:txXfrm>
        <a:off x="6020191" y="4248206"/>
        <a:ext cx="3887644" cy="655984"/>
      </dsp:txXfrm>
    </dsp:sp>
    <dsp:sp modelId="{CAFA8B7A-2F72-F84A-9B08-1C14726D118E}">
      <dsp:nvSpPr>
        <dsp:cNvPr id="0" name=""/>
        <dsp:cNvSpPr/>
      </dsp:nvSpPr>
      <dsp:spPr>
        <a:xfrm>
          <a:off x="4615081" y="4396479"/>
          <a:ext cx="920493" cy="460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es-ES" sz="3000" b="1" kern="1200" dirty="0">
              <a:solidFill>
                <a:schemeClr val="accent1">
                  <a:lumMod val="75000"/>
                </a:schemeClr>
              </a:solidFill>
              <a:latin typeface="+mn-lt"/>
            </a:rPr>
            <a:t>2019</a:t>
          </a:r>
        </a:p>
      </dsp:txBody>
      <dsp:txXfrm>
        <a:off x="4615081" y="4396479"/>
        <a:ext cx="920493" cy="460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BED570-2E4D-5C4C-BFDE-5258C3F0B560}">
      <dsp:nvSpPr>
        <dsp:cNvPr id="0" name=""/>
        <dsp:cNvSpPr/>
      </dsp:nvSpPr>
      <dsp:spPr>
        <a:xfrm>
          <a:off x="3987694" y="0"/>
          <a:ext cx="1498129" cy="1498204"/>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7B0E6D7B-C8AF-704B-B13B-5758A9A82CE4}">
      <dsp:nvSpPr>
        <dsp:cNvPr id="0" name=""/>
        <dsp:cNvSpPr/>
      </dsp:nvSpPr>
      <dsp:spPr>
        <a:xfrm>
          <a:off x="4318457" y="542603"/>
          <a:ext cx="836040" cy="41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rtl="0">
            <a:lnSpc>
              <a:spcPct val="90000"/>
            </a:lnSpc>
            <a:spcBef>
              <a:spcPct val="0"/>
            </a:spcBef>
            <a:spcAft>
              <a:spcPct val="35000"/>
            </a:spcAft>
            <a:buNone/>
          </a:pPr>
          <a:r>
            <a:rPr lang="is-IS" sz="2700" b="1" kern="1200" dirty="0">
              <a:solidFill>
                <a:schemeClr val="accent1">
                  <a:lumMod val="75000"/>
                </a:schemeClr>
              </a:solidFill>
              <a:latin typeface="+mn-lt"/>
            </a:rPr>
            <a:t>2010</a:t>
          </a:r>
        </a:p>
      </dsp:txBody>
      <dsp:txXfrm>
        <a:off x="4318457" y="542603"/>
        <a:ext cx="836040" cy="417833"/>
      </dsp:txXfrm>
    </dsp:sp>
    <dsp:sp modelId="{9D41417C-3A34-7347-8C4D-7201F93BB337}">
      <dsp:nvSpPr>
        <dsp:cNvPr id="0" name=""/>
        <dsp:cNvSpPr/>
      </dsp:nvSpPr>
      <dsp:spPr>
        <a:xfrm>
          <a:off x="3591934" y="860814"/>
          <a:ext cx="1498129" cy="1498204"/>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769E9C1-CF70-EB40-AFB4-17922598B793}">
      <dsp:nvSpPr>
        <dsp:cNvPr id="0" name=""/>
        <dsp:cNvSpPr/>
      </dsp:nvSpPr>
      <dsp:spPr>
        <a:xfrm>
          <a:off x="5178663" y="970138"/>
          <a:ext cx="4787877" cy="11510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just" defTabSz="933450" rtl="0">
            <a:lnSpc>
              <a:spcPct val="100000"/>
            </a:lnSpc>
            <a:spcBef>
              <a:spcPct val="0"/>
            </a:spcBef>
            <a:spcAft>
              <a:spcPct val="15000"/>
            </a:spcAft>
            <a:buChar char="•"/>
          </a:pPr>
          <a:r>
            <a:rPr lang="en-US" sz="2100" b="0" kern="1200" noProof="0" dirty="0">
              <a:latin typeface="+mn-lt"/>
              <a:cs typeface="Times New Roman"/>
            </a:rPr>
            <a:t>First EASO </a:t>
          </a:r>
          <a:r>
            <a:rPr lang="en-US" sz="2100" b="1" kern="1200" noProof="0" dirty="0">
              <a:latin typeface="+mn-lt"/>
              <a:cs typeface="Times New Roman"/>
            </a:rPr>
            <a:t>Operating Plan </a:t>
          </a:r>
          <a:r>
            <a:rPr lang="en-US" sz="2100" b="0" kern="1200" noProof="0" dirty="0">
              <a:latin typeface="+mn-lt"/>
              <a:cs typeface="Times New Roman"/>
            </a:rPr>
            <a:t>to support the Greek Asylum System </a:t>
          </a:r>
        </a:p>
      </dsp:txBody>
      <dsp:txXfrm>
        <a:off x="5178663" y="970138"/>
        <a:ext cx="4787877" cy="1151013"/>
      </dsp:txXfrm>
    </dsp:sp>
    <dsp:sp modelId="{42D71B1D-1D3A-654A-989C-56652CFBF3A3}">
      <dsp:nvSpPr>
        <dsp:cNvPr id="0" name=""/>
        <dsp:cNvSpPr/>
      </dsp:nvSpPr>
      <dsp:spPr>
        <a:xfrm>
          <a:off x="3900577" y="1405352"/>
          <a:ext cx="836040" cy="41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rtl="0">
            <a:lnSpc>
              <a:spcPct val="90000"/>
            </a:lnSpc>
            <a:spcBef>
              <a:spcPct val="0"/>
            </a:spcBef>
            <a:spcAft>
              <a:spcPct val="35000"/>
            </a:spcAft>
            <a:buNone/>
          </a:pPr>
          <a:r>
            <a:rPr lang="es-ES" sz="2700" b="1" kern="1200" dirty="0">
              <a:solidFill>
                <a:schemeClr val="accent1">
                  <a:lumMod val="75000"/>
                </a:schemeClr>
              </a:solidFill>
              <a:latin typeface="+mn-lt"/>
            </a:rPr>
            <a:t>2011</a:t>
          </a:r>
        </a:p>
      </dsp:txBody>
      <dsp:txXfrm>
        <a:off x="3900577" y="1405352"/>
        <a:ext cx="836040" cy="417833"/>
      </dsp:txXfrm>
    </dsp:sp>
    <dsp:sp modelId="{2FBDB4AC-EBA1-444E-809F-9671DEF6D710}">
      <dsp:nvSpPr>
        <dsp:cNvPr id="0" name=""/>
        <dsp:cNvSpPr/>
      </dsp:nvSpPr>
      <dsp:spPr>
        <a:xfrm>
          <a:off x="3987694" y="1725498"/>
          <a:ext cx="1498129" cy="1498204"/>
        </a:xfrm>
        <a:prstGeom prst="circularArrow">
          <a:avLst>
            <a:gd name="adj1" fmla="val 10980"/>
            <a:gd name="adj2" fmla="val 1142322"/>
            <a:gd name="adj3" fmla="val 4500000"/>
            <a:gd name="adj4" fmla="val 135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8F49E16-F5A7-7342-9CB0-033ACC4BBD38}">
      <dsp:nvSpPr>
        <dsp:cNvPr id="0" name=""/>
        <dsp:cNvSpPr/>
      </dsp:nvSpPr>
      <dsp:spPr>
        <a:xfrm>
          <a:off x="5683915" y="1955740"/>
          <a:ext cx="5054429" cy="9637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just" defTabSz="933450" rtl="0">
            <a:lnSpc>
              <a:spcPct val="90000"/>
            </a:lnSpc>
            <a:spcBef>
              <a:spcPct val="0"/>
            </a:spcBef>
            <a:spcAft>
              <a:spcPct val="15000"/>
            </a:spcAft>
            <a:buChar char="•"/>
          </a:pPr>
          <a:r>
            <a:rPr lang="en-US" sz="2100" kern="1200" noProof="0" dirty="0">
              <a:latin typeface="+mn-lt"/>
            </a:rPr>
            <a:t>EASO played a central role in the implementation of the </a:t>
          </a:r>
          <a:r>
            <a:rPr lang="en-US" sz="2100" b="1" kern="1200" noProof="0" dirty="0">
              <a:latin typeface="+mn-lt"/>
            </a:rPr>
            <a:t>EU Migration agenda</a:t>
          </a:r>
          <a:r>
            <a:rPr lang="en-US" sz="2100" kern="1200" noProof="0" dirty="0">
              <a:latin typeface="+mn-lt"/>
            </a:rPr>
            <a:t> and the </a:t>
          </a:r>
          <a:r>
            <a:rPr lang="en-US" sz="2100" b="1" kern="1200" noProof="0" dirty="0">
              <a:latin typeface="+mn-lt"/>
            </a:rPr>
            <a:t>hotspot approach</a:t>
          </a:r>
        </a:p>
      </dsp:txBody>
      <dsp:txXfrm>
        <a:off x="5683915" y="1955740"/>
        <a:ext cx="5054429" cy="963742"/>
      </dsp:txXfrm>
    </dsp:sp>
    <dsp:sp modelId="{AABFE9D9-EA84-E54A-A5CD-507FB4E112AE}">
      <dsp:nvSpPr>
        <dsp:cNvPr id="0" name=""/>
        <dsp:cNvSpPr/>
      </dsp:nvSpPr>
      <dsp:spPr>
        <a:xfrm>
          <a:off x="4318457" y="2267618"/>
          <a:ext cx="836040" cy="41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rtl="0">
            <a:lnSpc>
              <a:spcPct val="90000"/>
            </a:lnSpc>
            <a:spcBef>
              <a:spcPct val="0"/>
            </a:spcBef>
            <a:spcAft>
              <a:spcPct val="35000"/>
            </a:spcAft>
            <a:buNone/>
          </a:pPr>
          <a:r>
            <a:rPr lang="es-ES_tradnl" sz="2700" b="1" kern="1200" dirty="0">
              <a:solidFill>
                <a:schemeClr val="accent1">
                  <a:lumMod val="75000"/>
                </a:schemeClr>
              </a:solidFill>
              <a:latin typeface="+mn-lt"/>
            </a:rPr>
            <a:t>2015</a:t>
          </a:r>
        </a:p>
      </dsp:txBody>
      <dsp:txXfrm>
        <a:off x="4318457" y="2267618"/>
        <a:ext cx="836040" cy="417833"/>
      </dsp:txXfrm>
    </dsp:sp>
    <dsp:sp modelId="{0D032A04-13FC-3243-9C34-150B4C447262}">
      <dsp:nvSpPr>
        <dsp:cNvPr id="0" name=""/>
        <dsp:cNvSpPr/>
      </dsp:nvSpPr>
      <dsp:spPr>
        <a:xfrm>
          <a:off x="3571500" y="2587763"/>
          <a:ext cx="1498129" cy="1498204"/>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7A58C36-94B7-4749-BD8C-ACA3B0FF255E}">
      <dsp:nvSpPr>
        <dsp:cNvPr id="0" name=""/>
        <dsp:cNvSpPr/>
      </dsp:nvSpPr>
      <dsp:spPr>
        <a:xfrm>
          <a:off x="5296666" y="2896312"/>
          <a:ext cx="3767178" cy="765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 tIns="13335" rIns="13335" bIns="13335" numCol="1" spcCol="1270" anchor="ctr" anchorCtr="0">
          <a:noAutofit/>
        </a:bodyPr>
        <a:lstStyle/>
        <a:p>
          <a:pPr marL="228600" lvl="1" indent="-228600" algn="l" defTabSz="933450">
            <a:lnSpc>
              <a:spcPct val="90000"/>
            </a:lnSpc>
            <a:spcBef>
              <a:spcPct val="0"/>
            </a:spcBef>
            <a:spcAft>
              <a:spcPct val="15000"/>
            </a:spcAft>
            <a:buChar char="•"/>
          </a:pPr>
          <a:endParaRPr lang="en-US" sz="2100" b="0" kern="1200" noProof="0" dirty="0">
            <a:latin typeface="+mn-lt"/>
          </a:endParaRPr>
        </a:p>
        <a:p>
          <a:pPr marL="457200" lvl="2" indent="-228600" algn="l" defTabSz="933450">
            <a:lnSpc>
              <a:spcPct val="90000"/>
            </a:lnSpc>
            <a:spcBef>
              <a:spcPct val="0"/>
            </a:spcBef>
            <a:spcAft>
              <a:spcPct val="15000"/>
            </a:spcAft>
            <a:buChar char="•"/>
          </a:pPr>
          <a:r>
            <a:rPr lang="en-US" sz="2100" b="0" kern="1200" noProof="0" dirty="0">
              <a:latin typeface="+mn-lt"/>
            </a:rPr>
            <a:t>2016 COM Proposal</a:t>
          </a:r>
        </a:p>
        <a:p>
          <a:pPr marL="457200" lvl="2" indent="-228600" algn="l" defTabSz="933450">
            <a:lnSpc>
              <a:spcPct val="90000"/>
            </a:lnSpc>
            <a:spcBef>
              <a:spcPct val="0"/>
            </a:spcBef>
            <a:spcAft>
              <a:spcPct val="15000"/>
            </a:spcAft>
            <a:buChar char="•"/>
          </a:pPr>
          <a:r>
            <a:rPr lang="en-US" sz="2100" b="0" kern="1200" noProof="0" dirty="0">
              <a:latin typeface="+mn-lt"/>
            </a:rPr>
            <a:t>2018 COM Proposal</a:t>
          </a:r>
        </a:p>
      </dsp:txBody>
      <dsp:txXfrm>
        <a:off x="5296666" y="2896312"/>
        <a:ext cx="3767178" cy="765924"/>
      </dsp:txXfrm>
    </dsp:sp>
    <dsp:sp modelId="{09BFE77B-3351-9449-8225-AC7983B5481A}">
      <dsp:nvSpPr>
        <dsp:cNvPr id="0" name=""/>
        <dsp:cNvSpPr/>
      </dsp:nvSpPr>
      <dsp:spPr>
        <a:xfrm>
          <a:off x="3900577" y="3130367"/>
          <a:ext cx="836040" cy="41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s-ES" sz="2700" b="1" kern="1200" dirty="0">
              <a:solidFill>
                <a:schemeClr val="accent1">
                  <a:lumMod val="75000"/>
                </a:schemeClr>
              </a:solidFill>
              <a:latin typeface="+mn-lt"/>
            </a:rPr>
            <a:t>2019</a:t>
          </a:r>
        </a:p>
      </dsp:txBody>
      <dsp:txXfrm>
        <a:off x="3900577" y="3130367"/>
        <a:ext cx="836040" cy="417833"/>
      </dsp:txXfrm>
    </dsp:sp>
    <dsp:sp modelId="{DBAB849B-D26F-4ADC-A129-50BD0FB294D9}">
      <dsp:nvSpPr>
        <dsp:cNvPr id="0" name=""/>
        <dsp:cNvSpPr/>
      </dsp:nvSpPr>
      <dsp:spPr>
        <a:xfrm>
          <a:off x="4094201" y="3548201"/>
          <a:ext cx="1287081" cy="1287836"/>
        </a:xfrm>
        <a:prstGeom prst="blockArc">
          <a:avLst>
            <a:gd name="adj1" fmla="val 13500000"/>
            <a:gd name="adj2" fmla="val 10800000"/>
            <a:gd name="adj3" fmla="val 1274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84E9223-CF2B-4850-BB7E-D95E86E0F23B}">
      <dsp:nvSpPr>
        <dsp:cNvPr id="0" name=""/>
        <dsp:cNvSpPr/>
      </dsp:nvSpPr>
      <dsp:spPr>
        <a:xfrm>
          <a:off x="4318457" y="3993116"/>
          <a:ext cx="836040" cy="41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s-ES" sz="2700" b="1" kern="1200" dirty="0">
              <a:solidFill>
                <a:schemeClr val="accent1">
                  <a:lumMod val="75000"/>
                </a:schemeClr>
              </a:solidFill>
              <a:latin typeface="+mn-lt"/>
            </a:rPr>
            <a:t>2021</a:t>
          </a:r>
        </a:p>
      </dsp:txBody>
      <dsp:txXfrm>
        <a:off x="4318457" y="3993116"/>
        <a:ext cx="836040" cy="41783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CE426-9708-4173-A00D-940D7BC9C948}" type="datetimeFigureOut">
              <a:rPr lang="es-ES" smtClean="0"/>
              <a:t>11/01/2023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AB5F80-58CE-485C-83C7-30F1267AC19C}" type="slidenum">
              <a:rPr lang="es-ES" smtClean="0"/>
              <a:t>‹Nº›</a:t>
            </a:fld>
            <a:endParaRPr lang="es-ES"/>
          </a:p>
        </p:txBody>
      </p:sp>
    </p:spTree>
    <p:extLst>
      <p:ext uri="{BB962C8B-B14F-4D97-AF65-F5344CB8AC3E}">
        <p14:creationId xmlns:p14="http://schemas.microsoft.com/office/powerpoint/2010/main" val="2482190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18BD48-7361-4BAB-B852-1F84F074394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2AE9101-0C38-41D2-96F7-F0CF2607FF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374F112-84C0-4320-95F8-39CF78FA4D58}"/>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234ABCD6-D36E-46D0-8B83-3590241052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9181058-A592-4D64-8A24-59BF52C14B74}"/>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1050837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C9E60B-09DF-4B6D-85E0-BBEDFA95BF1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3605BC9-8DE9-4B1A-A565-6FBA646E9864}"/>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29984B6-5D63-40E4-99A8-F1072AD30A00}"/>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A0ABDE2A-F082-4ECB-A56C-1392E1C16B6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979D34C-4875-4E3F-A8F5-12E7F7F2A5F8}"/>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2390742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1367D-0732-46CC-B333-B3BFC30B950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A136787-42F3-4F2D-A5ED-48357AC14D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CE229A5D-5E93-4AE2-A38D-858BAD132867}"/>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88B589AD-F7D5-4023-89BD-D64ED1077A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C2D7A2-6BFB-416D-ABA3-73B269BE0985}"/>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1029672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4C53BC-FBAC-4981-A82C-823802FA1AD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B765BE-9BAD-447F-BAA8-A09FCE854818}"/>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7385CE3-4501-4E4D-A8C5-D480CF5E405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14805678-50E4-4B98-8076-FDB87C0DFC83}"/>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6" name="Marcador de pie de página 5">
            <a:extLst>
              <a:ext uri="{FF2B5EF4-FFF2-40B4-BE49-F238E27FC236}">
                <a16:creationId xmlns:a16="http://schemas.microsoft.com/office/drawing/2014/main" id="{55221357-B539-4572-BDE9-B191252EFE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86C6CA4-6F5F-41DA-B9D9-2A03804D82ED}"/>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1638702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5C1C32-283A-4EE1-B657-CB9A8583F21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F68C66-3837-47E2-B094-451D444DBE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35AEA859-65F4-4B47-B7ED-DFFD80DF7185}"/>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3B5C8E7-0B56-4E17-A8C6-E1E77B97B1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90FEEADA-7C12-4C02-8598-2BECD7FAB41C}"/>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F0D6FCD-E30D-4BBE-8354-44C9F695D255}"/>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8" name="Marcador de pie de página 7">
            <a:extLst>
              <a:ext uri="{FF2B5EF4-FFF2-40B4-BE49-F238E27FC236}">
                <a16:creationId xmlns:a16="http://schemas.microsoft.com/office/drawing/2014/main" id="{220565AF-6229-4723-82A4-AC7DA89D0AB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95EC893-3E0C-4400-9FFE-C918C9F1F7CB}"/>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1657036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9AA5FF-E569-4903-A52E-0D4E0BBDD12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4C7BF05-6472-4E26-B1C2-DF060BCEDED6}"/>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4" name="Marcador de pie de página 3">
            <a:extLst>
              <a:ext uri="{FF2B5EF4-FFF2-40B4-BE49-F238E27FC236}">
                <a16:creationId xmlns:a16="http://schemas.microsoft.com/office/drawing/2014/main" id="{1815780A-98CD-4E5E-9D95-975E832F064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51F2BC8-D688-4E3F-AA4F-C5F4389BB8EF}"/>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2920198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DDF817A-D7BB-4CA8-8063-9ECA02FE0D4A}"/>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3" name="Marcador de pie de página 2">
            <a:extLst>
              <a:ext uri="{FF2B5EF4-FFF2-40B4-BE49-F238E27FC236}">
                <a16:creationId xmlns:a16="http://schemas.microsoft.com/office/drawing/2014/main" id="{49072F49-2342-41C9-9C04-7F216B47E4D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240CEEE-49D8-47D6-A9F3-524BCEC73A15}"/>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70247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4E68F0-FD85-4F58-9EE7-175F5821999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DCADC31-A2A0-49DE-9091-4C5770D6C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3A962DF-B76C-470B-87C7-AB614A9097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74636D-69A6-40B1-82FF-F8C590F26642}"/>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6" name="Marcador de pie de página 5">
            <a:extLst>
              <a:ext uri="{FF2B5EF4-FFF2-40B4-BE49-F238E27FC236}">
                <a16:creationId xmlns:a16="http://schemas.microsoft.com/office/drawing/2014/main" id="{28250941-5905-45C9-B8F9-D31E41EAECB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9103655-EBF1-4E57-9C2E-CC2898937233}"/>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3877329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3CBAA2-BD1A-4CAD-9FB6-44EBB1119D4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14DD2FB-62D8-4645-A677-D2B03F4463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BAF4AA-8EE8-4278-B196-2C451DC23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1E74EB8A-314D-482C-B178-875A94D33D5E}"/>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6" name="Marcador de pie de página 5">
            <a:extLst>
              <a:ext uri="{FF2B5EF4-FFF2-40B4-BE49-F238E27FC236}">
                <a16:creationId xmlns:a16="http://schemas.microsoft.com/office/drawing/2014/main" id="{5D1E9140-5180-4F7E-8DF5-F2438BC4A7A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5442113-0817-4A05-93FD-4351ABB14EFE}"/>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3053154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93E3AE-B009-43A0-BA16-2183A59D3C8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AB5B016-08C4-4990-BC5F-786DB55C4B70}"/>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29F83E1-1D10-4206-BC82-FE899A8D3465}"/>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4D7E694E-89B4-4E97-A033-6A7E1CAFAD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6E4C1DD-D7B6-40C3-820D-00352592A917}"/>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3289368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5EA1A5A-293F-4F22-A799-213080FD365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F849FE2-BB9B-4F8C-A12D-285BF54F3267}"/>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B4CBEF-0233-40A2-983C-D233D7446AF4}"/>
              </a:ext>
            </a:extLst>
          </p:cNvPr>
          <p:cNvSpPr>
            <a:spLocks noGrp="1"/>
          </p:cNvSpPr>
          <p:nvPr>
            <p:ph type="dt" sz="half" idx="10"/>
          </p:nvPr>
        </p:nvSpPr>
        <p:spPr/>
        <p:txBody>
          <a:body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577C9AEF-CA40-460A-8969-EC8C757EB84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9038469-27A1-4FCD-A41E-857E6F2D04FA}"/>
              </a:ext>
            </a:extLst>
          </p:cNvPr>
          <p:cNvSpPr>
            <a:spLocks noGrp="1"/>
          </p:cNvSpPr>
          <p:nvPr>
            <p:ph type="sldNum" sz="quarter" idx="12"/>
          </p:nvPr>
        </p:nvSpPr>
        <p:spPr/>
        <p:txBody>
          <a:bodyPr/>
          <a:lstStyle/>
          <a:p>
            <a:fld id="{A29F9D0C-9401-42B6-BAD4-1E8EAF735A2C}" type="slidenum">
              <a:rPr lang="es-ES" smtClean="0"/>
              <a:t>‹Nº›</a:t>
            </a:fld>
            <a:endParaRPr lang="es-ES"/>
          </a:p>
        </p:txBody>
      </p:sp>
    </p:spTree>
    <p:extLst>
      <p:ext uri="{BB962C8B-B14F-4D97-AF65-F5344CB8AC3E}">
        <p14:creationId xmlns:p14="http://schemas.microsoft.com/office/powerpoint/2010/main" val="959648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C7CFD1C-5591-4A3A-9799-532511184C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2EC82AB-B78A-4CD8-8B5E-FC9764BD82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61B5334-C15A-4E4D-9E5A-6BF091B60B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6D245-521F-4CE3-8A54-D98B620098C0}" type="datetimeFigureOut">
              <a:rPr lang="es-ES" smtClean="0"/>
              <a:t>10/01/2023</a:t>
            </a:fld>
            <a:endParaRPr lang="es-ES"/>
          </a:p>
        </p:txBody>
      </p:sp>
      <p:sp>
        <p:nvSpPr>
          <p:cNvPr id="5" name="Marcador de pie de página 4">
            <a:extLst>
              <a:ext uri="{FF2B5EF4-FFF2-40B4-BE49-F238E27FC236}">
                <a16:creationId xmlns:a16="http://schemas.microsoft.com/office/drawing/2014/main" id="{26994A64-907A-494F-A8D2-5E690FDC94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6512F975-F4EE-4540-97FF-3E667A1945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9F9D0C-9401-42B6-BAD4-1E8EAF735A2C}" type="slidenum">
              <a:rPr lang="es-ES" smtClean="0"/>
              <a:t>‹Nº›</a:t>
            </a:fld>
            <a:endParaRPr lang="es-ES"/>
          </a:p>
        </p:txBody>
      </p:sp>
    </p:spTree>
    <p:extLst>
      <p:ext uri="{BB962C8B-B14F-4D97-AF65-F5344CB8AC3E}">
        <p14:creationId xmlns:p14="http://schemas.microsoft.com/office/powerpoint/2010/main" val="29531115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sv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4.jpg"/><Relationship Id="rId10" Type="http://schemas.microsoft.com/office/2007/relationships/diagramDrawing" Target="../diagrams/drawing1.xml"/><Relationship Id="rId4" Type="http://schemas.openxmlformats.org/officeDocument/2006/relationships/image" Target="../media/image1.png"/><Relationship Id="rId9" Type="http://schemas.openxmlformats.org/officeDocument/2006/relationships/diagramColors" Target="../diagrams/colors1.xml"/></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svg"/><Relationship Id="rId7" Type="http://schemas.openxmlformats.org/officeDocument/2006/relationships/diagramLayout" Target="../diagrams/layout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4.jpg"/><Relationship Id="rId10" Type="http://schemas.microsoft.com/office/2007/relationships/diagramDrawing" Target="../diagrams/drawing2.xml"/><Relationship Id="rId4" Type="http://schemas.openxmlformats.org/officeDocument/2006/relationships/image" Target="../media/image1.png"/><Relationship Id="rId9" Type="http://schemas.openxmlformats.org/officeDocument/2006/relationships/diagramColors" Target="../diagrams/colors2.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2388525" y="5340351"/>
            <a:ext cx="8451270" cy="927446"/>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z="2400" dirty="0"/>
              <a:t>Dr. David Fernandez-Rojo, LLM</a:t>
            </a:r>
          </a:p>
          <a:p>
            <a:r>
              <a:rPr lang="es-ES" sz="2400" dirty="0"/>
              <a:t>davidfrojo@deusto.es</a:t>
            </a:r>
          </a:p>
        </p:txBody>
      </p:sp>
      <p:sp>
        <p:nvSpPr>
          <p:cNvPr id="5" name="Título 1">
            <a:extLst>
              <a:ext uri="{FF2B5EF4-FFF2-40B4-BE49-F238E27FC236}">
                <a16:creationId xmlns:a16="http://schemas.microsoft.com/office/drawing/2014/main" id="{347BEC34-4C28-4D05-9891-AEB1E95C1425}"/>
              </a:ext>
            </a:extLst>
          </p:cNvPr>
          <p:cNvSpPr>
            <a:spLocks noGrp="1"/>
          </p:cNvSpPr>
          <p:nvPr>
            <p:ph type="ctrTitle"/>
          </p:nvPr>
        </p:nvSpPr>
        <p:spPr>
          <a:xfrm>
            <a:off x="2388524" y="2865439"/>
            <a:ext cx="8805949" cy="2387600"/>
          </a:xfrm>
        </p:spPr>
        <p:txBody>
          <a:bodyPr anchor="b">
            <a:normAutofit fontScale="90000"/>
          </a:bodyPr>
          <a:lstStyle>
            <a:lvl1pPr algn="l">
              <a:defRPr sz="6000">
                <a:solidFill>
                  <a:srgbClr val="0060A9"/>
                </a:solidFill>
                <a:latin typeface="Arial" panose="020B0604020202020204" pitchFamily="34" charset="0"/>
                <a:cs typeface="Arial" panose="020B0604020202020204" pitchFamily="34" charset="0"/>
              </a:defRPr>
            </a:lvl1pPr>
          </a:lstStyle>
          <a:p>
            <a:r>
              <a:rPr lang="en-US" b="1" dirty="0"/>
              <a:t>European Union-Asia Pacific: Working Together on Global Security</a:t>
            </a:r>
            <a:endParaRPr lang="es-ES" dirty="0"/>
          </a:p>
        </p:txBody>
      </p:sp>
      <p:pic>
        <p:nvPicPr>
          <p:cNvPr id="6" name="Imagen 5">
            <a:extLst>
              <a:ext uri="{FF2B5EF4-FFF2-40B4-BE49-F238E27FC236}">
                <a16:creationId xmlns:a16="http://schemas.microsoft.com/office/drawing/2014/main" id="{FCB924A5-C72A-4426-80C3-99E0B18D5D06}"/>
              </a:ext>
            </a:extLst>
          </p:cNvPr>
          <p:cNvPicPr>
            <a:picLocks noChangeAspect="1"/>
          </p:cNvPicPr>
          <p:nvPr/>
        </p:nvPicPr>
        <p:blipFill rotWithShape="1">
          <a:blip r:embed="rId2">
            <a:extLst>
              <a:ext uri="{28A0092B-C50C-407E-A947-70E740481C1C}">
                <a14:useLocalDpi xmlns:a14="http://schemas.microsoft.com/office/drawing/2010/main" val="0"/>
              </a:ext>
            </a:extLst>
          </a:blip>
          <a:srcRect b="40630"/>
          <a:stretch/>
        </p:blipFill>
        <p:spPr>
          <a:xfrm>
            <a:off x="548639" y="437477"/>
            <a:ext cx="2402379" cy="552183"/>
          </a:xfrm>
          <a:prstGeom prst="rect">
            <a:avLst/>
          </a:prstGeom>
        </p:spPr>
      </p:pic>
      <p:pic>
        <p:nvPicPr>
          <p:cNvPr id="7" name="Gráfico 6">
            <a:extLst>
              <a:ext uri="{FF2B5EF4-FFF2-40B4-BE49-F238E27FC236}">
                <a16:creationId xmlns:a16="http://schemas.microsoft.com/office/drawing/2014/main" id="{1BF1215B-3666-4156-83BD-DA028083BE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7527" y="2865439"/>
            <a:ext cx="1075114" cy="1591996"/>
          </a:xfrm>
          <a:prstGeom prst="rect">
            <a:avLst/>
          </a:prstGeom>
        </p:spPr>
      </p:pic>
      <p:pic>
        <p:nvPicPr>
          <p:cNvPr id="8" name="Imagen 7">
            <a:extLst>
              <a:ext uri="{FF2B5EF4-FFF2-40B4-BE49-F238E27FC236}">
                <a16:creationId xmlns:a16="http://schemas.microsoft.com/office/drawing/2014/main" id="{109DA1ED-9AF5-4708-855A-8C034DFF8D70}"/>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9782175" y="80735"/>
            <a:ext cx="2305050" cy="1227565"/>
          </a:xfrm>
          <a:prstGeom prst="rect">
            <a:avLst/>
          </a:prstGeom>
        </p:spPr>
      </p:pic>
    </p:spTree>
    <p:extLst>
      <p:ext uri="{BB962C8B-B14F-4D97-AF65-F5344CB8AC3E}">
        <p14:creationId xmlns:p14="http://schemas.microsoft.com/office/powerpoint/2010/main" val="345597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C13D9B7F-57F3-48BB-B185-5F108A0B3413}"/>
              </a:ext>
            </a:extLst>
          </p:cNvPr>
          <p:cNvPicPr>
            <a:picLocks noChangeAspect="1"/>
          </p:cNvPicPr>
          <p:nvPr/>
        </p:nvPicPr>
        <p:blipFill rotWithShape="1">
          <a:blip r:embed="rId2">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4" name="Marcador de contenido 2">
            <a:extLst>
              <a:ext uri="{FF2B5EF4-FFF2-40B4-BE49-F238E27FC236}">
                <a16:creationId xmlns:a16="http://schemas.microsoft.com/office/drawing/2014/main" id="{CC21771C-F3C5-4716-86E4-0B734E461B53}"/>
              </a:ext>
            </a:extLst>
          </p:cNvPr>
          <p:cNvSpPr>
            <a:spLocks noGrp="1"/>
          </p:cNvSpPr>
          <p:nvPr>
            <p:ph idx="1"/>
          </p:nvPr>
        </p:nvSpPr>
        <p:spPr>
          <a:xfrm>
            <a:off x="405938" y="1684962"/>
            <a:ext cx="11668125" cy="4530449"/>
          </a:xfrm>
        </p:spPr>
        <p:txBody>
          <a:bodyPr>
            <a:normAutofit fontScale="77500" lnSpcReduction="20000"/>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a:lnSpc>
                <a:spcPct val="120000"/>
              </a:lnSpc>
            </a:pPr>
            <a:r>
              <a:rPr lang="en-US" dirty="0"/>
              <a:t>Enhancing synergies with Asia-Pacific countries</a:t>
            </a:r>
          </a:p>
          <a:p>
            <a:pPr lvl="1">
              <a:lnSpc>
                <a:spcPct val="120000"/>
              </a:lnSpc>
            </a:pPr>
            <a:r>
              <a:rPr lang="en-US" dirty="0"/>
              <a:t>A New Strategic Agenda for the EU: 2019–2024</a:t>
            </a:r>
          </a:p>
          <a:p>
            <a:pPr lvl="1">
              <a:lnSpc>
                <a:spcPct val="120000"/>
              </a:lnSpc>
            </a:pPr>
            <a:r>
              <a:rPr lang="en-US" dirty="0"/>
              <a:t>Ursula von der </a:t>
            </a:r>
            <a:r>
              <a:rPr lang="en-US" dirty="0" err="1"/>
              <a:t>Leyen’s</a:t>
            </a:r>
            <a:r>
              <a:rPr lang="en-US" dirty="0"/>
              <a:t> Commission</a:t>
            </a:r>
          </a:p>
          <a:p>
            <a:pPr>
              <a:lnSpc>
                <a:spcPct val="120000"/>
              </a:lnSpc>
            </a:pPr>
            <a:r>
              <a:rPr lang="en-US" dirty="0"/>
              <a:t>With increasing </a:t>
            </a:r>
            <a:r>
              <a:rPr lang="en-US" b="1" dirty="0"/>
              <a:t>internal and external challenges</a:t>
            </a:r>
            <a:r>
              <a:rPr lang="en-US" dirty="0"/>
              <a:t>, the EU shall play a role as a security actor</a:t>
            </a:r>
          </a:p>
          <a:p>
            <a:pPr lvl="1">
              <a:lnSpc>
                <a:spcPct val="120000"/>
              </a:lnSpc>
            </a:pPr>
            <a:r>
              <a:rPr lang="en-US" dirty="0"/>
              <a:t>However, the EU is viewed as a minor player in Asia-Pacific security due to its limited powers in the </a:t>
            </a:r>
            <a:r>
              <a:rPr lang="en-US" b="1" dirty="0"/>
              <a:t>CFSP</a:t>
            </a:r>
          </a:p>
          <a:p>
            <a:pPr lvl="1">
              <a:lnSpc>
                <a:spcPct val="120000"/>
              </a:lnSpc>
            </a:pPr>
            <a:r>
              <a:rPr lang="en-US" dirty="0"/>
              <a:t>There are </a:t>
            </a:r>
            <a:r>
              <a:rPr lang="en-US" b="1" dirty="0"/>
              <a:t>disparities</a:t>
            </a:r>
            <a:r>
              <a:rPr lang="en-US" dirty="0"/>
              <a:t> between Member States as to a more robust EU security policy towards Asia Pacific</a:t>
            </a:r>
          </a:p>
          <a:p>
            <a:pPr lvl="2">
              <a:lnSpc>
                <a:spcPct val="120000"/>
              </a:lnSpc>
            </a:pPr>
            <a:r>
              <a:rPr lang="es-ES" dirty="0" err="1"/>
              <a:t>Member</a:t>
            </a:r>
            <a:r>
              <a:rPr lang="es-ES" dirty="0"/>
              <a:t> </a:t>
            </a:r>
            <a:r>
              <a:rPr lang="es-ES" dirty="0" err="1"/>
              <a:t>States</a:t>
            </a:r>
            <a:r>
              <a:rPr lang="es-ES" dirty="0"/>
              <a:t> are </a:t>
            </a:r>
            <a:r>
              <a:rPr lang="en-US" dirty="0"/>
              <a:t>facing pressing security issues from Russia, and others have become economically dependent on China opposing EU’s criticisms of its human rights abuses or </a:t>
            </a:r>
            <a:r>
              <a:rPr lang="es-ES" dirty="0"/>
              <a:t>territorial </a:t>
            </a:r>
            <a:r>
              <a:rPr lang="es-ES" dirty="0" err="1"/>
              <a:t>violations</a:t>
            </a:r>
            <a:endParaRPr lang="es-ES" dirty="0"/>
          </a:p>
          <a:p>
            <a:pPr lvl="2">
              <a:lnSpc>
                <a:spcPct val="120000"/>
              </a:lnSpc>
            </a:pPr>
            <a:r>
              <a:rPr lang="es-ES" dirty="0"/>
              <a:t>T</a:t>
            </a:r>
            <a:r>
              <a:rPr lang="en-US" dirty="0" err="1"/>
              <a:t>ensions</a:t>
            </a:r>
            <a:r>
              <a:rPr lang="en-US" dirty="0"/>
              <a:t> with Indonesia and Malaysia over palm-oil production </a:t>
            </a:r>
          </a:p>
          <a:p>
            <a:pPr lvl="2">
              <a:lnSpc>
                <a:spcPct val="120000"/>
              </a:lnSpc>
            </a:pPr>
            <a:r>
              <a:rPr lang="en-US" dirty="0"/>
              <a:t>EU’s criticisms of human rights abuses and undemocratic tendencies in the Philippines, Cambodia and Myanmar</a:t>
            </a:r>
          </a:p>
        </p:txBody>
      </p:sp>
      <p:pic>
        <p:nvPicPr>
          <p:cNvPr id="5" name="Imagen 4">
            <a:extLst>
              <a:ext uri="{FF2B5EF4-FFF2-40B4-BE49-F238E27FC236}">
                <a16:creationId xmlns:a16="http://schemas.microsoft.com/office/drawing/2014/main" id="{534CF532-9137-44B5-8657-4918E89119DC}"/>
              </a:ext>
            </a:extLst>
          </p:cNvPr>
          <p:cNvPicPr>
            <a:picLocks noChangeAspect="1"/>
          </p:cNvPicPr>
          <p:nvPr/>
        </p:nvPicPr>
        <p:blipFill rotWithShape="1">
          <a:blip r:embed="rId3">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sp>
        <p:nvSpPr>
          <p:cNvPr id="6" name="Título 1">
            <a:extLst>
              <a:ext uri="{FF2B5EF4-FFF2-40B4-BE49-F238E27FC236}">
                <a16:creationId xmlns:a16="http://schemas.microsoft.com/office/drawing/2014/main" id="{3B7DF78B-0A7B-4D8C-B112-77EC51A04193}"/>
              </a:ext>
            </a:extLst>
          </p:cNvPr>
          <p:cNvSpPr>
            <a:spLocks noGrp="1"/>
          </p:cNvSpPr>
          <p:nvPr>
            <p:ph type="title"/>
          </p:nvPr>
        </p:nvSpPr>
        <p:spPr>
          <a:xfrm>
            <a:off x="1428404" y="365125"/>
            <a:ext cx="10645659" cy="1145224"/>
          </a:xfrm>
        </p:spPr>
        <p:txBody>
          <a:bodyPr>
            <a:normAutofit fontScale="90000"/>
          </a:bodyPr>
          <a:lstStyle>
            <a:lvl1pPr>
              <a:defRPr b="1">
                <a:solidFill>
                  <a:srgbClr val="0060A9"/>
                </a:solidFill>
                <a:latin typeface="Arial" panose="020B0604020202020204" pitchFamily="34" charset="0"/>
                <a:cs typeface="Arial" panose="020B0604020202020204" pitchFamily="34" charset="0"/>
              </a:defRPr>
            </a:lvl1pPr>
          </a:lstStyle>
          <a:p>
            <a:r>
              <a:rPr lang="en-US" dirty="0"/>
              <a:t>Can the EU be an Influential Actor in Security Issues </a:t>
            </a:r>
            <a:r>
              <a:rPr lang="es-ES" dirty="0"/>
              <a:t>in </a:t>
            </a:r>
            <a:r>
              <a:rPr lang="es-ES" dirty="0" err="1"/>
              <a:t>the</a:t>
            </a:r>
            <a:r>
              <a:rPr lang="es-ES" dirty="0"/>
              <a:t> Asia-</a:t>
            </a:r>
            <a:r>
              <a:rPr lang="es-ES" dirty="0" err="1"/>
              <a:t>Pacific</a:t>
            </a:r>
            <a:r>
              <a:rPr lang="es-ES" dirty="0"/>
              <a:t> </a:t>
            </a:r>
            <a:r>
              <a:rPr lang="es-ES" dirty="0" err="1"/>
              <a:t>Region</a:t>
            </a:r>
            <a:r>
              <a:rPr lang="es-ES" dirty="0"/>
              <a:t>?</a:t>
            </a:r>
          </a:p>
        </p:txBody>
      </p:sp>
      <p:pic>
        <p:nvPicPr>
          <p:cNvPr id="7" name="Gráfico 6">
            <a:extLst>
              <a:ext uri="{FF2B5EF4-FFF2-40B4-BE49-F238E27FC236}">
                <a16:creationId xmlns:a16="http://schemas.microsoft.com/office/drawing/2014/main" id="{1919D8AF-BEA2-4AE0-9511-EB8655C9645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938" y="230188"/>
            <a:ext cx="864524" cy="1280161"/>
          </a:xfrm>
          <a:prstGeom prst="rect">
            <a:avLst/>
          </a:prstGeom>
        </p:spPr>
      </p:pic>
    </p:spTree>
    <p:extLst>
      <p:ext uri="{BB962C8B-B14F-4D97-AF65-F5344CB8AC3E}">
        <p14:creationId xmlns:p14="http://schemas.microsoft.com/office/powerpoint/2010/main" val="1462243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4000" dirty="0"/>
              <a:t>Determining the EU’s Regional Approach: From Asia-Pacific to Indo-Pacific</a:t>
            </a:r>
            <a:endParaRPr lang="es-ES" sz="40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31514" y="1654138"/>
            <a:ext cx="11486507" cy="4973674"/>
          </a:xfrm>
        </p:spPr>
        <p:txBody>
          <a:bodyPr>
            <a:normAutofit fontScale="62500" lnSpcReduction="20000"/>
          </a:bodyPr>
          <a:lstStyle/>
          <a:p>
            <a:pPr>
              <a:lnSpc>
                <a:spcPct val="120000"/>
              </a:lnSpc>
            </a:pPr>
            <a:r>
              <a:rPr lang="es-ES" dirty="0" err="1"/>
              <a:t>The</a:t>
            </a:r>
            <a:r>
              <a:rPr lang="es-ES" dirty="0"/>
              <a:t> U.S., Australia, </a:t>
            </a:r>
            <a:r>
              <a:rPr lang="es-ES" dirty="0" err="1"/>
              <a:t>Japan</a:t>
            </a:r>
            <a:r>
              <a:rPr lang="es-ES" dirty="0"/>
              <a:t> and India</a:t>
            </a:r>
          </a:p>
          <a:p>
            <a:pPr>
              <a:lnSpc>
                <a:spcPct val="120000"/>
              </a:lnSpc>
            </a:pPr>
            <a:r>
              <a:rPr lang="en-US" dirty="0"/>
              <a:t>Free and Open Indo-Pacific Strategy</a:t>
            </a:r>
          </a:p>
          <a:p>
            <a:pPr lvl="1">
              <a:lnSpc>
                <a:spcPct val="120000"/>
              </a:lnSpc>
            </a:pPr>
            <a:r>
              <a:rPr lang="en-US" dirty="0"/>
              <a:t>freedom of navigation and rule of law</a:t>
            </a:r>
          </a:p>
          <a:p>
            <a:pPr lvl="1">
              <a:lnSpc>
                <a:spcPct val="120000"/>
              </a:lnSpc>
            </a:pPr>
            <a:r>
              <a:rPr lang="en-US" dirty="0"/>
              <a:t>economic development</a:t>
            </a:r>
          </a:p>
          <a:p>
            <a:pPr lvl="1">
              <a:lnSpc>
                <a:spcPct val="120000"/>
              </a:lnSpc>
            </a:pPr>
            <a:r>
              <a:rPr lang="en-US" dirty="0"/>
              <a:t>peace and stability</a:t>
            </a:r>
            <a:endParaRPr lang="es-ES" dirty="0"/>
          </a:p>
          <a:p>
            <a:pPr>
              <a:lnSpc>
                <a:spcPct val="120000"/>
              </a:lnSpc>
            </a:pPr>
            <a:r>
              <a:rPr lang="en-US" b="1" dirty="0"/>
              <a:t>EU’s approach to the Indo-Pacific is the same as to Asia-Pacific</a:t>
            </a:r>
            <a:r>
              <a:rPr lang="es-ES" dirty="0"/>
              <a:t>. </a:t>
            </a:r>
            <a:r>
              <a:rPr lang="es-ES" dirty="0" err="1"/>
              <a:t>Reasons</a:t>
            </a:r>
            <a:r>
              <a:rPr lang="es-ES" dirty="0"/>
              <a:t>: 1) </a:t>
            </a:r>
            <a:r>
              <a:rPr lang="en-US" dirty="0"/>
              <a:t>Distance: the EU Global Strategy of 2016 prioritizes relations and commitments with neighboring countries 2) The undefined nature of the concept</a:t>
            </a:r>
          </a:p>
          <a:p>
            <a:pPr>
              <a:lnSpc>
                <a:spcPct val="120000"/>
              </a:lnSpc>
            </a:pPr>
            <a:r>
              <a:rPr lang="en-US" dirty="0"/>
              <a:t>Although the EU has no specific Indo-Pacific strategy, it is interested in the region</a:t>
            </a:r>
          </a:p>
          <a:p>
            <a:pPr lvl="1">
              <a:lnSpc>
                <a:spcPct val="120000"/>
              </a:lnSpc>
            </a:pPr>
            <a:r>
              <a:rPr lang="en-US" dirty="0"/>
              <a:t>EU views India as a crucial pillar in a multipolar Asia</a:t>
            </a:r>
          </a:p>
          <a:p>
            <a:pPr lvl="1">
              <a:lnSpc>
                <a:spcPct val="120000"/>
              </a:lnSpc>
            </a:pPr>
            <a:r>
              <a:rPr lang="en-US" dirty="0"/>
              <a:t>6 of the EU’s 10 most important trading partners are located in Asia Pacific</a:t>
            </a:r>
          </a:p>
          <a:p>
            <a:pPr lvl="1">
              <a:lnSpc>
                <a:spcPct val="120000"/>
              </a:lnSpc>
            </a:pPr>
            <a:r>
              <a:rPr lang="en-US" dirty="0"/>
              <a:t>The Indian Ocean has become the world’s most important waterway for international trade</a:t>
            </a:r>
          </a:p>
          <a:p>
            <a:pPr lvl="1">
              <a:lnSpc>
                <a:spcPct val="120000"/>
              </a:lnSpc>
            </a:pPr>
            <a:r>
              <a:rPr lang="en-US" dirty="0"/>
              <a:t>The EU’s </a:t>
            </a:r>
            <a:r>
              <a:rPr lang="en-US" dirty="0" err="1"/>
              <a:t>Atalanta</a:t>
            </a:r>
            <a:r>
              <a:rPr lang="en-US" dirty="0"/>
              <a:t> naval operation in the Indian Ocean has been ongoing since 2008 (fight against piracy in the Horn of Africa)</a:t>
            </a:r>
          </a:p>
          <a:p>
            <a:pPr lvl="1">
              <a:lnSpc>
                <a:spcPct val="120000"/>
              </a:lnSpc>
            </a:pPr>
            <a:r>
              <a:rPr lang="en-US" dirty="0"/>
              <a:t>3 out of the 17 military and civilian missions currently deployed by the EU are in the Indo-Pacific</a:t>
            </a:r>
            <a:endParaRPr lang="es-ES" dirty="0"/>
          </a:p>
          <a:p>
            <a:pPr marL="914400" lvl="2" indent="0">
              <a:buNone/>
            </a:pPr>
            <a:endParaRPr lang="en-US" dirty="0"/>
          </a:p>
        </p:txBody>
      </p:sp>
    </p:spTree>
    <p:extLst>
      <p:ext uri="{BB962C8B-B14F-4D97-AF65-F5344CB8AC3E}">
        <p14:creationId xmlns:p14="http://schemas.microsoft.com/office/powerpoint/2010/main" val="1181400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4000" dirty="0"/>
              <a:t>Security Cooperation in Practice: Beyond the Military Arena</a:t>
            </a:r>
            <a:endParaRPr lang="es-ES" sz="40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fontScale="85000" lnSpcReduction="10000"/>
          </a:bodyPr>
          <a:lstStyle/>
          <a:p>
            <a:r>
              <a:rPr lang="en-US" dirty="0"/>
              <a:t>Cooperation on security matters is developed through </a:t>
            </a:r>
            <a:r>
              <a:rPr lang="en-US" b="1" dirty="0"/>
              <a:t>ASEAN</a:t>
            </a:r>
            <a:r>
              <a:rPr lang="en-US" dirty="0"/>
              <a:t> (Association of South East Asian Nations) and through </a:t>
            </a:r>
            <a:r>
              <a:rPr lang="en-US" b="1" dirty="0"/>
              <a:t>bilateral dialogues </a:t>
            </a:r>
            <a:r>
              <a:rPr lang="en-US" dirty="0"/>
              <a:t>with Asian and Pacific partners</a:t>
            </a:r>
          </a:p>
          <a:p>
            <a:r>
              <a:rPr lang="es-ES" dirty="0"/>
              <a:t>2016 EU Global </a:t>
            </a:r>
            <a:r>
              <a:rPr lang="en-US" dirty="0"/>
              <a:t>Strategy recognizes Asia’s importance for Europe, highlighting ‘a direct connection between European prosperity and Asia security’</a:t>
            </a:r>
          </a:p>
          <a:p>
            <a:r>
              <a:rPr lang="en-US" dirty="0"/>
              <a:t>2018 ‘The Strategy on Connecting Europe and Asia’</a:t>
            </a:r>
            <a:r>
              <a:rPr lang="en-US" sz="800" dirty="0"/>
              <a:t> </a:t>
            </a:r>
            <a:r>
              <a:rPr lang="en-US" dirty="0"/>
              <a:t>and ‘Council Conclusions on Enhanced EU Security Cooperation in and with Asia’</a:t>
            </a:r>
            <a:r>
              <a:rPr lang="en-US" sz="800" dirty="0"/>
              <a:t> </a:t>
            </a:r>
            <a:endParaRPr lang="en-US" dirty="0"/>
          </a:p>
          <a:p>
            <a:pPr lvl="1"/>
            <a:r>
              <a:rPr lang="en-US" dirty="0"/>
              <a:t>Maritime security</a:t>
            </a:r>
          </a:p>
          <a:p>
            <a:pPr lvl="1"/>
            <a:r>
              <a:rPr lang="en-US" dirty="0"/>
              <a:t>Cybersecurity</a:t>
            </a:r>
          </a:p>
          <a:p>
            <a:pPr lvl="1"/>
            <a:r>
              <a:rPr lang="en-US" dirty="0"/>
              <a:t>Counterterrorism</a:t>
            </a:r>
          </a:p>
          <a:p>
            <a:pPr lvl="1"/>
            <a:r>
              <a:rPr lang="en-US" dirty="0"/>
              <a:t>Hybrid threats</a:t>
            </a:r>
          </a:p>
          <a:p>
            <a:pPr lvl="1"/>
            <a:r>
              <a:rPr lang="en-US" dirty="0"/>
              <a:t>Conflict prevention</a:t>
            </a:r>
          </a:p>
          <a:p>
            <a:pPr lvl="1"/>
            <a:r>
              <a:rPr lang="en-US" dirty="0"/>
              <a:t>Proliferation of Chemical Biological Radiological and Nuclear weapons</a:t>
            </a:r>
          </a:p>
          <a:p>
            <a:pPr lvl="1"/>
            <a:r>
              <a:rPr lang="en-US" dirty="0"/>
              <a:t>Development of regional cooperative orders</a:t>
            </a:r>
          </a:p>
          <a:p>
            <a:pPr marL="457200" lvl="1" indent="0">
              <a:buNone/>
            </a:pPr>
            <a:endParaRPr lang="en-US" dirty="0"/>
          </a:p>
        </p:txBody>
      </p:sp>
    </p:spTree>
    <p:extLst>
      <p:ext uri="{BB962C8B-B14F-4D97-AF65-F5344CB8AC3E}">
        <p14:creationId xmlns:p14="http://schemas.microsoft.com/office/powerpoint/2010/main" val="3376491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EU-ASEAN Security Dialogue: Acting Together in a Region of Competing Powers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fontScale="92500" lnSpcReduction="10000"/>
          </a:bodyPr>
          <a:lstStyle/>
          <a:p>
            <a:r>
              <a:rPr lang="en-US" dirty="0"/>
              <a:t>The EU and ASEAN have been working together since 1972, formalizing their relations at a ministerial level in 1977</a:t>
            </a:r>
          </a:p>
          <a:p>
            <a:r>
              <a:rPr lang="en-US" dirty="0"/>
              <a:t>The EU is seen by the ASEAN countries as an </a:t>
            </a:r>
            <a:r>
              <a:rPr lang="en-US" b="1" dirty="0"/>
              <a:t>economic and trade power</a:t>
            </a:r>
            <a:r>
              <a:rPr lang="en-US" dirty="0"/>
              <a:t>, rather than as a security actor</a:t>
            </a:r>
          </a:p>
          <a:p>
            <a:pPr lvl="1"/>
            <a:r>
              <a:rPr lang="en-US" dirty="0"/>
              <a:t>This low profile is largely due to the current state of the CFSP, including the CSDP, which remains an area of intergovernmental cooperation between Member States</a:t>
            </a:r>
          </a:p>
          <a:p>
            <a:r>
              <a:rPr lang="es-ES" dirty="0" err="1"/>
              <a:t>However</a:t>
            </a:r>
            <a:r>
              <a:rPr lang="es-ES" dirty="0"/>
              <a:t>, </a:t>
            </a:r>
            <a:r>
              <a:rPr lang="es-ES" b="1" dirty="0" err="1"/>
              <a:t>security</a:t>
            </a:r>
            <a:r>
              <a:rPr lang="es-ES" b="1" dirty="0"/>
              <a:t> has </a:t>
            </a:r>
            <a:r>
              <a:rPr lang="es-ES" b="1" dirty="0" err="1"/>
              <a:t>become</a:t>
            </a:r>
            <a:r>
              <a:rPr lang="es-ES" b="1" dirty="0"/>
              <a:t> </a:t>
            </a:r>
            <a:r>
              <a:rPr lang="en-US" b="1" dirty="0"/>
              <a:t>a broader concept</a:t>
            </a:r>
            <a:r>
              <a:rPr lang="en-US" dirty="0"/>
              <a:t>, encompassing non-traditional risks that are unpredictable and/or unexpected, have both internal and external elements and ramifications, and are frequently interwoven with traditional security threats</a:t>
            </a:r>
          </a:p>
          <a:p>
            <a:pPr lvl="1"/>
            <a:r>
              <a:rPr lang="en-US" dirty="0"/>
              <a:t>It is in these domains that the EU and ASEAN have much to offer and can become credible regional co-actors contributing to peace and stability</a:t>
            </a:r>
          </a:p>
        </p:txBody>
      </p:sp>
    </p:spTree>
    <p:extLst>
      <p:ext uri="{BB962C8B-B14F-4D97-AF65-F5344CB8AC3E}">
        <p14:creationId xmlns:p14="http://schemas.microsoft.com/office/powerpoint/2010/main" val="2426790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EU-ASEAN Security Dialogue: Acting Together in a Region of Competing Powers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fontScale="77500" lnSpcReduction="20000"/>
          </a:bodyPr>
          <a:lstStyle/>
          <a:p>
            <a:r>
              <a:rPr lang="en-US" dirty="0"/>
              <a:t>High Level Dialogue on Maritime Cooperation, 2013</a:t>
            </a:r>
          </a:p>
          <a:p>
            <a:r>
              <a:rPr lang="en-US" dirty="0"/>
              <a:t>ASEAN Program on Migration and Borders Management</a:t>
            </a:r>
            <a:endParaRPr lang="en-US" sz="800" dirty="0"/>
          </a:p>
          <a:p>
            <a:r>
              <a:rPr lang="en-US" dirty="0"/>
              <a:t>EU Centers of Excellence on Chemical, Biological, Radiological and Nuclear Risk Mitigation</a:t>
            </a:r>
            <a:endParaRPr lang="en-US" sz="800" dirty="0"/>
          </a:p>
          <a:p>
            <a:r>
              <a:rPr lang="en-US" dirty="0"/>
              <a:t>In 2019, the EU and ASEAN launched the High Performance Computing (HPC) initiative with the support of the </a:t>
            </a:r>
            <a:r>
              <a:rPr lang="pt-BR" dirty="0" err="1"/>
              <a:t>Enhanced</a:t>
            </a:r>
            <a:r>
              <a:rPr lang="pt-BR" dirty="0"/>
              <a:t> Regional EU-ASEAN Dialogue </a:t>
            </a:r>
            <a:r>
              <a:rPr lang="pt-BR" dirty="0" err="1"/>
              <a:t>Instrument</a:t>
            </a:r>
            <a:r>
              <a:rPr lang="pt-BR" dirty="0"/>
              <a:t> (E-READI), a </a:t>
            </a:r>
            <a:r>
              <a:rPr lang="pt-BR" dirty="0" err="1"/>
              <a:t>program</a:t>
            </a:r>
            <a:r>
              <a:rPr lang="pt-BR" dirty="0"/>
              <a:t> </a:t>
            </a:r>
            <a:r>
              <a:rPr lang="en-US" dirty="0"/>
              <a:t>that facilitates cooperation and dialogue between the EU and ASEAN in policy areas of joint interest. </a:t>
            </a:r>
          </a:p>
          <a:p>
            <a:pPr lvl="1"/>
            <a:r>
              <a:rPr lang="en-US" dirty="0"/>
              <a:t>Since July 2020, HPC activities are supporting Covid-19 research and innovation</a:t>
            </a:r>
          </a:p>
          <a:p>
            <a:r>
              <a:rPr lang="en-US" dirty="0"/>
              <a:t>The EU is collaborating with ASEAN countries on multilateral security bodies</a:t>
            </a:r>
          </a:p>
          <a:p>
            <a:pPr lvl="1"/>
            <a:r>
              <a:rPr lang="en-US" dirty="0"/>
              <a:t>ASEAN-EU Ministerial Meeting (AEMM)</a:t>
            </a:r>
          </a:p>
          <a:p>
            <a:pPr lvl="1"/>
            <a:r>
              <a:rPr lang="en-US" dirty="0"/>
              <a:t>ASEAN Regional Forum (ARF)</a:t>
            </a:r>
          </a:p>
          <a:p>
            <a:pPr lvl="1"/>
            <a:r>
              <a:rPr lang="en-US" dirty="0"/>
              <a:t>Indian Ocean Rim Association (IORA)</a:t>
            </a:r>
          </a:p>
          <a:p>
            <a:pPr lvl="1"/>
            <a:r>
              <a:rPr lang="en-US" dirty="0"/>
              <a:t>Asia-Europe Meeting (ASEM) </a:t>
            </a:r>
          </a:p>
          <a:p>
            <a:pPr lvl="1"/>
            <a:r>
              <a:rPr lang="en-US" dirty="0"/>
              <a:t>Regional Cooperation Agreement on Combating Piracy and Armed Robbery against Ships </a:t>
            </a:r>
            <a:r>
              <a:rPr lang="es-ES" dirty="0"/>
              <a:t>in Asia (</a:t>
            </a:r>
            <a:r>
              <a:rPr lang="es-ES" dirty="0" err="1"/>
              <a:t>ReCAAP</a:t>
            </a:r>
            <a:r>
              <a:rPr lang="es-ES" dirty="0"/>
              <a:t>)</a:t>
            </a:r>
            <a:endParaRPr lang="en-US" dirty="0"/>
          </a:p>
        </p:txBody>
      </p:sp>
    </p:spTree>
    <p:extLst>
      <p:ext uri="{BB962C8B-B14F-4D97-AF65-F5344CB8AC3E}">
        <p14:creationId xmlns:p14="http://schemas.microsoft.com/office/powerpoint/2010/main" val="2468967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EU-ASEAN Security Dialogue: Acting Together in a Region of Competing Powers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lnSpcReduction="10000"/>
          </a:bodyPr>
          <a:lstStyle/>
          <a:p>
            <a:r>
              <a:rPr lang="en-US" dirty="0"/>
              <a:t>EU’s security engagement in the region contributes to </a:t>
            </a:r>
            <a:r>
              <a:rPr lang="en-US" b="1" dirty="0"/>
              <a:t>trust-building and capacity-building</a:t>
            </a:r>
          </a:p>
          <a:p>
            <a:r>
              <a:rPr lang="en-US" dirty="0"/>
              <a:t>However, there is still scope to strengthen co-regional dialogue on non-traditional security and consolidate existing engagements</a:t>
            </a:r>
            <a:endParaRPr lang="en-US" sz="800" dirty="0"/>
          </a:p>
          <a:p>
            <a:pPr lvl="1"/>
            <a:r>
              <a:rPr lang="en-US" dirty="0"/>
              <a:t>EU and ASEAN share a commitment to promote multilateralism and the rules-based international order. Both face interconnected security issues that require multilateral, non-military solutions. </a:t>
            </a:r>
          </a:p>
          <a:p>
            <a:pPr lvl="1"/>
            <a:r>
              <a:rPr lang="en-US" dirty="0"/>
              <a:t>EU has declared its intention to apply for observer status at the Experts’ Working Groups (EWGs) within the ASEAN Defense Ministers Meeting Plus (ADMM+)</a:t>
            </a:r>
          </a:p>
          <a:p>
            <a:pPr lvl="2"/>
            <a:r>
              <a:rPr lang="en-US" dirty="0"/>
              <a:t>The activity of these EWGs focuses on non-traditional security risks: humanitarian assistance and disaster relief, maritime security, military medicine, counter-terrorism, peacekeeping operations, humanitarian mine action and cybersecurity</a:t>
            </a:r>
          </a:p>
        </p:txBody>
      </p:sp>
    </p:spTree>
    <p:extLst>
      <p:ext uri="{BB962C8B-B14F-4D97-AF65-F5344CB8AC3E}">
        <p14:creationId xmlns:p14="http://schemas.microsoft.com/office/powerpoint/2010/main" val="87995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Bilateral Strategic Partnerships in Security Affairs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a:bodyPr>
          <a:lstStyle/>
          <a:p>
            <a:r>
              <a:rPr lang="en-US" dirty="0"/>
              <a:t>The EU has concluded strategic partnerships with four Asian states: China (2003), Japan (2003), India (2004) and </a:t>
            </a:r>
            <a:r>
              <a:rPr lang="es-ES" dirty="0"/>
              <a:t>South </a:t>
            </a:r>
            <a:r>
              <a:rPr lang="es-ES" dirty="0" err="1"/>
              <a:t>Korea</a:t>
            </a:r>
            <a:r>
              <a:rPr lang="es-ES" dirty="0"/>
              <a:t> (2010)</a:t>
            </a:r>
          </a:p>
          <a:p>
            <a:r>
              <a:rPr lang="es-ES" b="1" dirty="0"/>
              <a:t>China:</a:t>
            </a:r>
          </a:p>
          <a:p>
            <a:pPr lvl="1"/>
            <a:r>
              <a:rPr lang="en-US" dirty="0"/>
              <a:t>China added a defense component to its strategic partnership with the EU in </a:t>
            </a:r>
            <a:r>
              <a:rPr lang="es-ES" dirty="0"/>
              <a:t>2010</a:t>
            </a:r>
          </a:p>
          <a:p>
            <a:pPr lvl="1"/>
            <a:r>
              <a:rPr lang="es-ES" dirty="0"/>
              <a:t>I</a:t>
            </a:r>
            <a:r>
              <a:rPr lang="en-US" dirty="0"/>
              <a:t>n 2012, the EU-China High-Level Strategic Dialogue was established</a:t>
            </a:r>
          </a:p>
          <a:p>
            <a:pPr lvl="1"/>
            <a:r>
              <a:rPr lang="en-US" dirty="0"/>
              <a:t>EU and China agreed on the 2020 China-EU Strategic Agenda for Cooperation</a:t>
            </a:r>
          </a:p>
          <a:p>
            <a:pPr lvl="1"/>
            <a:r>
              <a:rPr lang="en-US" dirty="0"/>
              <a:t>EU-Chinese relations have always been characterized by a combination of deep differences and converging trends</a:t>
            </a:r>
          </a:p>
          <a:p>
            <a:pPr lvl="2"/>
            <a:r>
              <a:rPr lang="en-US" dirty="0"/>
              <a:t>The European Commission and the European External Action Service have characterized China as a partner, a competitor and a systemic rival</a:t>
            </a:r>
          </a:p>
        </p:txBody>
      </p:sp>
    </p:spTree>
    <p:extLst>
      <p:ext uri="{BB962C8B-B14F-4D97-AF65-F5344CB8AC3E}">
        <p14:creationId xmlns:p14="http://schemas.microsoft.com/office/powerpoint/2010/main" val="400475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Bilateral Strategic Partnerships in Security Affairs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a:bodyPr>
          <a:lstStyle/>
          <a:p>
            <a:r>
              <a:rPr lang="es-ES" b="1" dirty="0" err="1"/>
              <a:t>Japan</a:t>
            </a:r>
            <a:r>
              <a:rPr lang="es-ES" b="1" dirty="0"/>
              <a:t>:</a:t>
            </a:r>
          </a:p>
          <a:p>
            <a:pPr lvl="1"/>
            <a:r>
              <a:rPr lang="en-US" dirty="0"/>
              <a:t>EU-Japan High-Level Group was set up in 2010 </a:t>
            </a:r>
          </a:p>
          <a:p>
            <a:pPr lvl="1"/>
            <a:r>
              <a:rPr lang="en-US" dirty="0"/>
              <a:t>In 2019, an EU-Japan strategic partnership agreement was adopted</a:t>
            </a:r>
          </a:p>
          <a:p>
            <a:pPr lvl="1"/>
            <a:r>
              <a:rPr lang="en-US" dirty="0"/>
              <a:t>These developments were facilitated by a shared vision of values, such as democracy, rule of law, human rights, market economy and free trade</a:t>
            </a:r>
          </a:p>
          <a:p>
            <a:pPr lvl="1"/>
            <a:r>
              <a:rPr lang="en-US" dirty="0"/>
              <a:t>The Strategic Partnership covers political dialogue and policy cooperation, as well as cooperation on global non-traditional security challenges, including the environment and climate change, development policy and disaster relief</a:t>
            </a:r>
          </a:p>
          <a:p>
            <a:pPr lvl="1"/>
            <a:r>
              <a:rPr lang="en-US" dirty="0"/>
              <a:t>Without taking sides on territorial conflicts, the EU is also showing an increased interest in the security of the Indo-Pacific and has upheld Japan’s vision of a free and open Indo-Pacific</a:t>
            </a:r>
            <a:endParaRPr lang="es-ES" dirty="0"/>
          </a:p>
        </p:txBody>
      </p:sp>
    </p:spTree>
    <p:extLst>
      <p:ext uri="{BB962C8B-B14F-4D97-AF65-F5344CB8AC3E}">
        <p14:creationId xmlns:p14="http://schemas.microsoft.com/office/powerpoint/2010/main" val="237305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Bilateral Strategic Partnerships in Security Affairs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p:txBody>
          <a:bodyPr>
            <a:normAutofit/>
          </a:bodyPr>
          <a:lstStyle/>
          <a:p>
            <a:r>
              <a:rPr lang="es-ES" b="1" dirty="0"/>
              <a:t>India:</a:t>
            </a:r>
          </a:p>
          <a:p>
            <a:pPr lvl="1"/>
            <a:r>
              <a:rPr lang="en-US" dirty="0"/>
              <a:t>Bilateral framework has contributed to extending regular contacts and forums at which the two partners consult each other and address global issues </a:t>
            </a:r>
          </a:p>
          <a:p>
            <a:pPr lvl="1"/>
            <a:r>
              <a:rPr lang="en-US" dirty="0"/>
              <a:t>Besides economic and trade issues, both partners feel the need for stronger mutual engagement on security matters in an unstable international order</a:t>
            </a:r>
          </a:p>
          <a:p>
            <a:pPr lvl="1"/>
            <a:r>
              <a:rPr lang="en-US" dirty="0"/>
              <a:t>EU and India still have to overcome some significant obstacles</a:t>
            </a:r>
          </a:p>
          <a:p>
            <a:pPr lvl="2"/>
            <a:r>
              <a:rPr lang="en-US" dirty="0"/>
              <a:t>Different geopolitical priorities </a:t>
            </a:r>
          </a:p>
          <a:p>
            <a:pPr lvl="2"/>
            <a:r>
              <a:rPr lang="es-ES" dirty="0" err="1"/>
              <a:t>Disparities</a:t>
            </a:r>
            <a:r>
              <a:rPr lang="es-ES" dirty="0"/>
              <a:t> in socio-</a:t>
            </a:r>
            <a:r>
              <a:rPr lang="es-ES" dirty="0" err="1"/>
              <a:t>economic</a:t>
            </a:r>
            <a:r>
              <a:rPr lang="es-ES" dirty="0"/>
              <a:t> </a:t>
            </a:r>
            <a:r>
              <a:rPr lang="es-ES" dirty="0" err="1"/>
              <a:t>development</a:t>
            </a:r>
            <a:endParaRPr lang="es-ES" dirty="0"/>
          </a:p>
        </p:txBody>
      </p:sp>
    </p:spTree>
    <p:extLst>
      <p:ext uri="{BB962C8B-B14F-4D97-AF65-F5344CB8AC3E}">
        <p14:creationId xmlns:p14="http://schemas.microsoft.com/office/powerpoint/2010/main" val="1345973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Bilateral Strategic Partnerships in Security Affairs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p:txBody>
          <a:bodyPr>
            <a:normAutofit/>
          </a:bodyPr>
          <a:lstStyle/>
          <a:p>
            <a:r>
              <a:rPr lang="es-ES" b="1" dirty="0"/>
              <a:t>South </a:t>
            </a:r>
            <a:r>
              <a:rPr lang="es-ES" b="1" dirty="0" err="1"/>
              <a:t>Korea</a:t>
            </a:r>
            <a:r>
              <a:rPr lang="es-ES" b="1" dirty="0"/>
              <a:t>:</a:t>
            </a:r>
          </a:p>
          <a:p>
            <a:pPr lvl="1"/>
            <a:r>
              <a:rPr lang="en-US" dirty="0"/>
              <a:t>South Korea became the first Asian country with which the Union concluded a FTA</a:t>
            </a:r>
          </a:p>
          <a:p>
            <a:pPr lvl="2"/>
            <a:r>
              <a:rPr lang="en-US" dirty="0"/>
              <a:t>The FTA came into force provisionally in 2011 and was ratified in December 2015</a:t>
            </a:r>
          </a:p>
          <a:p>
            <a:pPr lvl="1"/>
            <a:r>
              <a:rPr lang="en-US" dirty="0"/>
              <a:t>In addition to the FTA, the Framework Agreement, signed in 2010 and in force since June 2014 and </a:t>
            </a:r>
            <a:r>
              <a:rPr lang="es-ES" dirty="0" err="1"/>
              <a:t>Korea’s</a:t>
            </a:r>
            <a:r>
              <a:rPr lang="es-ES" dirty="0"/>
              <a:t> </a:t>
            </a:r>
            <a:r>
              <a:rPr lang="es-ES" dirty="0" err="1"/>
              <a:t>participation</a:t>
            </a:r>
            <a:r>
              <a:rPr lang="es-ES" dirty="0"/>
              <a:t> in </a:t>
            </a:r>
            <a:r>
              <a:rPr lang="es-ES" dirty="0" err="1"/>
              <a:t>EU’s</a:t>
            </a:r>
            <a:r>
              <a:rPr lang="es-ES" dirty="0"/>
              <a:t> crisis </a:t>
            </a:r>
            <a:r>
              <a:rPr lang="es-ES" dirty="0" err="1"/>
              <a:t>management</a:t>
            </a:r>
            <a:r>
              <a:rPr lang="es-ES" dirty="0"/>
              <a:t> </a:t>
            </a:r>
            <a:r>
              <a:rPr lang="es-ES" dirty="0" err="1"/>
              <a:t>operations</a:t>
            </a:r>
            <a:r>
              <a:rPr lang="es-ES" dirty="0"/>
              <a:t> </a:t>
            </a:r>
            <a:r>
              <a:rPr lang="en-US" dirty="0"/>
              <a:t>form the main basis for bilateral cooperation on political and security matters</a:t>
            </a:r>
          </a:p>
          <a:p>
            <a:pPr lvl="1"/>
            <a:r>
              <a:rPr lang="en-US" dirty="0"/>
              <a:t>The strategic partnership between South Korea and the EU is as yet underdeveloped, but both partners share an interest in further expanding bilateral dialogue on political and security issues in coming years</a:t>
            </a:r>
            <a:endParaRPr lang="es-ES" dirty="0"/>
          </a:p>
        </p:txBody>
      </p:sp>
    </p:spTree>
    <p:extLst>
      <p:ext uri="{BB962C8B-B14F-4D97-AF65-F5344CB8AC3E}">
        <p14:creationId xmlns:p14="http://schemas.microsoft.com/office/powerpoint/2010/main" val="5253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Internal and External Security Challenges: EU Migration as a Case Study</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a:bodyPr>
          <a:lstStyle/>
          <a:p>
            <a:pPr algn="just"/>
            <a:r>
              <a:rPr lang="en-US" dirty="0"/>
              <a:t>The ‘refugee crisis’ highlighted the growing </a:t>
            </a:r>
            <a:r>
              <a:rPr lang="en-US" b="1" dirty="0"/>
              <a:t>nexus between the AFSJ and the CSDP</a:t>
            </a:r>
            <a:r>
              <a:rPr lang="en-US" dirty="0"/>
              <a:t>, as well as the need to establish a reinforced coordination between the internal and external dimensions of security at the EU level </a:t>
            </a:r>
          </a:p>
          <a:p>
            <a:pPr algn="just"/>
            <a:r>
              <a:rPr lang="en-US" dirty="0"/>
              <a:t>The CSDP increasingly addresses volatile, hybrid and internal security challenges such as terrorism, instability in the neighboring territories of the EU or illegal migrant smuggling </a:t>
            </a:r>
          </a:p>
          <a:p>
            <a:pPr lvl="1" algn="just"/>
            <a:r>
              <a:rPr lang="en-US" dirty="0"/>
              <a:t>The inherently cross-border nature of these challenges demands the reinforcement of the bond between the internal and external dimensions of security, and the promotion of greater coherence between the AFSJ and the CSDP </a:t>
            </a:r>
          </a:p>
        </p:txBody>
      </p:sp>
    </p:spTree>
    <p:extLst>
      <p:ext uri="{BB962C8B-B14F-4D97-AF65-F5344CB8AC3E}">
        <p14:creationId xmlns:p14="http://schemas.microsoft.com/office/powerpoint/2010/main" val="3042741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Internal and External Security Challenges: Migration in the EU as a Case Study</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825625"/>
            <a:ext cx="11290069" cy="4351338"/>
          </a:xfrm>
        </p:spPr>
        <p:txBody>
          <a:bodyPr>
            <a:normAutofit fontScale="85000" lnSpcReduction="10000"/>
          </a:bodyPr>
          <a:lstStyle/>
          <a:p>
            <a:pPr algn="just"/>
            <a:r>
              <a:rPr lang="en-US" dirty="0"/>
              <a:t>The Global Strategy asserted the growing interdependence and need for integration of the internal and external dimensions of security</a:t>
            </a:r>
          </a:p>
          <a:p>
            <a:pPr lvl="1" algn="just"/>
            <a:r>
              <a:rPr lang="en-US" dirty="0"/>
              <a:t>That is, some threats, given their cross-border nature, require ‘tighter institutional links between our external action and the internal area of freedom, security and justice’</a:t>
            </a:r>
          </a:p>
          <a:p>
            <a:pPr algn="just"/>
            <a:r>
              <a:rPr lang="en-US" dirty="0"/>
              <a:t>The Global Strategy designated as crucial the promotion of an effective cooperation between the CSDP missions and the AFSJ decentralized agencies such as FRONTEX and EUROPOL in order to ‘enhance border protection and maritime security in order to save more lives, fight cross-border crime and disrupt smuggling networks’</a:t>
            </a:r>
          </a:p>
          <a:p>
            <a:pPr lvl="1" algn="just"/>
            <a:r>
              <a:rPr lang="en-US" dirty="0"/>
              <a:t>The </a:t>
            </a:r>
            <a:r>
              <a:rPr lang="en-US" u="sng" dirty="0"/>
              <a:t>EU Action Plan against Migrant Smuggling </a:t>
            </a:r>
            <a:r>
              <a:rPr lang="en-US" dirty="0"/>
              <a:t>promoted the establishment of a CSDP military mission, Operation Sophia, as well as to reinforce FRONTEX and EUROPOL’s operational tasks in order to collect, analyze and exchange information on the illegal smuggling of migrants</a:t>
            </a:r>
          </a:p>
          <a:p>
            <a:pPr lvl="1" algn="just"/>
            <a:r>
              <a:rPr lang="en-US" dirty="0"/>
              <a:t>The </a:t>
            </a:r>
            <a:r>
              <a:rPr lang="en-US" u="sng" dirty="0"/>
              <a:t>European Agenda for Migration </a:t>
            </a:r>
            <a:r>
              <a:rPr lang="en-US" dirty="0"/>
              <a:t>included migration and the promotion of an effective border management in the Mediterranean within the mandate of the on-going CSDP missions</a:t>
            </a:r>
          </a:p>
        </p:txBody>
      </p:sp>
    </p:spTree>
    <p:extLst>
      <p:ext uri="{BB962C8B-B14F-4D97-AF65-F5344CB8AC3E}">
        <p14:creationId xmlns:p14="http://schemas.microsoft.com/office/powerpoint/2010/main" val="4139356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Evolution of the Operational Tasks of FRONTEX</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graphicFrame>
        <p:nvGraphicFramePr>
          <p:cNvPr id="11" name="Diagrama 10">
            <a:extLst>
              <a:ext uri="{FF2B5EF4-FFF2-40B4-BE49-F238E27FC236}">
                <a16:creationId xmlns:a16="http://schemas.microsoft.com/office/drawing/2014/main" id="{2B094A0A-5CE7-4DB1-A824-DBD283DC9359}"/>
              </a:ext>
            </a:extLst>
          </p:cNvPr>
          <p:cNvGraphicFramePr/>
          <p:nvPr>
            <p:extLst>
              <p:ext uri="{D42A27DB-BD31-4B8C-83A1-F6EECF244321}">
                <p14:modId xmlns:p14="http://schemas.microsoft.com/office/powerpoint/2010/main" val="910487839"/>
              </p:ext>
            </p:extLst>
          </p:nvPr>
        </p:nvGraphicFramePr>
        <p:xfrm>
          <a:off x="-1505048" y="1334079"/>
          <a:ext cx="11944167" cy="532454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2" name="CuadroTexto 11">
            <a:extLst>
              <a:ext uri="{FF2B5EF4-FFF2-40B4-BE49-F238E27FC236}">
                <a16:creationId xmlns:a16="http://schemas.microsoft.com/office/drawing/2014/main" id="{5432CF73-6103-4401-8153-8E555DD750AE}"/>
              </a:ext>
            </a:extLst>
          </p:cNvPr>
          <p:cNvSpPr txBox="1"/>
          <p:nvPr/>
        </p:nvSpPr>
        <p:spPr>
          <a:xfrm>
            <a:off x="4286122" y="2026939"/>
            <a:ext cx="1578253" cy="415498"/>
          </a:xfrm>
          <a:prstGeom prst="rect">
            <a:avLst/>
          </a:prstGeom>
          <a:noFill/>
        </p:spPr>
        <p:txBody>
          <a:bodyPr wrap="none" rtlCol="0">
            <a:spAutoFit/>
          </a:bodyPr>
          <a:lstStyle/>
          <a:p>
            <a:pPr marL="342900" indent="-342900">
              <a:buFont typeface="Arial"/>
              <a:buChar char="•"/>
            </a:pPr>
            <a:r>
              <a:rPr lang="es-ES" sz="2100" b="1" dirty="0"/>
              <a:t>FRONTEX</a:t>
            </a:r>
          </a:p>
        </p:txBody>
      </p:sp>
    </p:spTree>
    <p:extLst>
      <p:ext uri="{BB962C8B-B14F-4D97-AF65-F5344CB8AC3E}">
        <p14:creationId xmlns:p14="http://schemas.microsoft.com/office/powerpoint/2010/main" val="874349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s-ES" sz="3600" dirty="0" err="1"/>
              <a:t>The</a:t>
            </a:r>
            <a:r>
              <a:rPr lang="es-ES" sz="3600" dirty="0"/>
              <a:t> </a:t>
            </a:r>
            <a:r>
              <a:rPr lang="es-ES" sz="3600" dirty="0" err="1"/>
              <a:t>Executive</a:t>
            </a:r>
            <a:r>
              <a:rPr lang="es-ES" sz="3600" dirty="0"/>
              <a:t> Powers </a:t>
            </a:r>
            <a:r>
              <a:rPr lang="es-ES" sz="3600" dirty="0" err="1"/>
              <a:t>of</a:t>
            </a:r>
            <a:r>
              <a:rPr lang="es-ES" sz="3600" dirty="0"/>
              <a:t> </a:t>
            </a:r>
            <a:r>
              <a:rPr lang="es-ES" sz="3600" dirty="0" err="1"/>
              <a:t>the</a:t>
            </a:r>
            <a:r>
              <a:rPr lang="es-ES" sz="3600" dirty="0"/>
              <a:t> </a:t>
            </a:r>
            <a:r>
              <a:rPr lang="es-ES" sz="3600" dirty="0" err="1"/>
              <a:t>EBCG’s</a:t>
            </a:r>
            <a:r>
              <a:rPr lang="es-ES" sz="3600" dirty="0"/>
              <a:t> </a:t>
            </a:r>
            <a:r>
              <a:rPr lang="es-ES" sz="3600" dirty="0" err="1"/>
              <a:t>Team</a:t>
            </a:r>
            <a:r>
              <a:rPr lang="es-ES" sz="3600" dirty="0"/>
              <a:t> </a:t>
            </a:r>
            <a:r>
              <a:rPr lang="es-ES" sz="3600" dirty="0" err="1"/>
              <a:t>Members</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2" name="Rectángulo 1">
            <a:extLst>
              <a:ext uri="{FF2B5EF4-FFF2-40B4-BE49-F238E27FC236}">
                <a16:creationId xmlns:a16="http://schemas.microsoft.com/office/drawing/2014/main" id="{984AEBB0-27A7-4FC2-830E-0A73208B63B1}"/>
              </a:ext>
            </a:extLst>
          </p:cNvPr>
          <p:cNvSpPr/>
          <p:nvPr/>
        </p:nvSpPr>
        <p:spPr>
          <a:xfrm>
            <a:off x="405937" y="1691096"/>
            <a:ext cx="11290069" cy="4093428"/>
          </a:xfrm>
          <a:prstGeom prst="rect">
            <a:avLst/>
          </a:prstGeom>
        </p:spPr>
        <p:txBody>
          <a:bodyPr wrap="square">
            <a:spAutoFit/>
          </a:bodyPr>
          <a:lstStyle/>
          <a:p>
            <a:pPr marL="342900" indent="-342900" algn="just">
              <a:buFont typeface="Arial"/>
              <a:buChar char="•"/>
            </a:pPr>
            <a:r>
              <a:rPr lang="en-GB" sz="2000" dirty="0"/>
              <a:t>Regulation 2019/1896 confers executive powers, subject to the authorisation of the Member State that is hosting the operation, to the EBCG’s standing corps deployed as team members</a:t>
            </a:r>
          </a:p>
          <a:p>
            <a:pPr marL="342900" indent="-342900" algn="just">
              <a:buFont typeface="Arial"/>
              <a:buChar char="•"/>
            </a:pPr>
            <a:endParaRPr lang="en-GB" sz="2000" dirty="0"/>
          </a:p>
          <a:p>
            <a:pPr marL="800100" lvl="1" indent="-342900" algn="just">
              <a:buFontTx/>
              <a:buChar char="-"/>
            </a:pPr>
            <a:r>
              <a:rPr lang="en-GB" sz="2000" dirty="0"/>
              <a:t>Verify the identity and nationality of arriving migrants</a:t>
            </a:r>
          </a:p>
          <a:p>
            <a:pPr marL="800100" lvl="1" indent="-342900" algn="just">
              <a:buFontTx/>
              <a:buChar char="-"/>
            </a:pPr>
            <a:r>
              <a:rPr lang="en-GB" sz="2000" dirty="0"/>
              <a:t>Authorise or refuse of entry upon border check</a:t>
            </a:r>
          </a:p>
          <a:p>
            <a:pPr marL="800100" lvl="1" indent="-342900" algn="just">
              <a:buFontTx/>
              <a:buChar char="-"/>
            </a:pPr>
            <a:r>
              <a:rPr lang="en-GB" sz="2000" dirty="0"/>
              <a:t>Stamp of travel documents</a:t>
            </a:r>
          </a:p>
          <a:p>
            <a:pPr marL="800100" lvl="1" indent="-342900" algn="just">
              <a:buFontTx/>
              <a:buChar char="-"/>
            </a:pPr>
            <a:r>
              <a:rPr lang="en-GB" sz="2000" dirty="0"/>
              <a:t>Issue or refusal of visas</a:t>
            </a:r>
          </a:p>
          <a:p>
            <a:pPr marL="800100" lvl="1" indent="-342900" algn="just">
              <a:buFontTx/>
              <a:buChar char="-"/>
            </a:pPr>
            <a:r>
              <a:rPr lang="en-GB" sz="2000" dirty="0"/>
              <a:t>Patrol</a:t>
            </a:r>
          </a:p>
          <a:p>
            <a:pPr marL="800100" lvl="1" indent="-342900" algn="just">
              <a:buFontTx/>
              <a:buChar char="-"/>
            </a:pPr>
            <a:r>
              <a:rPr lang="en-GB" sz="2000" dirty="0"/>
              <a:t>Register fingerprints </a:t>
            </a:r>
          </a:p>
          <a:p>
            <a:pPr marL="800100" lvl="1" indent="-342900" algn="just">
              <a:buFontTx/>
              <a:buChar char="-"/>
            </a:pPr>
            <a:endParaRPr lang="en-GB" sz="2000" dirty="0"/>
          </a:p>
          <a:p>
            <a:pPr marL="342900" indent="-342900" algn="just">
              <a:buFont typeface="Arial"/>
              <a:buChar char="•"/>
            </a:pPr>
            <a:r>
              <a:rPr lang="en-GB" sz="2000" dirty="0"/>
              <a:t>While these executive powers may ensure a more effective, integrated and supranational administration of the European external borders, these activities also entail a significant, and difficult to control, degree of discretion</a:t>
            </a:r>
            <a:endParaRPr lang="es-ES" sz="2000" dirty="0"/>
          </a:p>
        </p:txBody>
      </p:sp>
    </p:spTree>
    <p:extLst>
      <p:ext uri="{BB962C8B-B14F-4D97-AF65-F5344CB8AC3E}">
        <p14:creationId xmlns:p14="http://schemas.microsoft.com/office/powerpoint/2010/main" val="3988716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Evolution of the Operational Tasks of the EU Agency for Asylum</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graphicFrame>
        <p:nvGraphicFramePr>
          <p:cNvPr id="10" name="Diagrama 9">
            <a:extLst>
              <a:ext uri="{FF2B5EF4-FFF2-40B4-BE49-F238E27FC236}">
                <a16:creationId xmlns:a16="http://schemas.microsoft.com/office/drawing/2014/main" id="{C08E0BB3-ACDE-48B8-A05A-5E1B599B507A}"/>
              </a:ext>
            </a:extLst>
          </p:cNvPr>
          <p:cNvGraphicFramePr/>
          <p:nvPr>
            <p:extLst>
              <p:ext uri="{D42A27DB-BD31-4B8C-83A1-F6EECF244321}">
                <p14:modId xmlns:p14="http://schemas.microsoft.com/office/powerpoint/2010/main" val="578390467"/>
              </p:ext>
            </p:extLst>
          </p:nvPr>
        </p:nvGraphicFramePr>
        <p:xfrm>
          <a:off x="-1264586" y="1577805"/>
          <a:ext cx="11589405" cy="483603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4372B8A4-E225-4220-A7BB-7208334D6D22}"/>
              </a:ext>
            </a:extLst>
          </p:cNvPr>
          <p:cNvSpPr txBox="1"/>
          <p:nvPr/>
        </p:nvSpPr>
        <p:spPr>
          <a:xfrm>
            <a:off x="4701044" y="2026939"/>
            <a:ext cx="3017942" cy="415498"/>
          </a:xfrm>
          <a:prstGeom prst="rect">
            <a:avLst/>
          </a:prstGeom>
          <a:noFill/>
        </p:spPr>
        <p:txBody>
          <a:bodyPr wrap="none" rtlCol="0">
            <a:spAutoFit/>
          </a:bodyPr>
          <a:lstStyle/>
          <a:p>
            <a:pPr marL="342900" indent="-342900">
              <a:buFont typeface="Arial"/>
              <a:buChar char="•"/>
            </a:pPr>
            <a:r>
              <a:rPr lang="en-US" sz="2100" dirty="0"/>
              <a:t>Establishment of </a:t>
            </a:r>
            <a:r>
              <a:rPr lang="en-US" sz="2100" b="1" dirty="0"/>
              <a:t>EASO</a:t>
            </a:r>
          </a:p>
        </p:txBody>
      </p:sp>
      <p:grpSp>
        <p:nvGrpSpPr>
          <p:cNvPr id="12" name="Grupo 11">
            <a:extLst>
              <a:ext uri="{FF2B5EF4-FFF2-40B4-BE49-F238E27FC236}">
                <a16:creationId xmlns:a16="http://schemas.microsoft.com/office/drawing/2014/main" id="{CE9BD7CE-CD3E-46CC-8599-B82EED488927}"/>
              </a:ext>
            </a:extLst>
          </p:cNvPr>
          <p:cNvGrpSpPr/>
          <p:nvPr/>
        </p:nvGrpSpPr>
        <p:grpSpPr>
          <a:xfrm>
            <a:off x="4953921" y="5349790"/>
            <a:ext cx="3767178" cy="765924"/>
            <a:chOff x="5443520" y="3007149"/>
            <a:chExt cx="3767178" cy="765924"/>
          </a:xfrm>
        </p:grpSpPr>
        <p:sp>
          <p:nvSpPr>
            <p:cNvPr id="13" name="Rectángulo 12">
              <a:extLst>
                <a:ext uri="{FF2B5EF4-FFF2-40B4-BE49-F238E27FC236}">
                  <a16:creationId xmlns:a16="http://schemas.microsoft.com/office/drawing/2014/main" id="{75651420-8727-49BA-AF54-829E55057A60}"/>
                </a:ext>
              </a:extLst>
            </p:cNvPr>
            <p:cNvSpPr/>
            <p:nvPr/>
          </p:nvSpPr>
          <p:spPr>
            <a:xfrm>
              <a:off x="5443520" y="3007149"/>
              <a:ext cx="3767178" cy="7659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CuadroTexto 13">
              <a:extLst>
                <a:ext uri="{FF2B5EF4-FFF2-40B4-BE49-F238E27FC236}">
                  <a16:creationId xmlns:a16="http://schemas.microsoft.com/office/drawing/2014/main" id="{CB426536-3971-44F5-85E9-B272C05786F3}"/>
                </a:ext>
              </a:extLst>
            </p:cNvPr>
            <p:cNvSpPr txBox="1"/>
            <p:nvPr/>
          </p:nvSpPr>
          <p:spPr>
            <a:xfrm>
              <a:off x="5443520" y="3007149"/>
              <a:ext cx="3767178" cy="7659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3335" tIns="13335" rIns="13335" bIns="13335" numCol="1" spcCol="1270" anchor="ctr" anchorCtr="0">
              <a:noAutofit/>
            </a:bodyPr>
            <a:lstStyle/>
            <a:p>
              <a:pPr marL="228600" lvl="1" indent="-228600" defTabSz="933450">
                <a:lnSpc>
                  <a:spcPct val="90000"/>
                </a:lnSpc>
                <a:spcBef>
                  <a:spcPct val="0"/>
                </a:spcBef>
                <a:spcAft>
                  <a:spcPct val="15000"/>
                </a:spcAft>
                <a:buChar char="••"/>
              </a:pPr>
              <a:endParaRPr lang="en-US" sz="2100" dirty="0"/>
            </a:p>
            <a:p>
              <a:pPr marL="457200" lvl="2" indent="-228600" defTabSz="933450">
                <a:lnSpc>
                  <a:spcPct val="90000"/>
                </a:lnSpc>
                <a:spcBef>
                  <a:spcPct val="0"/>
                </a:spcBef>
                <a:spcAft>
                  <a:spcPct val="15000"/>
                </a:spcAft>
                <a:buChar char="••"/>
              </a:pPr>
              <a:r>
                <a:rPr lang="en-US" sz="2100" b="1" dirty="0"/>
                <a:t>Regulation 2021/2303</a:t>
              </a:r>
            </a:p>
          </p:txBody>
        </p:sp>
      </p:grpSp>
    </p:spTree>
    <p:extLst>
      <p:ext uri="{BB962C8B-B14F-4D97-AF65-F5344CB8AC3E}">
        <p14:creationId xmlns:p14="http://schemas.microsoft.com/office/powerpoint/2010/main" val="285607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s-ES" sz="3600" dirty="0" err="1"/>
              <a:t>Regulation</a:t>
            </a:r>
            <a:r>
              <a:rPr lang="es-ES" sz="3600" dirty="0"/>
              <a:t> 2021/2303 - EUAA</a:t>
            </a:r>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15" name="Marcador de contenido 2">
            <a:extLst>
              <a:ext uri="{FF2B5EF4-FFF2-40B4-BE49-F238E27FC236}">
                <a16:creationId xmlns:a16="http://schemas.microsoft.com/office/drawing/2014/main" id="{31003D67-E52D-48B7-8E5D-72A5C54ED931}"/>
              </a:ext>
            </a:extLst>
          </p:cNvPr>
          <p:cNvSpPr>
            <a:spLocks noGrp="1"/>
          </p:cNvSpPr>
          <p:nvPr>
            <p:ph idx="1"/>
          </p:nvPr>
        </p:nvSpPr>
        <p:spPr>
          <a:xfrm>
            <a:off x="405939" y="1643864"/>
            <a:ext cx="11290068" cy="4345969"/>
          </a:xfrm>
        </p:spPr>
        <p:txBody>
          <a:bodyPr>
            <a:normAutofit fontScale="92500" lnSpcReduction="10000"/>
          </a:bodyPr>
          <a:lstStyle/>
          <a:p>
            <a:r>
              <a:rPr lang="en-US" sz="2600" b="0" dirty="0"/>
              <a:t>Quick deployment of</a:t>
            </a:r>
            <a:r>
              <a:rPr lang="en-US" sz="2600" dirty="0"/>
              <a:t> operational assistance to Member States</a:t>
            </a:r>
          </a:p>
          <a:p>
            <a:r>
              <a:rPr lang="en-US" sz="2600" dirty="0"/>
              <a:t>A permanent asylum reserve pool of 500 Member State officials</a:t>
            </a:r>
          </a:p>
          <a:p>
            <a:r>
              <a:rPr lang="en-US" sz="2600" dirty="0"/>
              <a:t>A broader asylum training curriculum for national officials</a:t>
            </a:r>
          </a:p>
          <a:p>
            <a:r>
              <a:rPr lang="en-US" sz="2600" dirty="0"/>
              <a:t>Fundamental Rights Officer </a:t>
            </a:r>
          </a:p>
          <a:p>
            <a:r>
              <a:rPr lang="en-US" sz="2600" dirty="0"/>
              <a:t>A more independent EUAA Consultative Forum</a:t>
            </a:r>
          </a:p>
          <a:p>
            <a:r>
              <a:rPr lang="en-US" sz="2600" dirty="0"/>
              <a:t>EUAA liaison officers in EU Member States, as well as the possibility to do so in non-EU countries</a:t>
            </a:r>
          </a:p>
          <a:p>
            <a:r>
              <a:rPr lang="en-US" sz="2600" dirty="0"/>
              <a:t>Enhances the agency’s work with non-EU countries to support asylum and reception capacity building</a:t>
            </a:r>
          </a:p>
          <a:p>
            <a:r>
              <a:rPr lang="en-US" sz="2600" dirty="0"/>
              <a:t>Establishes a complaints mechanism</a:t>
            </a:r>
          </a:p>
          <a:p>
            <a:r>
              <a:rPr lang="en-US" sz="2600" dirty="0"/>
              <a:t>Establishment of a Monitoring Mechanism in </a:t>
            </a:r>
            <a:r>
              <a:rPr lang="en-US" sz="2600" b="0" dirty="0"/>
              <a:t>the coming years</a:t>
            </a:r>
          </a:p>
          <a:p>
            <a:endParaRPr lang="es-ES" dirty="0"/>
          </a:p>
        </p:txBody>
      </p:sp>
    </p:spTree>
    <p:extLst>
      <p:ext uri="{BB962C8B-B14F-4D97-AF65-F5344CB8AC3E}">
        <p14:creationId xmlns:p14="http://schemas.microsoft.com/office/powerpoint/2010/main" val="95719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s-ES" sz="3600" dirty="0"/>
              <a:t>EUROPOL</a:t>
            </a:r>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15" name="Marcador de contenido 2">
            <a:extLst>
              <a:ext uri="{FF2B5EF4-FFF2-40B4-BE49-F238E27FC236}">
                <a16:creationId xmlns:a16="http://schemas.microsoft.com/office/drawing/2014/main" id="{31003D67-E52D-48B7-8E5D-72A5C54ED931}"/>
              </a:ext>
            </a:extLst>
          </p:cNvPr>
          <p:cNvSpPr>
            <a:spLocks noGrp="1"/>
          </p:cNvSpPr>
          <p:nvPr>
            <p:ph idx="1"/>
          </p:nvPr>
        </p:nvSpPr>
        <p:spPr>
          <a:xfrm>
            <a:off x="405939" y="1643864"/>
            <a:ext cx="11290068" cy="4345969"/>
          </a:xfrm>
        </p:spPr>
        <p:txBody>
          <a:bodyPr>
            <a:normAutofit fontScale="92500" lnSpcReduction="20000"/>
          </a:bodyPr>
          <a:lstStyle/>
          <a:p>
            <a:pPr marL="342900" indent="-342900">
              <a:buFont typeface="Arial"/>
              <a:buChar char="•"/>
            </a:pPr>
            <a:r>
              <a:rPr lang="en-AU" dirty="0"/>
              <a:t>Europol is the European Union’s law enforcement agency</a:t>
            </a:r>
          </a:p>
          <a:p>
            <a:pPr marL="342900" indent="-342900">
              <a:buFont typeface="Arial"/>
              <a:buChar char="•"/>
            </a:pPr>
            <a:r>
              <a:rPr lang="en-AU" dirty="0"/>
              <a:t>Organized crime, terrorism and other forms of serious crime</a:t>
            </a:r>
          </a:p>
          <a:p>
            <a:pPr marL="342900" indent="-342900" algn="just"/>
            <a:r>
              <a:rPr lang="en-US" dirty="0"/>
              <a:t>On 22 February 2016, Europol launched the EMSC</a:t>
            </a:r>
          </a:p>
          <a:p>
            <a:pPr marL="342900" indent="-342900" algn="just"/>
            <a:r>
              <a:rPr lang="en-US" dirty="0"/>
              <a:t>The EMSC aims to proactively support EU Member States in dismantling criminal networks involved in organized migrant smuggling</a:t>
            </a:r>
          </a:p>
          <a:p>
            <a:pPr marL="342900" indent="-342900" algn="just"/>
            <a:r>
              <a:rPr lang="en-US" dirty="0"/>
              <a:t>Five main areas for action: </a:t>
            </a:r>
          </a:p>
          <a:p>
            <a:pPr marL="800100" lvl="1" indent="-342900" algn="just"/>
            <a:r>
              <a:rPr lang="en-US" dirty="0"/>
              <a:t>1) operational support, coordination and expertise </a:t>
            </a:r>
          </a:p>
          <a:p>
            <a:pPr marL="800100" lvl="1" indent="-342900" algn="just"/>
            <a:r>
              <a:rPr lang="en-US" dirty="0"/>
              <a:t>2) strategic support to EU Member States and partners</a:t>
            </a:r>
          </a:p>
          <a:p>
            <a:pPr marL="800100" lvl="1" indent="-342900" algn="just"/>
            <a:r>
              <a:rPr lang="en-US" dirty="0"/>
              <a:t>3) platform for EU Member States and partners</a:t>
            </a:r>
          </a:p>
          <a:p>
            <a:pPr marL="800100" lvl="1" indent="-342900" algn="just"/>
            <a:r>
              <a:rPr lang="en-US" dirty="0"/>
              <a:t>4) support to the European Union Regional Task Force (EURTF) and Hotspots</a:t>
            </a:r>
          </a:p>
          <a:p>
            <a:pPr marL="800100" lvl="1" indent="-342900" algn="just"/>
            <a:r>
              <a:rPr lang="en-US" dirty="0"/>
              <a:t>5) deployments on-the-spot via Europol Mobile Investigation Teams (EMIST) and Europol Mobile Analysis Teams (EMAST)</a:t>
            </a:r>
            <a:endParaRPr lang="es-ES" dirty="0"/>
          </a:p>
          <a:p>
            <a:endParaRPr lang="es-ES" dirty="0"/>
          </a:p>
        </p:txBody>
      </p:sp>
    </p:spTree>
    <p:extLst>
      <p:ext uri="{BB962C8B-B14F-4D97-AF65-F5344CB8AC3E}">
        <p14:creationId xmlns:p14="http://schemas.microsoft.com/office/powerpoint/2010/main" val="2474015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sz="3600" dirty="0"/>
              <a:t>Operation Sophia: Lessons for the Security Challenges that the Asia-Pacific Region Faces   </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9" y="1736414"/>
            <a:ext cx="11290068" cy="4543372"/>
          </a:xfrm>
        </p:spPr>
        <p:txBody>
          <a:bodyPr>
            <a:normAutofit fontScale="92500" lnSpcReduction="10000"/>
          </a:bodyPr>
          <a:lstStyle/>
          <a:p>
            <a:pPr algn="just"/>
            <a:r>
              <a:rPr lang="en-US" dirty="0"/>
              <a:t>Cross-border threats like illegal migrant smuggling demand a change in the classic conception of national sovereignty since a truly effective management of borders and migratory flows can only be achieved through the promotion of solidarity and a coordinated response at the European level </a:t>
            </a:r>
          </a:p>
          <a:p>
            <a:pPr algn="just"/>
            <a:r>
              <a:rPr lang="en-US" dirty="0"/>
              <a:t>Operation Sophia constituted the first involvement of FRONTEX and EUROPOL in a EU naval military operation expressly centered on migratory matters and the management of external borders in the Mediterranean</a:t>
            </a:r>
          </a:p>
          <a:p>
            <a:pPr algn="just"/>
            <a:r>
              <a:rPr lang="en-US" dirty="0"/>
              <a:t>Operation Sophia aimed to disrupt ‘the business model of human smuggling and trafficking networks in the Southern Central Mediterranean, achieved by undertaking systematic efforts to identify, capture and dispose of vessels and assets used or suspected of being used by smugglers or traffickers (…)’.</a:t>
            </a:r>
          </a:p>
          <a:p>
            <a:pPr marL="0" indent="0" algn="just">
              <a:buNone/>
            </a:pPr>
            <a:r>
              <a:rPr lang="en-US" dirty="0"/>
              <a:t> </a:t>
            </a:r>
          </a:p>
        </p:txBody>
      </p:sp>
    </p:spTree>
    <p:extLst>
      <p:ext uri="{BB962C8B-B14F-4D97-AF65-F5344CB8AC3E}">
        <p14:creationId xmlns:p14="http://schemas.microsoft.com/office/powerpoint/2010/main" val="1897050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br>
              <a:rPr lang="es-ES" sz="3600" dirty="0"/>
            </a:br>
            <a:r>
              <a:rPr lang="es-ES" sz="3600" dirty="0"/>
              <a:t>Bilateral </a:t>
            </a:r>
            <a:r>
              <a:rPr lang="es-ES" sz="3600" dirty="0" err="1"/>
              <a:t>Cooperation</a:t>
            </a:r>
            <a:r>
              <a:rPr lang="es-ES" sz="3600" dirty="0"/>
              <a:t> </a:t>
            </a:r>
            <a:r>
              <a:rPr lang="es-ES" sz="3600" dirty="0" err="1"/>
              <a:t>between</a:t>
            </a:r>
            <a:r>
              <a:rPr lang="es-ES" sz="3600" dirty="0"/>
              <a:t> </a:t>
            </a:r>
            <a:r>
              <a:rPr lang="es-ES" sz="3600" dirty="0" err="1"/>
              <a:t>Operation</a:t>
            </a:r>
            <a:r>
              <a:rPr lang="es-ES" sz="3600" dirty="0"/>
              <a:t> </a:t>
            </a:r>
            <a:r>
              <a:rPr lang="es-ES" sz="3600" dirty="0" err="1"/>
              <a:t>Sophia</a:t>
            </a:r>
            <a:r>
              <a:rPr lang="es-ES" sz="3600" dirty="0"/>
              <a:t> and FRONTEX </a:t>
            </a:r>
            <a:br>
              <a:rPr lang="es-ES" sz="3600" dirty="0"/>
            </a:b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9" y="1633591"/>
            <a:ext cx="11290068" cy="4543372"/>
          </a:xfrm>
        </p:spPr>
        <p:txBody>
          <a:bodyPr>
            <a:normAutofit fontScale="92500"/>
          </a:bodyPr>
          <a:lstStyle/>
          <a:p>
            <a:pPr algn="just"/>
            <a:r>
              <a:rPr lang="en-US" dirty="0"/>
              <a:t>Regulation 2019/1896 FRONTEX states that consistency between the European Integrated Border Management and the CSDP must be ensured (Recital 76). </a:t>
            </a:r>
          </a:p>
          <a:p>
            <a:pPr algn="just"/>
            <a:r>
              <a:rPr lang="en-US" dirty="0"/>
              <a:t>Article 8(3) Council Decision (CFSP) 2015/778 of 18 May 2015 on Operation Sophia required the EBCG and the military mission to develop a close </a:t>
            </a:r>
            <a:r>
              <a:rPr lang="en-US" b="1" dirty="0"/>
              <a:t>operational coordination</a:t>
            </a:r>
            <a:r>
              <a:rPr lang="en-US" dirty="0"/>
              <a:t> by exchanging information, developing common training and a communication mechanism, as well as collecting evidence</a:t>
            </a:r>
          </a:p>
          <a:p>
            <a:pPr lvl="1" algn="just"/>
            <a:r>
              <a:rPr lang="en-US" dirty="0"/>
              <a:t>Operation Sophia and the EBCG shared and designed </a:t>
            </a:r>
            <a:r>
              <a:rPr lang="en-US" u="sng" dirty="0"/>
              <a:t>operational plans </a:t>
            </a:r>
            <a:r>
              <a:rPr lang="en-US" dirty="0"/>
              <a:t>and constantly exchanged </a:t>
            </a:r>
            <a:r>
              <a:rPr lang="en-US" u="sng" dirty="0"/>
              <a:t>information</a:t>
            </a:r>
            <a:r>
              <a:rPr lang="en-US" dirty="0"/>
              <a:t> and tactical decisions </a:t>
            </a:r>
          </a:p>
          <a:p>
            <a:pPr lvl="1" algn="just"/>
            <a:r>
              <a:rPr lang="en-US" dirty="0"/>
              <a:t>Operation Sophia and the EBCG’s </a:t>
            </a:r>
            <a:r>
              <a:rPr lang="en-US" u="sng" dirty="0"/>
              <a:t>Liaison Officers</a:t>
            </a:r>
            <a:r>
              <a:rPr lang="en-US" dirty="0"/>
              <a:t> were in charge of developing daily operational and analytical briefings, sharing and confirming the situational picture and position of the deployed vessels and aircrafts, supporting the planning of patrolling activities and, assisting on the collection of information from migrants rescued</a:t>
            </a:r>
          </a:p>
        </p:txBody>
      </p:sp>
    </p:spTree>
    <p:extLst>
      <p:ext uri="{BB962C8B-B14F-4D97-AF65-F5344CB8AC3E}">
        <p14:creationId xmlns:p14="http://schemas.microsoft.com/office/powerpoint/2010/main" val="2995132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br>
              <a:rPr lang="es-ES" sz="3600" dirty="0"/>
            </a:br>
            <a:r>
              <a:rPr lang="es-ES" sz="3600" dirty="0"/>
              <a:t>Bilateral </a:t>
            </a:r>
            <a:r>
              <a:rPr lang="es-ES" sz="3600" dirty="0" err="1"/>
              <a:t>Cooperation</a:t>
            </a:r>
            <a:r>
              <a:rPr lang="es-ES" sz="3600" dirty="0"/>
              <a:t> </a:t>
            </a:r>
            <a:r>
              <a:rPr lang="es-ES" sz="3600" dirty="0" err="1"/>
              <a:t>between</a:t>
            </a:r>
            <a:r>
              <a:rPr lang="es-ES" sz="3600" dirty="0"/>
              <a:t> </a:t>
            </a:r>
            <a:r>
              <a:rPr lang="es-ES" sz="3600" dirty="0" err="1"/>
              <a:t>Operation</a:t>
            </a:r>
            <a:r>
              <a:rPr lang="es-ES" sz="3600" dirty="0"/>
              <a:t> </a:t>
            </a:r>
            <a:r>
              <a:rPr lang="es-ES" sz="3600" dirty="0" err="1"/>
              <a:t>Sophia</a:t>
            </a:r>
            <a:r>
              <a:rPr lang="es-ES" sz="3600" dirty="0"/>
              <a:t> and EUROPOL </a:t>
            </a:r>
            <a:br>
              <a:rPr lang="es-ES" sz="3600" dirty="0"/>
            </a:b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9" y="1633591"/>
            <a:ext cx="11290068" cy="4543372"/>
          </a:xfrm>
        </p:spPr>
        <p:txBody>
          <a:bodyPr>
            <a:normAutofit/>
          </a:bodyPr>
          <a:lstStyle/>
          <a:p>
            <a:pPr algn="just"/>
            <a:r>
              <a:rPr lang="en-US" dirty="0"/>
              <a:t>Collaboration between the EMSC and Operation Sophia centered on developing joint training, detecting new criminal trends and monitoring their evolution</a:t>
            </a:r>
          </a:p>
          <a:p>
            <a:pPr algn="just"/>
            <a:r>
              <a:rPr lang="en-US" dirty="0"/>
              <a:t>The EMSC may deploy specialized investigative and analytical teams in the territory of the requesting Member State that requires assistance in dismantling the smuggling networks</a:t>
            </a:r>
          </a:p>
          <a:p>
            <a:pPr algn="just"/>
            <a:r>
              <a:rPr lang="en-US" dirty="0"/>
              <a:t>On 2 July 2019, an operational platform coordinated by the EMSC was established with the aim of intensifying the fight against criminal networks involved in the illegal smuggling of migrants </a:t>
            </a:r>
          </a:p>
          <a:p>
            <a:pPr lvl="1" algn="just"/>
            <a:r>
              <a:rPr lang="en-US" b="1" dirty="0"/>
              <a:t>Joint Liaison Task Force Migrant Smuggling and Trafficking in Human Beings (JLT-MS)</a:t>
            </a:r>
            <a:endParaRPr lang="en-US" dirty="0"/>
          </a:p>
        </p:txBody>
      </p:sp>
    </p:spTree>
    <p:extLst>
      <p:ext uri="{BB962C8B-B14F-4D97-AF65-F5344CB8AC3E}">
        <p14:creationId xmlns:p14="http://schemas.microsoft.com/office/powerpoint/2010/main" val="323968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br>
              <a:rPr lang="es-ES" sz="3200" dirty="0"/>
            </a:br>
            <a:r>
              <a:rPr lang="es-ES" sz="3200" dirty="0"/>
              <a:t>Multilateral </a:t>
            </a:r>
            <a:r>
              <a:rPr lang="es-ES" sz="3200" dirty="0" err="1"/>
              <a:t>cooperation</a:t>
            </a:r>
            <a:r>
              <a:rPr lang="es-ES" sz="3200" dirty="0"/>
              <a:t> </a:t>
            </a:r>
            <a:r>
              <a:rPr lang="es-ES" sz="3200" dirty="0" err="1"/>
              <a:t>between</a:t>
            </a:r>
            <a:r>
              <a:rPr lang="es-ES" sz="3200" dirty="0"/>
              <a:t> </a:t>
            </a:r>
            <a:r>
              <a:rPr lang="es-ES" sz="3200" dirty="0" err="1"/>
              <a:t>Sophia</a:t>
            </a:r>
            <a:r>
              <a:rPr lang="es-ES" sz="3200" dirty="0"/>
              <a:t> and FRONTEX and EUROPOL: </a:t>
            </a:r>
            <a:r>
              <a:rPr lang="es-ES" sz="3200" dirty="0" err="1"/>
              <a:t>Crime</a:t>
            </a:r>
            <a:r>
              <a:rPr lang="es-ES" sz="3200" dirty="0"/>
              <a:t> </a:t>
            </a:r>
            <a:r>
              <a:rPr lang="es-ES" sz="3200" dirty="0" err="1"/>
              <a:t>Information</a:t>
            </a:r>
            <a:r>
              <a:rPr lang="es-ES" sz="3200" dirty="0"/>
              <a:t> Cell</a:t>
            </a:r>
            <a:br>
              <a:rPr lang="es-ES" sz="3200" dirty="0"/>
            </a:br>
            <a:endParaRPr lang="es-ES" sz="32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9" y="1633591"/>
            <a:ext cx="11290068" cy="4543372"/>
          </a:xfrm>
        </p:spPr>
        <p:txBody>
          <a:bodyPr>
            <a:normAutofit fontScale="92500" lnSpcReduction="10000"/>
          </a:bodyPr>
          <a:lstStyle/>
          <a:p>
            <a:pPr algn="just"/>
            <a:r>
              <a:rPr lang="en-US" dirty="0"/>
              <a:t>On 4 May 2018, the Council adopted an amending decision on Operation Sophia to establish a CIC tasked to ‘facilitate the receipt, collection and transmission of information, including personal data, on human smuggling and trafficking, the arms embargo on Libya, illegal trafficking (…), as well as crimes relevant to the security of the operation’. </a:t>
            </a:r>
          </a:p>
          <a:p>
            <a:pPr algn="just"/>
            <a:r>
              <a:rPr lang="en-US" dirty="0"/>
              <a:t>The CIC was officially launched on 5 July 2018 when five specialized personnel of FRONTEX, EUROPOL and Operation Sophia were deployed on board the Flagship of the military Operation</a:t>
            </a:r>
          </a:p>
          <a:p>
            <a:pPr lvl="1" algn="just"/>
            <a:r>
              <a:rPr lang="en-US" dirty="0"/>
              <a:t>Since then, both FRONTEX and EUROPOL’s EMSC deployed its staff for periods between two and three weeks to the CIC located on Operation Sophia vessels</a:t>
            </a:r>
          </a:p>
          <a:p>
            <a:pPr lvl="1" algn="just"/>
            <a:r>
              <a:rPr lang="en-US" dirty="0"/>
              <a:t>The CIC thus centered on information sharing and set the path for greater multilateral and institutionalized operational cooperation between FRONTEX and EUROPOL and CSDP missions like Operation Sophia</a:t>
            </a:r>
          </a:p>
        </p:txBody>
      </p:sp>
    </p:spTree>
    <p:extLst>
      <p:ext uri="{BB962C8B-B14F-4D97-AF65-F5344CB8AC3E}">
        <p14:creationId xmlns:p14="http://schemas.microsoft.com/office/powerpoint/2010/main" val="3499173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B22D94F-D373-42C7-80D7-A59C8137DC32}"/>
              </a:ext>
            </a:extLst>
          </p:cNvPr>
          <p:cNvSpPr>
            <a:spLocks noGrp="1"/>
          </p:cNvSpPr>
          <p:nvPr>
            <p:ph type="title"/>
          </p:nvPr>
        </p:nvSpPr>
        <p:spPr>
          <a:xfrm>
            <a:off x="1428404" y="365125"/>
            <a:ext cx="10267603" cy="1145224"/>
          </a:xfrm>
        </p:spPr>
        <p:txBody>
          <a:bodyPr>
            <a:noAutofit/>
          </a:bodyPr>
          <a:lstStyle>
            <a:lvl1pPr>
              <a:defRPr b="1">
                <a:solidFill>
                  <a:srgbClr val="0060A9"/>
                </a:solidFill>
                <a:latin typeface="Arial" panose="020B0604020202020204" pitchFamily="34" charset="0"/>
                <a:cs typeface="Arial" panose="020B0604020202020204" pitchFamily="34" charset="0"/>
              </a:defRPr>
            </a:lvl1pPr>
          </a:lstStyle>
          <a:p>
            <a:r>
              <a:rPr lang="en-US" dirty="0"/>
              <a:t>Conclusion</a:t>
            </a:r>
            <a:endParaRPr lang="es-ES" sz="3600" dirty="0"/>
          </a:p>
        </p:txBody>
      </p:sp>
      <p:pic>
        <p:nvPicPr>
          <p:cNvPr id="7" name="Gráfico 6">
            <a:extLst>
              <a:ext uri="{FF2B5EF4-FFF2-40B4-BE49-F238E27FC236}">
                <a16:creationId xmlns:a16="http://schemas.microsoft.com/office/drawing/2014/main" id="{FA93637F-CFFF-49DC-8618-ECC43D47FE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5938" y="230188"/>
            <a:ext cx="864524" cy="1280161"/>
          </a:xfrm>
          <a:prstGeom prst="rect">
            <a:avLst/>
          </a:prstGeom>
        </p:spPr>
      </p:pic>
      <p:pic>
        <p:nvPicPr>
          <p:cNvPr id="8" name="Imagen 7">
            <a:extLst>
              <a:ext uri="{FF2B5EF4-FFF2-40B4-BE49-F238E27FC236}">
                <a16:creationId xmlns:a16="http://schemas.microsoft.com/office/drawing/2014/main" id="{6BC750C3-F780-41A9-A3CF-5F7B25D40781}"/>
              </a:ext>
            </a:extLst>
          </p:cNvPr>
          <p:cNvPicPr>
            <a:picLocks noChangeAspect="1"/>
          </p:cNvPicPr>
          <p:nvPr/>
        </p:nvPicPr>
        <p:blipFill rotWithShape="1">
          <a:blip r:embed="rId4">
            <a:extLst>
              <a:ext uri="{28A0092B-C50C-407E-A947-70E740481C1C}">
                <a14:useLocalDpi xmlns:a14="http://schemas.microsoft.com/office/drawing/2010/main" val="0"/>
              </a:ext>
            </a:extLst>
          </a:blip>
          <a:srcRect b="40630"/>
          <a:stretch/>
        </p:blipFill>
        <p:spPr>
          <a:xfrm>
            <a:off x="10075025" y="6215411"/>
            <a:ext cx="1620982" cy="372580"/>
          </a:xfrm>
          <a:prstGeom prst="rect">
            <a:avLst/>
          </a:prstGeom>
        </p:spPr>
      </p:pic>
      <p:pic>
        <p:nvPicPr>
          <p:cNvPr id="9" name="Imagen 8">
            <a:extLst>
              <a:ext uri="{FF2B5EF4-FFF2-40B4-BE49-F238E27FC236}">
                <a16:creationId xmlns:a16="http://schemas.microsoft.com/office/drawing/2014/main" id="{B74F8E17-5994-4C02-A077-C470564F4C5E}"/>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117937" y="5730379"/>
            <a:ext cx="2063288" cy="1098814"/>
          </a:xfrm>
          <a:prstGeom prst="rect">
            <a:avLst/>
          </a:prstGeom>
        </p:spPr>
      </p:pic>
      <p:sp>
        <p:nvSpPr>
          <p:cNvPr id="3" name="Marcador de contenido 2">
            <a:extLst>
              <a:ext uri="{FF2B5EF4-FFF2-40B4-BE49-F238E27FC236}">
                <a16:creationId xmlns:a16="http://schemas.microsoft.com/office/drawing/2014/main" id="{83E9F31D-3FC0-4A60-8A6E-665EC3980B51}"/>
              </a:ext>
            </a:extLst>
          </p:cNvPr>
          <p:cNvSpPr>
            <a:spLocks noGrp="1"/>
          </p:cNvSpPr>
          <p:nvPr>
            <p:ph idx="1"/>
          </p:nvPr>
        </p:nvSpPr>
        <p:spPr>
          <a:xfrm>
            <a:off x="405937" y="1623317"/>
            <a:ext cx="11290069" cy="4553646"/>
          </a:xfrm>
        </p:spPr>
        <p:txBody>
          <a:bodyPr>
            <a:normAutofit fontScale="77500" lnSpcReduction="20000"/>
          </a:bodyPr>
          <a:lstStyle/>
          <a:p>
            <a:r>
              <a:rPr lang="en-US" dirty="0"/>
              <a:t>In the current context </a:t>
            </a:r>
            <a:r>
              <a:rPr lang="en-US" b="1" dirty="0"/>
              <a:t>of increasing internal and external security challenges</a:t>
            </a:r>
            <a:r>
              <a:rPr lang="en-US" dirty="0"/>
              <a:t>, the EU is striving to play a more major role as a security actor, in line with the priorities identified by its </a:t>
            </a:r>
            <a:r>
              <a:rPr lang="en-US" b="1" dirty="0"/>
              <a:t>2016 Global Strategy</a:t>
            </a:r>
            <a:r>
              <a:rPr lang="en-US" dirty="0"/>
              <a:t> and the more recent </a:t>
            </a:r>
            <a:r>
              <a:rPr lang="en-US" b="1" dirty="0"/>
              <a:t>Strategic Agenda 2019–2024</a:t>
            </a:r>
          </a:p>
          <a:p>
            <a:r>
              <a:rPr lang="en-US" dirty="0"/>
              <a:t>However, the greatest contributions the EU can offer in Asia Pacific are in </a:t>
            </a:r>
            <a:r>
              <a:rPr lang="en-US" b="1" dirty="0"/>
              <a:t>non-traditional security issues</a:t>
            </a:r>
          </a:p>
          <a:p>
            <a:pPr lvl="1"/>
            <a:r>
              <a:rPr lang="en-US" dirty="0"/>
              <a:t>Climate change, sustainable development, maritime connectivity, migration management and, more recently, pandemics management, are some of the areas where the EU can exert a regulatory influence through its diplomatic skills, economic tools and civilian capabilities</a:t>
            </a:r>
          </a:p>
          <a:p>
            <a:r>
              <a:rPr lang="en-US" dirty="0"/>
              <a:t>The EU has the potential to play a </a:t>
            </a:r>
            <a:r>
              <a:rPr lang="en-US" b="1" dirty="0"/>
              <a:t>stabilizing role </a:t>
            </a:r>
            <a:r>
              <a:rPr lang="en-US" dirty="0"/>
              <a:t>by mediating in tensions between major powers</a:t>
            </a:r>
          </a:p>
          <a:p>
            <a:r>
              <a:rPr lang="en-US" dirty="0"/>
              <a:t>The EU and ASEAN dialogue offers an opportunity to </a:t>
            </a:r>
            <a:r>
              <a:rPr lang="en-US" b="1" dirty="0"/>
              <a:t>foster a co-regional cooperation </a:t>
            </a:r>
            <a:r>
              <a:rPr lang="en-US" dirty="0"/>
              <a:t>to manage security challenges in an increasingly competitive Asia-Pacific region</a:t>
            </a:r>
          </a:p>
          <a:p>
            <a:pPr lvl="1"/>
            <a:r>
              <a:rPr lang="en-US" dirty="0"/>
              <a:t>The EU and ASEAN have been working on many non-traditional security issues, but there is still a wide margin for extending co-regional cooperation</a:t>
            </a:r>
            <a:endParaRPr lang="es-ES" dirty="0"/>
          </a:p>
          <a:p>
            <a:r>
              <a:rPr lang="en-US" dirty="0"/>
              <a:t>The EU must aim to achieve </a:t>
            </a:r>
            <a:r>
              <a:rPr lang="en-US" b="1" dirty="0"/>
              <a:t>tangible results </a:t>
            </a:r>
            <a:r>
              <a:rPr lang="en-US" dirty="0"/>
              <a:t>in security terms, making cooperation a two-way street</a:t>
            </a:r>
            <a:endParaRPr lang="es-ES" dirty="0"/>
          </a:p>
        </p:txBody>
      </p:sp>
    </p:spTree>
    <p:extLst>
      <p:ext uri="{BB962C8B-B14F-4D97-AF65-F5344CB8AC3E}">
        <p14:creationId xmlns:p14="http://schemas.microsoft.com/office/powerpoint/2010/main" val="11585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2">
            <a:extLst>
              <a:ext uri="{FF2B5EF4-FFF2-40B4-BE49-F238E27FC236}">
                <a16:creationId xmlns:a16="http://schemas.microsoft.com/office/drawing/2014/main" id="{7863F129-E334-4789-9941-2B1E44197265}"/>
              </a:ext>
            </a:extLst>
          </p:cNvPr>
          <p:cNvSpPr>
            <a:spLocks noGrp="1"/>
          </p:cNvSpPr>
          <p:nvPr>
            <p:ph type="subTitle" idx="1"/>
          </p:nvPr>
        </p:nvSpPr>
        <p:spPr>
          <a:xfrm>
            <a:off x="2388525" y="5340351"/>
            <a:ext cx="8451270" cy="927446"/>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z="2400" dirty="0"/>
              <a:t>Dr. David Fernandez-Rojo, LLM</a:t>
            </a:r>
          </a:p>
          <a:p>
            <a:r>
              <a:rPr lang="es-ES" sz="2400" dirty="0"/>
              <a:t>davidfrojo@deusto.es</a:t>
            </a:r>
          </a:p>
        </p:txBody>
      </p:sp>
      <p:sp>
        <p:nvSpPr>
          <p:cNvPr id="5" name="Título 1">
            <a:extLst>
              <a:ext uri="{FF2B5EF4-FFF2-40B4-BE49-F238E27FC236}">
                <a16:creationId xmlns:a16="http://schemas.microsoft.com/office/drawing/2014/main" id="{347BEC34-4C28-4D05-9891-AEB1E95C1425}"/>
              </a:ext>
            </a:extLst>
          </p:cNvPr>
          <p:cNvSpPr>
            <a:spLocks noGrp="1"/>
          </p:cNvSpPr>
          <p:nvPr>
            <p:ph type="ctrTitle"/>
          </p:nvPr>
        </p:nvSpPr>
        <p:spPr>
          <a:xfrm>
            <a:off x="2388524" y="2865439"/>
            <a:ext cx="8805949" cy="2387600"/>
          </a:xfrm>
        </p:spPr>
        <p:txBody>
          <a:bodyPr anchor="b">
            <a:normAutofit/>
          </a:bodyPr>
          <a:lstStyle>
            <a:lvl1pPr algn="l">
              <a:defRPr sz="6000">
                <a:solidFill>
                  <a:srgbClr val="0060A9"/>
                </a:solidFill>
                <a:latin typeface="Arial" panose="020B0604020202020204" pitchFamily="34" charset="0"/>
                <a:cs typeface="Arial" panose="020B0604020202020204" pitchFamily="34" charset="0"/>
              </a:defRPr>
            </a:lvl1pPr>
          </a:lstStyle>
          <a:p>
            <a:r>
              <a:rPr lang="en-US" b="1" dirty="0"/>
              <a:t>Thank you for your attention!</a:t>
            </a:r>
            <a:endParaRPr lang="es-ES" dirty="0"/>
          </a:p>
        </p:txBody>
      </p:sp>
      <p:pic>
        <p:nvPicPr>
          <p:cNvPr id="6" name="Imagen 5">
            <a:extLst>
              <a:ext uri="{FF2B5EF4-FFF2-40B4-BE49-F238E27FC236}">
                <a16:creationId xmlns:a16="http://schemas.microsoft.com/office/drawing/2014/main" id="{FCB924A5-C72A-4426-80C3-99E0B18D5D06}"/>
              </a:ext>
            </a:extLst>
          </p:cNvPr>
          <p:cNvPicPr>
            <a:picLocks noChangeAspect="1"/>
          </p:cNvPicPr>
          <p:nvPr/>
        </p:nvPicPr>
        <p:blipFill rotWithShape="1">
          <a:blip r:embed="rId2">
            <a:extLst>
              <a:ext uri="{28A0092B-C50C-407E-A947-70E740481C1C}">
                <a14:useLocalDpi xmlns:a14="http://schemas.microsoft.com/office/drawing/2010/main" val="0"/>
              </a:ext>
            </a:extLst>
          </a:blip>
          <a:srcRect b="40630"/>
          <a:stretch/>
        </p:blipFill>
        <p:spPr>
          <a:xfrm>
            <a:off x="548639" y="437477"/>
            <a:ext cx="2402379" cy="552183"/>
          </a:xfrm>
          <a:prstGeom prst="rect">
            <a:avLst/>
          </a:prstGeom>
        </p:spPr>
      </p:pic>
      <p:pic>
        <p:nvPicPr>
          <p:cNvPr id="7" name="Gráfico 6">
            <a:extLst>
              <a:ext uri="{FF2B5EF4-FFF2-40B4-BE49-F238E27FC236}">
                <a16:creationId xmlns:a16="http://schemas.microsoft.com/office/drawing/2014/main" id="{1BF1215B-3666-4156-83BD-DA028083BE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7527" y="2865439"/>
            <a:ext cx="1075114" cy="1591996"/>
          </a:xfrm>
          <a:prstGeom prst="rect">
            <a:avLst/>
          </a:prstGeom>
        </p:spPr>
      </p:pic>
      <p:pic>
        <p:nvPicPr>
          <p:cNvPr id="8" name="Imagen 7">
            <a:extLst>
              <a:ext uri="{FF2B5EF4-FFF2-40B4-BE49-F238E27FC236}">
                <a16:creationId xmlns:a16="http://schemas.microsoft.com/office/drawing/2014/main" id="{109DA1ED-9AF5-4708-855A-8C034DFF8D70}"/>
              </a:ext>
            </a:extLst>
          </p:cNvPr>
          <p:cNvPicPr>
            <a:picLocks noChangeAspect="1"/>
          </p:cNvPicPr>
          <p:nvPr/>
        </p:nvPicPr>
        <p:blipFill rotWithShape="1">
          <a:blip r:embed="rId5">
            <a:extLst>
              <a:ext uri="{28A0092B-C50C-407E-A947-70E740481C1C}">
                <a14:useLocalDpi xmlns:a14="http://schemas.microsoft.com/office/drawing/2010/main" val="0"/>
              </a:ext>
            </a:extLst>
          </a:blip>
          <a:srcRect l="13009" t="9199" r="10054" b="18089"/>
          <a:stretch/>
        </p:blipFill>
        <p:spPr>
          <a:xfrm>
            <a:off x="9782175" y="80735"/>
            <a:ext cx="2305050" cy="1227565"/>
          </a:xfrm>
          <a:prstGeom prst="rect">
            <a:avLst/>
          </a:prstGeom>
        </p:spPr>
      </p:pic>
    </p:spTree>
    <p:extLst>
      <p:ext uri="{BB962C8B-B14F-4D97-AF65-F5344CB8AC3E}">
        <p14:creationId xmlns:p14="http://schemas.microsoft.com/office/powerpoint/2010/main" val="12743292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2751</TotalTime>
  <Words>2724</Words>
  <Application>Microsoft Office PowerPoint</Application>
  <PresentationFormat>Panorámica</PresentationFormat>
  <Paragraphs>188</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Arial</vt:lpstr>
      <vt:lpstr>Calibri</vt:lpstr>
      <vt:lpstr>Calibri Light</vt:lpstr>
      <vt:lpstr>Times New Roman</vt:lpstr>
      <vt:lpstr>Tema de Office</vt:lpstr>
      <vt:lpstr>European Union-Asia Pacific: Working Together on Global Security</vt:lpstr>
      <vt:lpstr>Can the EU be an Influential Actor in Security Issues in the Asia-Pacific Region?</vt:lpstr>
      <vt:lpstr>Determining the EU’s Regional Approach: From Asia-Pacific to Indo-Pacific</vt:lpstr>
      <vt:lpstr>Security Cooperation in Practice: Beyond the Military Arena</vt:lpstr>
      <vt:lpstr>EU-ASEAN Security Dialogue: Acting Together in a Region of Competing Powers</vt:lpstr>
      <vt:lpstr>EU-ASEAN Security Dialogue: Acting Together in a Region of Competing Powers</vt:lpstr>
      <vt:lpstr>EU-ASEAN Security Dialogue: Acting Together in a Region of Competing Powers</vt:lpstr>
      <vt:lpstr>Bilateral Strategic Partnerships in Security Affairs</vt:lpstr>
      <vt:lpstr>Bilateral Strategic Partnerships in Security Affairs</vt:lpstr>
      <vt:lpstr>Bilateral Strategic Partnerships in Security Affairs</vt:lpstr>
      <vt:lpstr>Bilateral Strategic Partnerships in Security Affairs</vt:lpstr>
      <vt:lpstr>Internal and External Security Challenges: EU Migration as a Case Study</vt:lpstr>
      <vt:lpstr>Internal and External Security Challenges: Migration in the EU as a Case Study</vt:lpstr>
      <vt:lpstr>Evolution of the Operational Tasks of FRONTEX</vt:lpstr>
      <vt:lpstr>The Executive Powers of the EBCG’s Team Members</vt:lpstr>
      <vt:lpstr>Evolution of the Operational Tasks of the EU Agency for Asylum</vt:lpstr>
      <vt:lpstr>Regulation 2021/2303 - EUAA</vt:lpstr>
      <vt:lpstr>EUROPOL</vt:lpstr>
      <vt:lpstr>Operation Sophia: Lessons for the Security Challenges that the Asia-Pacific Region Faces   </vt:lpstr>
      <vt:lpstr> Bilateral Cooperation between Operation Sophia and FRONTEX  </vt:lpstr>
      <vt:lpstr> Bilateral Cooperation between Operation Sophia and EUROPOL  </vt:lpstr>
      <vt:lpstr> Multilateral cooperation between Sophia and FRONTEX and EUROPOL: Crime Information Cell </vt:lpstr>
      <vt:lpstr>Conclusion</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Haga clic para modificar el estilo de título del patrón</dc:title>
  <dc:creator>Amaia Etxaniz Aramendia</dc:creator>
  <cp:lastModifiedBy>David Fernandez Rojo</cp:lastModifiedBy>
  <cp:revision>34</cp:revision>
  <dcterms:created xsi:type="dcterms:W3CDTF">2022-01-14T10:59:03Z</dcterms:created>
  <dcterms:modified xsi:type="dcterms:W3CDTF">2023-01-12T10:53:26Z</dcterms:modified>
</cp:coreProperties>
</file>