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75"/>
  </p:notesMasterIdLst>
  <p:sldIdLst>
    <p:sldId id="256" r:id="rId3"/>
    <p:sldId id="262" r:id="rId4"/>
    <p:sldId id="281" r:id="rId5"/>
    <p:sldId id="334" r:id="rId6"/>
    <p:sldId id="257" r:id="rId7"/>
    <p:sldId id="258" r:id="rId8"/>
    <p:sldId id="278" r:id="rId9"/>
    <p:sldId id="279" r:id="rId10"/>
    <p:sldId id="280" r:id="rId11"/>
    <p:sldId id="292" r:id="rId12"/>
    <p:sldId id="293" r:id="rId13"/>
    <p:sldId id="294" r:id="rId14"/>
    <p:sldId id="295" r:id="rId15"/>
    <p:sldId id="305" r:id="rId16"/>
    <p:sldId id="291" r:id="rId17"/>
    <p:sldId id="289" r:id="rId18"/>
    <p:sldId id="290" r:id="rId19"/>
    <p:sldId id="259" r:id="rId20"/>
    <p:sldId id="261" r:id="rId21"/>
    <p:sldId id="288" r:id="rId22"/>
    <p:sldId id="260" r:id="rId23"/>
    <p:sldId id="296" r:id="rId24"/>
    <p:sldId id="297" r:id="rId25"/>
    <p:sldId id="263" r:id="rId26"/>
    <p:sldId id="264" r:id="rId27"/>
    <p:sldId id="306" r:id="rId28"/>
    <p:sldId id="307" r:id="rId29"/>
    <p:sldId id="308" r:id="rId30"/>
    <p:sldId id="309" r:id="rId31"/>
    <p:sldId id="313" r:id="rId32"/>
    <p:sldId id="310" r:id="rId33"/>
    <p:sldId id="311" r:id="rId34"/>
    <p:sldId id="312" r:id="rId35"/>
    <p:sldId id="302" r:id="rId36"/>
    <p:sldId id="299" r:id="rId37"/>
    <p:sldId id="303" r:id="rId38"/>
    <p:sldId id="300" r:id="rId39"/>
    <p:sldId id="301" r:id="rId40"/>
    <p:sldId id="298" r:id="rId41"/>
    <p:sldId id="304" r:id="rId42"/>
    <p:sldId id="314" r:id="rId43"/>
    <p:sldId id="315" r:id="rId44"/>
    <p:sldId id="316" r:id="rId45"/>
    <p:sldId id="317" r:id="rId46"/>
    <p:sldId id="335" r:id="rId47"/>
    <p:sldId id="319" r:id="rId48"/>
    <p:sldId id="320" r:id="rId49"/>
    <p:sldId id="321" r:id="rId50"/>
    <p:sldId id="322" r:id="rId51"/>
    <p:sldId id="323" r:id="rId52"/>
    <p:sldId id="336" r:id="rId53"/>
    <p:sldId id="324" r:id="rId54"/>
    <p:sldId id="325" r:id="rId55"/>
    <p:sldId id="326" r:id="rId56"/>
    <p:sldId id="327" r:id="rId57"/>
    <p:sldId id="328" r:id="rId58"/>
    <p:sldId id="329" r:id="rId59"/>
    <p:sldId id="330" r:id="rId60"/>
    <p:sldId id="331" r:id="rId61"/>
    <p:sldId id="332" r:id="rId62"/>
    <p:sldId id="333" r:id="rId63"/>
    <p:sldId id="265" r:id="rId64"/>
    <p:sldId id="285" r:id="rId65"/>
    <p:sldId id="266" r:id="rId66"/>
    <p:sldId id="267" r:id="rId67"/>
    <p:sldId id="268" r:id="rId68"/>
    <p:sldId id="269" r:id="rId69"/>
    <p:sldId id="286" r:id="rId70"/>
    <p:sldId id="270" r:id="rId71"/>
    <p:sldId id="272" r:id="rId72"/>
    <p:sldId id="273" r:id="rId73"/>
    <p:sldId id="271"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952BD61A-D80A-4C0A-8A5A-C3D8FE05DC3D}">
          <p14:sldIdLst>
            <p14:sldId id="256"/>
            <p14:sldId id="262"/>
            <p14:sldId id="281"/>
            <p14:sldId id="334"/>
            <p14:sldId id="257"/>
            <p14:sldId id="258"/>
            <p14:sldId id="278"/>
            <p14:sldId id="279"/>
            <p14:sldId id="280"/>
            <p14:sldId id="292"/>
            <p14:sldId id="293"/>
            <p14:sldId id="294"/>
            <p14:sldId id="295"/>
            <p14:sldId id="305"/>
            <p14:sldId id="291"/>
            <p14:sldId id="289"/>
            <p14:sldId id="290"/>
            <p14:sldId id="259"/>
            <p14:sldId id="261"/>
            <p14:sldId id="288"/>
            <p14:sldId id="260"/>
            <p14:sldId id="296"/>
            <p14:sldId id="297"/>
            <p14:sldId id="263"/>
            <p14:sldId id="264"/>
            <p14:sldId id="306"/>
            <p14:sldId id="307"/>
            <p14:sldId id="308"/>
            <p14:sldId id="309"/>
            <p14:sldId id="313"/>
            <p14:sldId id="310"/>
            <p14:sldId id="311"/>
            <p14:sldId id="312"/>
            <p14:sldId id="302"/>
            <p14:sldId id="299"/>
            <p14:sldId id="303"/>
            <p14:sldId id="300"/>
            <p14:sldId id="301"/>
            <p14:sldId id="298"/>
            <p14:sldId id="304"/>
            <p14:sldId id="314"/>
            <p14:sldId id="315"/>
            <p14:sldId id="316"/>
            <p14:sldId id="317"/>
            <p14:sldId id="335"/>
            <p14:sldId id="319"/>
            <p14:sldId id="320"/>
            <p14:sldId id="321"/>
            <p14:sldId id="322"/>
            <p14:sldId id="323"/>
            <p14:sldId id="336"/>
            <p14:sldId id="324"/>
            <p14:sldId id="325"/>
            <p14:sldId id="326"/>
            <p14:sldId id="327"/>
            <p14:sldId id="328"/>
            <p14:sldId id="329"/>
            <p14:sldId id="330"/>
            <p14:sldId id="331"/>
            <p14:sldId id="332"/>
            <p14:sldId id="333"/>
            <p14:sldId id="265"/>
            <p14:sldId id="285"/>
            <p14:sldId id="266"/>
            <p14:sldId id="267"/>
            <p14:sldId id="268"/>
            <p14:sldId id="269"/>
            <p14:sldId id="286"/>
            <p14:sldId id="270"/>
            <p14:sldId id="272"/>
            <p14:sldId id="273"/>
            <p14:sldId id="2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194" autoAdjust="0"/>
  </p:normalViewPr>
  <p:slideViewPr>
    <p:cSldViewPr showGuides="1">
      <p:cViewPr varScale="1">
        <p:scale>
          <a:sx n="85" d="100"/>
          <a:sy n="85" d="100"/>
        </p:scale>
        <p:origin x="1195" y="5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1.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31F458-297E-42FD-85AA-B42138C66462}" type="datetimeFigureOut">
              <a:rPr lang="en-US" smtClean="0"/>
              <a:pPr/>
              <a:t>1/24/2023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3C6242-4B4C-4A8A-B761-684DE6665D6E}" type="slidenum">
              <a:rPr lang="en-US" smtClean="0"/>
              <a:pPr/>
              <a:t>‹Nº›</a:t>
            </a:fld>
            <a:endParaRPr lang="en-US"/>
          </a:p>
        </p:txBody>
      </p:sp>
    </p:spTree>
    <p:extLst>
      <p:ext uri="{BB962C8B-B14F-4D97-AF65-F5344CB8AC3E}">
        <p14:creationId xmlns:p14="http://schemas.microsoft.com/office/powerpoint/2010/main" val="1489812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baseline="0" dirty="0"/>
          </a:p>
        </p:txBody>
      </p:sp>
      <p:sp>
        <p:nvSpPr>
          <p:cNvPr id="4" name="Slide Number Placeholder 3"/>
          <p:cNvSpPr>
            <a:spLocks noGrp="1"/>
          </p:cNvSpPr>
          <p:nvPr>
            <p:ph type="sldNum" sz="quarter" idx="10"/>
          </p:nvPr>
        </p:nvSpPr>
        <p:spPr/>
        <p:txBody>
          <a:bodyPr/>
          <a:lstStyle/>
          <a:p>
            <a:pPr algn="r" defTabSz="914400">
              <a:buNone/>
            </a:pPr>
            <a:fld id="{D93C6242-4B4C-4A8A-B761-684DE6665D6E}" type="slidenum">
              <a:rPr lang="en-US" sz="1200" b="0" i="0">
                <a:latin typeface="Calibri"/>
                <a:ea typeface="+mn-ea"/>
                <a:cs typeface="+mn-cs"/>
              </a:rPr>
              <a:t>1</a:t>
            </a:fld>
            <a:endParaRPr lang="en-US" sz="1200" b="0" i="0">
              <a:latin typeface="Calibri"/>
              <a:ea typeface="+mn-ea"/>
              <a:cs typeface="+mn-cs"/>
            </a:endParaRPr>
          </a:p>
        </p:txBody>
      </p:sp>
    </p:spTree>
    <p:extLst>
      <p:ext uri="{BB962C8B-B14F-4D97-AF65-F5344CB8AC3E}">
        <p14:creationId xmlns:p14="http://schemas.microsoft.com/office/powerpoint/2010/main" val="1030459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D93C6242-4B4C-4A8A-B761-684DE6665D6E}" type="slidenum">
              <a:rPr lang="en-US" smtClean="0"/>
              <a:pPr/>
              <a:t>23</a:t>
            </a:fld>
            <a:endParaRPr lang="en-US"/>
          </a:p>
        </p:txBody>
      </p:sp>
    </p:spTree>
    <p:extLst>
      <p:ext uri="{BB962C8B-B14F-4D97-AF65-F5344CB8AC3E}">
        <p14:creationId xmlns:p14="http://schemas.microsoft.com/office/powerpoint/2010/main" val="1038579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Data: 2004. </a:t>
            </a:r>
            <a:r>
              <a:rPr lang="es-ES" dirty="0" err="1" smtClean="0"/>
              <a:t>Before</a:t>
            </a:r>
            <a:r>
              <a:rPr lang="es-ES" baseline="0" dirty="0" smtClean="0"/>
              <a:t> </a:t>
            </a:r>
            <a:r>
              <a:rPr lang="es-ES" baseline="0" dirty="0" err="1" smtClean="0"/>
              <a:t>the</a:t>
            </a:r>
            <a:r>
              <a:rPr lang="es-ES" baseline="0" dirty="0" smtClean="0"/>
              <a:t> </a:t>
            </a:r>
            <a:r>
              <a:rPr lang="es-ES" baseline="0" dirty="0" err="1" smtClean="0"/>
              <a:t>entry</a:t>
            </a:r>
            <a:r>
              <a:rPr lang="es-ES" baseline="0" dirty="0" smtClean="0"/>
              <a:t> </a:t>
            </a:r>
            <a:r>
              <a:rPr lang="es-ES" baseline="0" dirty="0" err="1" smtClean="0"/>
              <a:t>into</a:t>
            </a:r>
            <a:r>
              <a:rPr lang="es-ES" baseline="0" dirty="0" smtClean="0"/>
              <a:t> forcé of </a:t>
            </a:r>
            <a:r>
              <a:rPr lang="es-ES" baseline="0" dirty="0" err="1" smtClean="0"/>
              <a:t>the</a:t>
            </a:r>
            <a:r>
              <a:rPr lang="es-ES" baseline="0" dirty="0" smtClean="0"/>
              <a:t> new </a:t>
            </a:r>
            <a:r>
              <a:rPr lang="es-ES" baseline="0" dirty="0" err="1" smtClean="0"/>
              <a:t>Directive</a:t>
            </a:r>
            <a:endParaRPr lang="es-ES" dirty="0"/>
          </a:p>
        </p:txBody>
      </p:sp>
      <p:sp>
        <p:nvSpPr>
          <p:cNvPr id="4" name="Marcador de número de diapositiva 3"/>
          <p:cNvSpPr>
            <a:spLocks noGrp="1"/>
          </p:cNvSpPr>
          <p:nvPr>
            <p:ph type="sldNum" sz="quarter" idx="10"/>
          </p:nvPr>
        </p:nvSpPr>
        <p:spPr/>
        <p:txBody>
          <a:bodyPr/>
          <a:lstStyle/>
          <a:p>
            <a:fld id="{D93C6242-4B4C-4A8A-B761-684DE6665D6E}" type="slidenum">
              <a:rPr lang="en-US" smtClean="0"/>
              <a:pPr/>
              <a:t>47</a:t>
            </a:fld>
            <a:endParaRPr lang="en-US"/>
          </a:p>
        </p:txBody>
      </p:sp>
    </p:spTree>
    <p:extLst>
      <p:ext uri="{BB962C8B-B14F-4D97-AF65-F5344CB8AC3E}">
        <p14:creationId xmlns:p14="http://schemas.microsoft.com/office/powerpoint/2010/main" val="1872244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D93C6242-4B4C-4A8A-B761-684DE6665D6E}" type="slidenum">
              <a:rPr lang="en-US" smtClean="0"/>
              <a:pPr/>
              <a:t>60</a:t>
            </a:fld>
            <a:endParaRPr lang="en-US"/>
          </a:p>
        </p:txBody>
      </p:sp>
    </p:spTree>
    <p:extLst>
      <p:ext uri="{BB962C8B-B14F-4D97-AF65-F5344CB8AC3E}">
        <p14:creationId xmlns:p14="http://schemas.microsoft.com/office/powerpoint/2010/main" val="3966346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B496F5-A021-4446-9C24-57D08D7801D7}" type="datetimeFigureOut">
              <a:rPr lang="en-US" smtClean="0"/>
              <a:pPr/>
              <a:t>1/24/2023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712A37-B3B3-44BC-A348-71BA0F9AEC58}" type="slidenum">
              <a:rPr lang="en-US" smtClean="0"/>
              <a:pPr/>
              <a:t>‹Nº›</a:t>
            </a:fld>
            <a:endParaRPr lang="en-US"/>
          </a:p>
        </p:txBody>
      </p:sp>
    </p:spTree>
    <p:extLst>
      <p:ext uri="{BB962C8B-B14F-4D97-AF65-F5344CB8AC3E}">
        <p14:creationId xmlns:p14="http://schemas.microsoft.com/office/powerpoint/2010/main" val="4267214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lvl1pPr>
              <a:defRPr/>
            </a:lvl1pPr>
          </a:lstStyle>
          <a:p>
            <a:endParaRPr lang="es-ES" altLang="es-ES"/>
          </a:p>
        </p:txBody>
      </p:sp>
      <p:sp>
        <p:nvSpPr>
          <p:cNvPr id="4" name="Marcador de pie de página 3"/>
          <p:cNvSpPr>
            <a:spLocks noGrp="1"/>
          </p:cNvSpPr>
          <p:nvPr>
            <p:ph type="ftr" sz="quarter" idx="11"/>
          </p:nvPr>
        </p:nvSpPr>
        <p:spPr/>
        <p:txBody>
          <a:bodyPr/>
          <a:lstStyle>
            <a:lvl1pPr>
              <a:defRPr/>
            </a:lvl1pPr>
          </a:lstStyle>
          <a:p>
            <a:endParaRPr lang="es-ES" altLang="es-ES"/>
          </a:p>
        </p:txBody>
      </p:sp>
      <p:sp>
        <p:nvSpPr>
          <p:cNvPr id="5" name="Marcador de número de diapositiva 4"/>
          <p:cNvSpPr>
            <a:spLocks noGrp="1"/>
          </p:cNvSpPr>
          <p:nvPr>
            <p:ph type="sldNum" sz="quarter" idx="12"/>
          </p:nvPr>
        </p:nvSpPr>
        <p:spPr/>
        <p:txBody>
          <a:bodyPr/>
          <a:lstStyle>
            <a:lvl1pPr>
              <a:defRPr/>
            </a:lvl1pPr>
          </a:lstStyle>
          <a:p>
            <a:fld id="{077A30A6-6759-4814-8759-76CABC97A500}" type="slidenum">
              <a:rPr lang="es-ES" altLang="es-ES"/>
              <a:pPr/>
              <a:t>‹Nº›</a:t>
            </a:fld>
            <a:endParaRPr lang="es-ES" altLang="es-ES"/>
          </a:p>
        </p:txBody>
      </p:sp>
    </p:spTree>
    <p:extLst>
      <p:ext uri="{BB962C8B-B14F-4D97-AF65-F5344CB8AC3E}">
        <p14:creationId xmlns:p14="http://schemas.microsoft.com/office/powerpoint/2010/main" val="23339178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B496F5-A021-4446-9C24-57D08D7801D7}" type="datetimeFigureOut">
              <a:rPr lang="en-US" smtClean="0"/>
              <a:pPr/>
              <a:t>1/24/2023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712A37-B3B3-44BC-A348-71BA0F9AEC58}" type="slidenum">
              <a:rPr lang="en-US" smtClean="0"/>
              <a:pPr/>
              <a:t>‹Nº›</a:t>
            </a:fld>
            <a:endParaRPr lang="en-US"/>
          </a:p>
        </p:txBody>
      </p:sp>
    </p:spTree>
    <p:extLst>
      <p:ext uri="{BB962C8B-B14F-4D97-AF65-F5344CB8AC3E}">
        <p14:creationId xmlns:p14="http://schemas.microsoft.com/office/powerpoint/2010/main" val="2312408729"/>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documents-dds-ny.un.org/doc/UNDOC/GEN/G21/285/48/PDF/G2128548.pdf?OpenElement" TargetMode="External"/><Relationship Id="rId2" Type="http://schemas.openxmlformats.org/officeDocument/2006/relationships/hyperlink" Target="https://documents-dds-ny.un.org/doc/UNDOC/GEN/G21/289/50/PDF/G2128950.pdf?OpenElement" TargetMode="External"/><Relationship Id="rId1" Type="http://schemas.openxmlformats.org/officeDocument/2006/relationships/slideLayout" Target="../slideLayouts/slideLayout1.xml"/><Relationship Id="rId4" Type="http://schemas.openxmlformats.org/officeDocument/2006/relationships/hyperlink" Target="https://documents-dds-ny.un.org/doc/UNDOC/GEN/N22/442/77/PDF/N2244277.pdf?OpenElement"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documents-dds-ny.un.org/doc/UNDOC/GEN/G19/355/14/PDF/G1935514.pdf?OpenElement" TargetMode="External"/><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europa.eu/!FX38yC" TargetMode="External"/><Relationship Id="rId2" Type="http://schemas.openxmlformats.org/officeDocument/2006/relationships/hyperlink" Target="https://ec.europa.eu/environment/international_issues/relations_asem_en.htm" TargetMode="Externa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upload.wikimedia.org/wikipedia/commons/transcoded/5/55/ASEAN_explained_in_5_minutes.webm/ASEAN_explained_in_5_minutes.webm.720p.vp9.webm"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www.coraltriangleinitiative.org/country/philippines" TargetMode="External"/><Relationship Id="rId2" Type="http://schemas.openxmlformats.org/officeDocument/2006/relationships/hyperlink" Target="https://agreement.asean.org/home/index/16.html"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agreement.asean.org/media/download/20161108071810.pdf"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agreement.asean.org/agreement/detail/333.html"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eur-lex.europa.eu/legal-content/EN/TXT/?uri=legissum:2001_16" TargetMode="External"/><Relationship Id="rId2" Type="http://schemas.openxmlformats.org/officeDocument/2006/relationships/hyperlink" Target="https://eur-lex.europa.eu/legal-content/EN/TXT/?uri=celex:02013R0525-20181224" TargetMode="External"/><Relationship Id="rId1"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hyperlink" Target="https://eur-lex.europa.eu/legal-content/EN/TXT/?uri=legissum:2001_14"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hyperlink" Target="https://eur-lex.europa.eu/legal-content/EN/TXT/?uri=legissum:4314888" TargetMode="External"/><Relationship Id="rId7" Type="http://schemas.openxmlformats.org/officeDocument/2006/relationships/hyperlink" Target="https://ec.europa.eu/health/scientific_committees_en" TargetMode="External"/><Relationship Id="rId2" Type="http://schemas.openxmlformats.org/officeDocument/2006/relationships/hyperlink" Target="https://ec.europa.eu/environment/eir/index_en.htm" TargetMode="External"/><Relationship Id="rId1" Type="http://schemas.openxmlformats.org/officeDocument/2006/relationships/slideLayout" Target="../slideLayouts/slideLayout1.xml"/><Relationship Id="rId6" Type="http://schemas.openxmlformats.org/officeDocument/2006/relationships/hyperlink" Target="https://www.eea.europa.eu/" TargetMode="External"/><Relationship Id="rId5" Type="http://schemas.openxmlformats.org/officeDocument/2006/relationships/hyperlink" Target="https://eur-lex.europa.eu/legal-content/EN/TXT/?uri=legissum:ev0019" TargetMode="External"/><Relationship Id="rId4" Type="http://schemas.openxmlformats.org/officeDocument/2006/relationships/hyperlink" Target="https://eur-lex.europa.eu/legal-content/EN/TXT/?uri=legissum:l28082" TargetMode="External"/><Relationship Id="rId9" Type="http://schemas.openxmlformats.org/officeDocument/2006/relationships/image" Target="../media/image28.jpeg"/></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s://youtu.be/2pyLm2j3jxI" TargetMode="Externa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hyperlink" Target="https://www.who.int/news-room/fact-sheets/detail/climate-change-and-health" TargetMode="Externa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youtu.be/MAoBi9bK7c8" TargetMode="Externa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hyperlink" Target="https://www.eea.europa.eu/highlights/impact-of-covid-19-lockdown" TargetMode="Externa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hyperlink" Target="https://www.eea.europa.eu/post-corona-planet/debate" TargetMode="External"/><Relationship Id="rId2" Type="http://schemas.openxmlformats.org/officeDocument/2006/relationships/hyperlink" Target="https://www.eea.europa.eu/post-corona-planet/explore/#search-the-database" TargetMode="Externa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jpeg"/></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hyperlink" Target="https://ec.europa.eu/environment/legal/law/pdf/statistics%20Art.260%20from%202007%20to%202019.pdf" TargetMode="External"/><Relationship Id="rId2" Type="http://schemas.openxmlformats.org/officeDocument/2006/relationships/hyperlink" Target="https://ec.europa.eu/environment/legal/law/statistics.htm" TargetMode="External"/><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hyperlink" Target="https://eeas.europa.eu/diplomatic-network/asia-europe-meeting-asem_en?page=1" TargetMode="External"/></Relationships>
</file>

<file path=ppt/slides/_rels/slide7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s://www.youtube.com/watch?v=5qTgjgkS10k"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p:cNvSpPr/>
          <p:nvPr/>
        </p:nvSpPr>
        <p:spPr>
          <a:xfrm>
            <a:off x="990600" y="838200"/>
            <a:ext cx="3657600" cy="5183088"/>
          </a:xfrm>
          <a:prstGeom prst="rect">
            <a:avLst/>
          </a:prstGeom>
          <a:blipFill dpi="0" rotWithShape="1">
            <a:blip r:embed="rId3" cstate="print">
              <a:alphaModFix amt="80000"/>
              <a:duotone>
                <a:prstClr val="black"/>
                <a:schemeClr val="accent6">
                  <a:tint val="45000"/>
                  <a:satMod val="400000"/>
                </a:schemeClr>
              </a:duotone>
            </a:blip>
            <a:srcRect/>
            <a:tile tx="0" ty="0" sx="100000" sy="100000" flip="none" algn="tl"/>
          </a:blipFill>
          <a:ln>
            <a:solidFill>
              <a:schemeClr val="tx1"/>
            </a:solidFill>
          </a:ln>
          <a:effectLst>
            <a:outerShdw blurRad="50800" dist="38100" dir="2700000" algn="tl" rotWithShape="0">
              <a:prstClr val="black">
                <a:alpha val="40000"/>
              </a:prstClr>
            </a:outerShd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88706" y="116632"/>
            <a:ext cx="3725416" cy="5904656"/>
          </a:xfrm>
          <a:prstGeom prst="rect">
            <a:avLst/>
          </a:prstGeom>
          <a:gradFill flip="none" rotWithShape="1">
            <a:gsLst>
              <a:gs pos="0">
                <a:srgbClr val="000000">
                  <a:alpha val="0"/>
                </a:srgbClr>
              </a:gs>
              <a:gs pos="100000">
                <a:srgbClr val="000000">
                  <a:alpha val="50000"/>
                </a:srgbClr>
              </a:gs>
            </a:gsLst>
            <a:lin ang="5400000" scaled="0"/>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5"/>
          <p:cNvSpPr>
            <a:spLocks/>
          </p:cNvSpPr>
          <p:nvPr/>
        </p:nvSpPr>
        <p:spPr bwMode="auto">
          <a:xfrm>
            <a:off x="1905000" y="4411900"/>
            <a:ext cx="1828800" cy="405924"/>
          </a:xfrm>
          <a:custGeom>
            <a:avLst/>
            <a:gdLst/>
            <a:ahLst/>
            <a:cxnLst/>
            <a:rect l="l" t="t" r="r" b="b"/>
            <a:pathLst>
              <a:path w="2038350" h="542924">
                <a:moveTo>
                  <a:pt x="1018646" y="450849"/>
                </a:moveTo>
                <a:lnTo>
                  <a:pt x="1022350" y="450849"/>
                </a:lnTo>
                <a:lnTo>
                  <a:pt x="1027113" y="450849"/>
                </a:lnTo>
                <a:lnTo>
                  <a:pt x="1031346" y="450849"/>
                </a:lnTo>
                <a:lnTo>
                  <a:pt x="1036109" y="452419"/>
                </a:lnTo>
                <a:lnTo>
                  <a:pt x="1040871" y="453465"/>
                </a:lnTo>
                <a:lnTo>
                  <a:pt x="1045634" y="456081"/>
                </a:lnTo>
                <a:lnTo>
                  <a:pt x="1048809" y="458173"/>
                </a:lnTo>
                <a:lnTo>
                  <a:pt x="1053042" y="460266"/>
                </a:lnTo>
                <a:lnTo>
                  <a:pt x="1056217" y="462882"/>
                </a:lnTo>
                <a:lnTo>
                  <a:pt x="1059921" y="467067"/>
                </a:lnTo>
                <a:lnTo>
                  <a:pt x="1062567" y="470206"/>
                </a:lnTo>
                <a:lnTo>
                  <a:pt x="1065213" y="474391"/>
                </a:lnTo>
                <a:lnTo>
                  <a:pt x="1067330" y="478053"/>
                </a:lnTo>
                <a:lnTo>
                  <a:pt x="1069446" y="482238"/>
                </a:lnTo>
                <a:lnTo>
                  <a:pt x="1069976" y="486424"/>
                </a:lnTo>
                <a:lnTo>
                  <a:pt x="1070505" y="490086"/>
                </a:lnTo>
                <a:lnTo>
                  <a:pt x="1070505" y="494794"/>
                </a:lnTo>
                <a:lnTo>
                  <a:pt x="1071563" y="499503"/>
                </a:lnTo>
                <a:lnTo>
                  <a:pt x="1070505" y="503688"/>
                </a:lnTo>
                <a:lnTo>
                  <a:pt x="1069976" y="508919"/>
                </a:lnTo>
                <a:lnTo>
                  <a:pt x="1068388" y="513105"/>
                </a:lnTo>
                <a:lnTo>
                  <a:pt x="1067330" y="518336"/>
                </a:lnTo>
                <a:lnTo>
                  <a:pt x="1063626" y="521998"/>
                </a:lnTo>
                <a:lnTo>
                  <a:pt x="1060980" y="525660"/>
                </a:lnTo>
                <a:lnTo>
                  <a:pt x="1058334" y="528276"/>
                </a:lnTo>
                <a:lnTo>
                  <a:pt x="1055688" y="531938"/>
                </a:lnTo>
                <a:lnTo>
                  <a:pt x="1051455" y="534554"/>
                </a:lnTo>
                <a:lnTo>
                  <a:pt x="1047751" y="537170"/>
                </a:lnTo>
                <a:lnTo>
                  <a:pt x="1043517" y="539262"/>
                </a:lnTo>
                <a:lnTo>
                  <a:pt x="1040342" y="541355"/>
                </a:lnTo>
                <a:lnTo>
                  <a:pt x="1035580" y="541878"/>
                </a:lnTo>
                <a:lnTo>
                  <a:pt x="1030817" y="542924"/>
                </a:lnTo>
                <a:lnTo>
                  <a:pt x="1026584" y="542924"/>
                </a:lnTo>
                <a:lnTo>
                  <a:pt x="1022350" y="542924"/>
                </a:lnTo>
                <a:lnTo>
                  <a:pt x="1017588" y="542401"/>
                </a:lnTo>
                <a:lnTo>
                  <a:pt x="1013354" y="541878"/>
                </a:lnTo>
                <a:lnTo>
                  <a:pt x="1009121" y="540308"/>
                </a:lnTo>
                <a:lnTo>
                  <a:pt x="1004888" y="539262"/>
                </a:lnTo>
                <a:lnTo>
                  <a:pt x="1000125" y="535600"/>
                </a:lnTo>
                <a:lnTo>
                  <a:pt x="996421" y="532984"/>
                </a:lnTo>
                <a:lnTo>
                  <a:pt x="992717" y="530369"/>
                </a:lnTo>
                <a:lnTo>
                  <a:pt x="990071" y="527753"/>
                </a:lnTo>
                <a:lnTo>
                  <a:pt x="986896" y="523568"/>
                </a:lnTo>
                <a:lnTo>
                  <a:pt x="984779" y="519905"/>
                </a:lnTo>
                <a:lnTo>
                  <a:pt x="982663" y="515720"/>
                </a:lnTo>
                <a:lnTo>
                  <a:pt x="981075" y="512581"/>
                </a:lnTo>
                <a:lnTo>
                  <a:pt x="979488" y="507873"/>
                </a:lnTo>
                <a:lnTo>
                  <a:pt x="978429" y="503165"/>
                </a:lnTo>
                <a:lnTo>
                  <a:pt x="977900" y="498979"/>
                </a:lnTo>
                <a:lnTo>
                  <a:pt x="978429" y="494794"/>
                </a:lnTo>
                <a:lnTo>
                  <a:pt x="978429" y="490086"/>
                </a:lnTo>
                <a:lnTo>
                  <a:pt x="980017" y="485901"/>
                </a:lnTo>
                <a:lnTo>
                  <a:pt x="981075" y="481715"/>
                </a:lnTo>
                <a:lnTo>
                  <a:pt x="984250" y="477530"/>
                </a:lnTo>
                <a:lnTo>
                  <a:pt x="985838" y="472822"/>
                </a:lnTo>
                <a:lnTo>
                  <a:pt x="987954" y="469160"/>
                </a:lnTo>
                <a:lnTo>
                  <a:pt x="990600" y="465498"/>
                </a:lnTo>
                <a:lnTo>
                  <a:pt x="994834" y="462359"/>
                </a:lnTo>
                <a:lnTo>
                  <a:pt x="997479" y="458697"/>
                </a:lnTo>
                <a:lnTo>
                  <a:pt x="1001713" y="457127"/>
                </a:lnTo>
                <a:lnTo>
                  <a:pt x="1005417" y="455034"/>
                </a:lnTo>
                <a:lnTo>
                  <a:pt x="1010179" y="453465"/>
                </a:lnTo>
                <a:lnTo>
                  <a:pt x="1014413" y="451372"/>
                </a:lnTo>
                <a:close/>
                <a:moveTo>
                  <a:pt x="1640339" y="334074"/>
                </a:moveTo>
                <a:lnTo>
                  <a:pt x="1636634" y="335131"/>
                </a:lnTo>
                <a:lnTo>
                  <a:pt x="1631870" y="335131"/>
                </a:lnTo>
                <a:lnTo>
                  <a:pt x="1628165" y="335131"/>
                </a:lnTo>
                <a:lnTo>
                  <a:pt x="1623930" y="335660"/>
                </a:lnTo>
                <a:lnTo>
                  <a:pt x="1619696" y="336188"/>
                </a:lnTo>
                <a:lnTo>
                  <a:pt x="1615461" y="336188"/>
                </a:lnTo>
                <a:lnTo>
                  <a:pt x="1611227" y="336716"/>
                </a:lnTo>
                <a:lnTo>
                  <a:pt x="1606992" y="337773"/>
                </a:lnTo>
                <a:lnTo>
                  <a:pt x="1603287" y="338301"/>
                </a:lnTo>
                <a:lnTo>
                  <a:pt x="1598523" y="338301"/>
                </a:lnTo>
                <a:lnTo>
                  <a:pt x="1594288" y="339358"/>
                </a:lnTo>
                <a:lnTo>
                  <a:pt x="1589524" y="340415"/>
                </a:lnTo>
                <a:lnTo>
                  <a:pt x="1585290" y="341472"/>
                </a:lnTo>
                <a:lnTo>
                  <a:pt x="1580526" y="342528"/>
                </a:lnTo>
                <a:lnTo>
                  <a:pt x="1576821" y="343585"/>
                </a:lnTo>
                <a:lnTo>
                  <a:pt x="1572586" y="344113"/>
                </a:lnTo>
                <a:lnTo>
                  <a:pt x="1568351" y="345698"/>
                </a:lnTo>
                <a:lnTo>
                  <a:pt x="1563587" y="346227"/>
                </a:lnTo>
                <a:lnTo>
                  <a:pt x="1558824" y="347812"/>
                </a:lnTo>
                <a:lnTo>
                  <a:pt x="1554060" y="348340"/>
                </a:lnTo>
                <a:lnTo>
                  <a:pt x="1550354" y="349925"/>
                </a:lnTo>
                <a:lnTo>
                  <a:pt x="1546120" y="350454"/>
                </a:lnTo>
                <a:lnTo>
                  <a:pt x="1541885" y="351510"/>
                </a:lnTo>
                <a:lnTo>
                  <a:pt x="1538180" y="352567"/>
                </a:lnTo>
                <a:lnTo>
                  <a:pt x="1533945" y="353624"/>
                </a:lnTo>
                <a:lnTo>
                  <a:pt x="1529711" y="354680"/>
                </a:lnTo>
                <a:lnTo>
                  <a:pt x="1526005" y="355737"/>
                </a:lnTo>
                <a:lnTo>
                  <a:pt x="1521771" y="357322"/>
                </a:lnTo>
                <a:lnTo>
                  <a:pt x="1517536" y="358379"/>
                </a:lnTo>
                <a:lnTo>
                  <a:pt x="1510126" y="361021"/>
                </a:lnTo>
                <a:lnTo>
                  <a:pt x="1504303" y="363662"/>
                </a:lnTo>
                <a:lnTo>
                  <a:pt x="1496893" y="365776"/>
                </a:lnTo>
                <a:lnTo>
                  <a:pt x="1490541" y="367889"/>
                </a:lnTo>
                <a:lnTo>
                  <a:pt x="1484718" y="370003"/>
                </a:lnTo>
                <a:lnTo>
                  <a:pt x="1480484" y="372645"/>
                </a:lnTo>
                <a:lnTo>
                  <a:pt x="1475190" y="374758"/>
                </a:lnTo>
                <a:lnTo>
                  <a:pt x="1471485" y="376871"/>
                </a:lnTo>
                <a:lnTo>
                  <a:pt x="1468309" y="378985"/>
                </a:lnTo>
                <a:lnTo>
                  <a:pt x="1466192" y="381627"/>
                </a:lnTo>
                <a:lnTo>
                  <a:pt x="1472544" y="379513"/>
                </a:lnTo>
                <a:lnTo>
                  <a:pt x="1478366" y="377400"/>
                </a:lnTo>
                <a:lnTo>
                  <a:pt x="1485248" y="375286"/>
                </a:lnTo>
                <a:lnTo>
                  <a:pt x="1492129" y="374758"/>
                </a:lnTo>
                <a:lnTo>
                  <a:pt x="1497951" y="372645"/>
                </a:lnTo>
                <a:lnTo>
                  <a:pt x="1505362" y="372116"/>
                </a:lnTo>
                <a:lnTo>
                  <a:pt x="1511714" y="371588"/>
                </a:lnTo>
                <a:lnTo>
                  <a:pt x="1519124" y="371588"/>
                </a:lnTo>
                <a:lnTo>
                  <a:pt x="1524947" y="370003"/>
                </a:lnTo>
                <a:lnTo>
                  <a:pt x="1531828" y="369474"/>
                </a:lnTo>
                <a:lnTo>
                  <a:pt x="1538709" y="369474"/>
                </a:lnTo>
                <a:lnTo>
                  <a:pt x="1545590" y="369474"/>
                </a:lnTo>
                <a:lnTo>
                  <a:pt x="1551413" y="369474"/>
                </a:lnTo>
                <a:lnTo>
                  <a:pt x="1558294" y="369474"/>
                </a:lnTo>
                <a:lnTo>
                  <a:pt x="1565175" y="369474"/>
                </a:lnTo>
                <a:lnTo>
                  <a:pt x="1572057" y="370003"/>
                </a:lnTo>
                <a:lnTo>
                  <a:pt x="1577350" y="370003"/>
                </a:lnTo>
                <a:lnTo>
                  <a:pt x="1583172" y="370003"/>
                </a:lnTo>
                <a:lnTo>
                  <a:pt x="1589524" y="370531"/>
                </a:lnTo>
                <a:lnTo>
                  <a:pt x="1595347" y="371588"/>
                </a:lnTo>
                <a:lnTo>
                  <a:pt x="1601169" y="371588"/>
                </a:lnTo>
                <a:lnTo>
                  <a:pt x="1606992" y="372116"/>
                </a:lnTo>
                <a:lnTo>
                  <a:pt x="1612285" y="372645"/>
                </a:lnTo>
                <a:lnTo>
                  <a:pt x="1618108" y="373173"/>
                </a:lnTo>
                <a:lnTo>
                  <a:pt x="1622872" y="373173"/>
                </a:lnTo>
                <a:lnTo>
                  <a:pt x="1627636" y="374758"/>
                </a:lnTo>
                <a:lnTo>
                  <a:pt x="1631870" y="374758"/>
                </a:lnTo>
                <a:lnTo>
                  <a:pt x="1637693" y="375815"/>
                </a:lnTo>
                <a:lnTo>
                  <a:pt x="1641398" y="376871"/>
                </a:lnTo>
                <a:lnTo>
                  <a:pt x="1645633" y="377400"/>
                </a:lnTo>
                <a:lnTo>
                  <a:pt x="1649867" y="377928"/>
                </a:lnTo>
                <a:lnTo>
                  <a:pt x="1653407" y="379442"/>
                </a:lnTo>
                <a:lnTo>
                  <a:pt x="1673417" y="384222"/>
                </a:lnTo>
                <a:lnTo>
                  <a:pt x="1673831" y="385536"/>
                </a:lnTo>
                <a:lnTo>
                  <a:pt x="1674216" y="384268"/>
                </a:lnTo>
                <a:lnTo>
                  <a:pt x="1675275" y="384268"/>
                </a:lnTo>
                <a:lnTo>
                  <a:pt x="1681627" y="384268"/>
                </a:lnTo>
                <a:lnTo>
                  <a:pt x="1684273" y="383740"/>
                </a:lnTo>
                <a:lnTo>
                  <a:pt x="1688508" y="383740"/>
                </a:lnTo>
                <a:lnTo>
                  <a:pt x="1691684" y="382683"/>
                </a:lnTo>
                <a:lnTo>
                  <a:pt x="1694860" y="382683"/>
                </a:lnTo>
                <a:lnTo>
                  <a:pt x="1698565" y="380042"/>
                </a:lnTo>
                <a:lnTo>
                  <a:pt x="1702800" y="375815"/>
                </a:lnTo>
                <a:lnTo>
                  <a:pt x="1705446" y="371588"/>
                </a:lnTo>
                <a:lnTo>
                  <a:pt x="1707034" y="365776"/>
                </a:lnTo>
                <a:lnTo>
                  <a:pt x="1706505" y="359436"/>
                </a:lnTo>
                <a:lnTo>
                  <a:pt x="1703858" y="353095"/>
                </a:lnTo>
                <a:lnTo>
                  <a:pt x="1700682" y="348869"/>
                </a:lnTo>
                <a:lnTo>
                  <a:pt x="1696977" y="346227"/>
                </a:lnTo>
                <a:lnTo>
                  <a:pt x="1693272" y="343057"/>
                </a:lnTo>
                <a:lnTo>
                  <a:pt x="1688508" y="340943"/>
                </a:lnTo>
                <a:lnTo>
                  <a:pt x="1682685" y="338301"/>
                </a:lnTo>
                <a:lnTo>
                  <a:pt x="1677392" y="336716"/>
                </a:lnTo>
                <a:lnTo>
                  <a:pt x="1671569" y="335131"/>
                </a:lnTo>
                <a:lnTo>
                  <a:pt x="1665218" y="335131"/>
                </a:lnTo>
                <a:lnTo>
                  <a:pt x="1658336" y="334074"/>
                </a:lnTo>
                <a:lnTo>
                  <a:pt x="1651985" y="334074"/>
                </a:lnTo>
                <a:lnTo>
                  <a:pt x="1647750" y="334074"/>
                </a:lnTo>
                <a:lnTo>
                  <a:pt x="1644574" y="334074"/>
                </a:lnTo>
                <a:close/>
                <a:moveTo>
                  <a:pt x="375708" y="326507"/>
                </a:moveTo>
                <a:lnTo>
                  <a:pt x="369358" y="327034"/>
                </a:lnTo>
                <a:lnTo>
                  <a:pt x="362479" y="327034"/>
                </a:lnTo>
                <a:lnTo>
                  <a:pt x="357187" y="329143"/>
                </a:lnTo>
                <a:lnTo>
                  <a:pt x="351896" y="330724"/>
                </a:lnTo>
                <a:lnTo>
                  <a:pt x="347662" y="333360"/>
                </a:lnTo>
                <a:lnTo>
                  <a:pt x="341841" y="335469"/>
                </a:lnTo>
                <a:lnTo>
                  <a:pt x="337608" y="338632"/>
                </a:lnTo>
                <a:lnTo>
                  <a:pt x="334433" y="341268"/>
                </a:lnTo>
                <a:lnTo>
                  <a:pt x="332316" y="345486"/>
                </a:lnTo>
                <a:lnTo>
                  <a:pt x="329141" y="351285"/>
                </a:lnTo>
                <a:lnTo>
                  <a:pt x="329141" y="358139"/>
                </a:lnTo>
                <a:lnTo>
                  <a:pt x="329671" y="363411"/>
                </a:lnTo>
                <a:lnTo>
                  <a:pt x="332846" y="368156"/>
                </a:lnTo>
                <a:lnTo>
                  <a:pt x="336550" y="372373"/>
                </a:lnTo>
                <a:lnTo>
                  <a:pt x="341312" y="375009"/>
                </a:lnTo>
                <a:lnTo>
                  <a:pt x="343958" y="375009"/>
                </a:lnTo>
                <a:lnTo>
                  <a:pt x="347662" y="375536"/>
                </a:lnTo>
                <a:lnTo>
                  <a:pt x="351366" y="375536"/>
                </a:lnTo>
                <a:lnTo>
                  <a:pt x="354541" y="376591"/>
                </a:lnTo>
                <a:lnTo>
                  <a:pt x="359833" y="375536"/>
                </a:lnTo>
                <a:lnTo>
                  <a:pt x="362015" y="375536"/>
                </a:lnTo>
                <a:lnTo>
                  <a:pt x="361950" y="375232"/>
                </a:lnTo>
                <a:lnTo>
                  <a:pt x="382937" y="371474"/>
                </a:lnTo>
                <a:lnTo>
                  <a:pt x="383336" y="371737"/>
                </a:lnTo>
                <a:lnTo>
                  <a:pt x="386291" y="370264"/>
                </a:lnTo>
                <a:lnTo>
                  <a:pt x="389996" y="369737"/>
                </a:lnTo>
                <a:lnTo>
                  <a:pt x="393700" y="369210"/>
                </a:lnTo>
                <a:lnTo>
                  <a:pt x="398462" y="368156"/>
                </a:lnTo>
                <a:lnTo>
                  <a:pt x="402696" y="367101"/>
                </a:lnTo>
                <a:lnTo>
                  <a:pt x="407458" y="367101"/>
                </a:lnTo>
                <a:lnTo>
                  <a:pt x="412221" y="365520"/>
                </a:lnTo>
                <a:lnTo>
                  <a:pt x="418042" y="365520"/>
                </a:lnTo>
                <a:lnTo>
                  <a:pt x="422804" y="364992"/>
                </a:lnTo>
                <a:lnTo>
                  <a:pt x="428625" y="364465"/>
                </a:lnTo>
                <a:lnTo>
                  <a:pt x="433917" y="363411"/>
                </a:lnTo>
                <a:lnTo>
                  <a:pt x="439737" y="363411"/>
                </a:lnTo>
                <a:lnTo>
                  <a:pt x="446087" y="362884"/>
                </a:lnTo>
                <a:lnTo>
                  <a:pt x="451908" y="362356"/>
                </a:lnTo>
                <a:lnTo>
                  <a:pt x="458258" y="362356"/>
                </a:lnTo>
                <a:lnTo>
                  <a:pt x="465137" y="362356"/>
                </a:lnTo>
                <a:lnTo>
                  <a:pt x="470958" y="361829"/>
                </a:lnTo>
                <a:lnTo>
                  <a:pt x="477308" y="361829"/>
                </a:lnTo>
                <a:lnTo>
                  <a:pt x="483129" y="361829"/>
                </a:lnTo>
                <a:lnTo>
                  <a:pt x="490008" y="361829"/>
                </a:lnTo>
                <a:lnTo>
                  <a:pt x="495829" y="361829"/>
                </a:lnTo>
                <a:lnTo>
                  <a:pt x="502708" y="361829"/>
                </a:lnTo>
                <a:lnTo>
                  <a:pt x="509587" y="362356"/>
                </a:lnTo>
                <a:lnTo>
                  <a:pt x="516996" y="363411"/>
                </a:lnTo>
                <a:lnTo>
                  <a:pt x="523346" y="363411"/>
                </a:lnTo>
                <a:lnTo>
                  <a:pt x="529696" y="364465"/>
                </a:lnTo>
                <a:lnTo>
                  <a:pt x="536575" y="364992"/>
                </a:lnTo>
                <a:lnTo>
                  <a:pt x="543454" y="367101"/>
                </a:lnTo>
                <a:lnTo>
                  <a:pt x="549275" y="367628"/>
                </a:lnTo>
                <a:lnTo>
                  <a:pt x="557212" y="369210"/>
                </a:lnTo>
                <a:lnTo>
                  <a:pt x="563033" y="371319"/>
                </a:lnTo>
                <a:lnTo>
                  <a:pt x="570442" y="372900"/>
                </a:lnTo>
                <a:lnTo>
                  <a:pt x="567267" y="371319"/>
                </a:lnTo>
                <a:lnTo>
                  <a:pt x="563562" y="369210"/>
                </a:lnTo>
                <a:lnTo>
                  <a:pt x="559858" y="367101"/>
                </a:lnTo>
                <a:lnTo>
                  <a:pt x="555625" y="364992"/>
                </a:lnTo>
                <a:lnTo>
                  <a:pt x="549275" y="362356"/>
                </a:lnTo>
                <a:lnTo>
                  <a:pt x="543983" y="360248"/>
                </a:lnTo>
                <a:lnTo>
                  <a:pt x="538162" y="357612"/>
                </a:lnTo>
                <a:lnTo>
                  <a:pt x="531812" y="355503"/>
                </a:lnTo>
                <a:lnTo>
                  <a:pt x="528108" y="353394"/>
                </a:lnTo>
                <a:lnTo>
                  <a:pt x="524404" y="352867"/>
                </a:lnTo>
                <a:lnTo>
                  <a:pt x="520171" y="350758"/>
                </a:lnTo>
                <a:lnTo>
                  <a:pt x="516996" y="350231"/>
                </a:lnTo>
                <a:lnTo>
                  <a:pt x="512762" y="348649"/>
                </a:lnTo>
                <a:lnTo>
                  <a:pt x="509058" y="348122"/>
                </a:lnTo>
                <a:lnTo>
                  <a:pt x="504825" y="347068"/>
                </a:lnTo>
                <a:lnTo>
                  <a:pt x="501650" y="346013"/>
                </a:lnTo>
                <a:lnTo>
                  <a:pt x="496887" y="343904"/>
                </a:lnTo>
                <a:lnTo>
                  <a:pt x="492654" y="343377"/>
                </a:lnTo>
                <a:lnTo>
                  <a:pt x="488421" y="342323"/>
                </a:lnTo>
                <a:lnTo>
                  <a:pt x="484717" y="341268"/>
                </a:lnTo>
                <a:lnTo>
                  <a:pt x="479954" y="340214"/>
                </a:lnTo>
                <a:lnTo>
                  <a:pt x="475721" y="339159"/>
                </a:lnTo>
                <a:lnTo>
                  <a:pt x="471487" y="338105"/>
                </a:lnTo>
                <a:lnTo>
                  <a:pt x="467783" y="338105"/>
                </a:lnTo>
                <a:lnTo>
                  <a:pt x="463021" y="336523"/>
                </a:lnTo>
                <a:lnTo>
                  <a:pt x="458258" y="335996"/>
                </a:lnTo>
                <a:lnTo>
                  <a:pt x="453496" y="334942"/>
                </a:lnTo>
                <a:lnTo>
                  <a:pt x="449262" y="333887"/>
                </a:lnTo>
                <a:lnTo>
                  <a:pt x="444500" y="332833"/>
                </a:lnTo>
                <a:lnTo>
                  <a:pt x="440796" y="331779"/>
                </a:lnTo>
                <a:lnTo>
                  <a:pt x="436033" y="330724"/>
                </a:lnTo>
                <a:lnTo>
                  <a:pt x="431800" y="330724"/>
                </a:lnTo>
                <a:lnTo>
                  <a:pt x="427037" y="330197"/>
                </a:lnTo>
                <a:lnTo>
                  <a:pt x="422804" y="329143"/>
                </a:lnTo>
                <a:lnTo>
                  <a:pt x="419100" y="328615"/>
                </a:lnTo>
                <a:lnTo>
                  <a:pt x="414866" y="328615"/>
                </a:lnTo>
                <a:lnTo>
                  <a:pt x="410633" y="328088"/>
                </a:lnTo>
                <a:lnTo>
                  <a:pt x="406929" y="327034"/>
                </a:lnTo>
                <a:lnTo>
                  <a:pt x="402696" y="327034"/>
                </a:lnTo>
                <a:lnTo>
                  <a:pt x="398462" y="327034"/>
                </a:lnTo>
                <a:lnTo>
                  <a:pt x="394758" y="326507"/>
                </a:lnTo>
                <a:lnTo>
                  <a:pt x="390525" y="326507"/>
                </a:lnTo>
                <a:lnTo>
                  <a:pt x="386291" y="326507"/>
                </a:lnTo>
                <a:lnTo>
                  <a:pt x="383116" y="326507"/>
                </a:lnTo>
                <a:close/>
                <a:moveTo>
                  <a:pt x="1984904" y="239712"/>
                </a:moveTo>
                <a:lnTo>
                  <a:pt x="1989667" y="239712"/>
                </a:lnTo>
                <a:lnTo>
                  <a:pt x="1994429" y="239712"/>
                </a:lnTo>
                <a:lnTo>
                  <a:pt x="1998662" y="239712"/>
                </a:lnTo>
                <a:lnTo>
                  <a:pt x="2003425" y="240777"/>
                </a:lnTo>
                <a:lnTo>
                  <a:pt x="2008187" y="242373"/>
                </a:lnTo>
                <a:lnTo>
                  <a:pt x="2012950" y="245034"/>
                </a:lnTo>
                <a:lnTo>
                  <a:pt x="2016125" y="247163"/>
                </a:lnTo>
                <a:lnTo>
                  <a:pt x="2020358" y="248759"/>
                </a:lnTo>
                <a:lnTo>
                  <a:pt x="2023533" y="251952"/>
                </a:lnTo>
                <a:lnTo>
                  <a:pt x="2027238" y="255678"/>
                </a:lnTo>
                <a:lnTo>
                  <a:pt x="2029354" y="259403"/>
                </a:lnTo>
                <a:lnTo>
                  <a:pt x="2032000" y="263128"/>
                </a:lnTo>
                <a:lnTo>
                  <a:pt x="2033588" y="267385"/>
                </a:lnTo>
                <a:lnTo>
                  <a:pt x="2035704" y="271643"/>
                </a:lnTo>
                <a:lnTo>
                  <a:pt x="2036763" y="275368"/>
                </a:lnTo>
                <a:lnTo>
                  <a:pt x="2037821" y="279625"/>
                </a:lnTo>
                <a:lnTo>
                  <a:pt x="2037821" y="284415"/>
                </a:lnTo>
                <a:lnTo>
                  <a:pt x="2038350" y="289205"/>
                </a:lnTo>
                <a:lnTo>
                  <a:pt x="2037821" y="293462"/>
                </a:lnTo>
                <a:lnTo>
                  <a:pt x="2037292" y="298784"/>
                </a:lnTo>
                <a:lnTo>
                  <a:pt x="2035704" y="302509"/>
                </a:lnTo>
                <a:lnTo>
                  <a:pt x="2034646" y="308363"/>
                </a:lnTo>
                <a:lnTo>
                  <a:pt x="2030942" y="311556"/>
                </a:lnTo>
                <a:lnTo>
                  <a:pt x="2028296" y="315813"/>
                </a:lnTo>
                <a:lnTo>
                  <a:pt x="2025121" y="318474"/>
                </a:lnTo>
                <a:lnTo>
                  <a:pt x="2022475" y="321667"/>
                </a:lnTo>
                <a:lnTo>
                  <a:pt x="2018242" y="324328"/>
                </a:lnTo>
                <a:lnTo>
                  <a:pt x="2014008" y="326989"/>
                </a:lnTo>
                <a:lnTo>
                  <a:pt x="2010304" y="329118"/>
                </a:lnTo>
                <a:lnTo>
                  <a:pt x="2006600" y="331247"/>
                </a:lnTo>
                <a:lnTo>
                  <a:pt x="2001837" y="331779"/>
                </a:lnTo>
                <a:lnTo>
                  <a:pt x="1998133" y="333375"/>
                </a:lnTo>
                <a:lnTo>
                  <a:pt x="1993371" y="333375"/>
                </a:lnTo>
                <a:lnTo>
                  <a:pt x="1989137" y="333375"/>
                </a:lnTo>
                <a:lnTo>
                  <a:pt x="1984375" y="332843"/>
                </a:lnTo>
                <a:lnTo>
                  <a:pt x="1979612" y="331779"/>
                </a:lnTo>
                <a:lnTo>
                  <a:pt x="1975379" y="330714"/>
                </a:lnTo>
                <a:lnTo>
                  <a:pt x="1971675" y="329118"/>
                </a:lnTo>
                <a:lnTo>
                  <a:pt x="1966912" y="325925"/>
                </a:lnTo>
                <a:lnTo>
                  <a:pt x="1962679" y="323264"/>
                </a:lnTo>
                <a:lnTo>
                  <a:pt x="1959504" y="320603"/>
                </a:lnTo>
                <a:lnTo>
                  <a:pt x="1956858" y="317942"/>
                </a:lnTo>
                <a:lnTo>
                  <a:pt x="1953154" y="313685"/>
                </a:lnTo>
                <a:lnTo>
                  <a:pt x="1951037" y="309427"/>
                </a:lnTo>
                <a:lnTo>
                  <a:pt x="1949450" y="305702"/>
                </a:lnTo>
                <a:lnTo>
                  <a:pt x="1947862" y="301977"/>
                </a:lnTo>
                <a:lnTo>
                  <a:pt x="1945745" y="297187"/>
                </a:lnTo>
                <a:lnTo>
                  <a:pt x="1945216" y="292398"/>
                </a:lnTo>
                <a:lnTo>
                  <a:pt x="1944687" y="288672"/>
                </a:lnTo>
                <a:lnTo>
                  <a:pt x="1945216" y="284415"/>
                </a:lnTo>
                <a:lnTo>
                  <a:pt x="1945216" y="279625"/>
                </a:lnTo>
                <a:lnTo>
                  <a:pt x="1946275" y="274836"/>
                </a:lnTo>
                <a:lnTo>
                  <a:pt x="1947862" y="270578"/>
                </a:lnTo>
                <a:lnTo>
                  <a:pt x="1949979" y="266853"/>
                </a:lnTo>
                <a:lnTo>
                  <a:pt x="1952095" y="262064"/>
                </a:lnTo>
                <a:lnTo>
                  <a:pt x="1954212" y="257806"/>
                </a:lnTo>
                <a:lnTo>
                  <a:pt x="1956858" y="254613"/>
                </a:lnTo>
                <a:lnTo>
                  <a:pt x="1960562" y="250888"/>
                </a:lnTo>
                <a:lnTo>
                  <a:pt x="1964266" y="247695"/>
                </a:lnTo>
                <a:lnTo>
                  <a:pt x="1967971" y="245566"/>
                </a:lnTo>
                <a:lnTo>
                  <a:pt x="1972204" y="243437"/>
                </a:lnTo>
                <a:lnTo>
                  <a:pt x="1976966" y="242373"/>
                </a:lnTo>
                <a:lnTo>
                  <a:pt x="1981200" y="240244"/>
                </a:lnTo>
                <a:close/>
                <a:moveTo>
                  <a:pt x="40977" y="209550"/>
                </a:moveTo>
                <a:lnTo>
                  <a:pt x="45767" y="209550"/>
                </a:lnTo>
                <a:lnTo>
                  <a:pt x="50557" y="209550"/>
                </a:lnTo>
                <a:lnTo>
                  <a:pt x="54282" y="209550"/>
                </a:lnTo>
                <a:lnTo>
                  <a:pt x="59071" y="211147"/>
                </a:lnTo>
                <a:lnTo>
                  <a:pt x="63861" y="212211"/>
                </a:lnTo>
                <a:lnTo>
                  <a:pt x="68651" y="214872"/>
                </a:lnTo>
                <a:lnTo>
                  <a:pt x="72376" y="217001"/>
                </a:lnTo>
                <a:lnTo>
                  <a:pt x="76101" y="219129"/>
                </a:lnTo>
                <a:lnTo>
                  <a:pt x="79826" y="221790"/>
                </a:lnTo>
                <a:lnTo>
                  <a:pt x="83019" y="226048"/>
                </a:lnTo>
                <a:lnTo>
                  <a:pt x="85148" y="229241"/>
                </a:lnTo>
                <a:lnTo>
                  <a:pt x="87809" y="233498"/>
                </a:lnTo>
                <a:lnTo>
                  <a:pt x="89938" y="237223"/>
                </a:lnTo>
                <a:lnTo>
                  <a:pt x="92066" y="241481"/>
                </a:lnTo>
                <a:lnTo>
                  <a:pt x="92599" y="245738"/>
                </a:lnTo>
                <a:lnTo>
                  <a:pt x="93663" y="249463"/>
                </a:lnTo>
                <a:lnTo>
                  <a:pt x="93663" y="254253"/>
                </a:lnTo>
                <a:lnTo>
                  <a:pt x="93663" y="259043"/>
                </a:lnTo>
                <a:lnTo>
                  <a:pt x="93131" y="263300"/>
                </a:lnTo>
                <a:lnTo>
                  <a:pt x="92599" y="268090"/>
                </a:lnTo>
                <a:lnTo>
                  <a:pt x="91002" y="272879"/>
                </a:lnTo>
                <a:lnTo>
                  <a:pt x="89938" y="277669"/>
                </a:lnTo>
                <a:lnTo>
                  <a:pt x="87277" y="280862"/>
                </a:lnTo>
                <a:lnTo>
                  <a:pt x="84616" y="285119"/>
                </a:lnTo>
                <a:lnTo>
                  <a:pt x="80891" y="288312"/>
                </a:lnTo>
                <a:lnTo>
                  <a:pt x="78230" y="292038"/>
                </a:lnTo>
                <a:lnTo>
                  <a:pt x="73972" y="294698"/>
                </a:lnTo>
                <a:lnTo>
                  <a:pt x="70779" y="297359"/>
                </a:lnTo>
                <a:lnTo>
                  <a:pt x="66522" y="299488"/>
                </a:lnTo>
                <a:lnTo>
                  <a:pt x="63329" y="301617"/>
                </a:lnTo>
                <a:lnTo>
                  <a:pt x="58539" y="302149"/>
                </a:lnTo>
                <a:lnTo>
                  <a:pt x="53750" y="303213"/>
                </a:lnTo>
                <a:lnTo>
                  <a:pt x="49492" y="303213"/>
                </a:lnTo>
                <a:lnTo>
                  <a:pt x="45767" y="303213"/>
                </a:lnTo>
                <a:lnTo>
                  <a:pt x="40977" y="302681"/>
                </a:lnTo>
                <a:lnTo>
                  <a:pt x="36188" y="302149"/>
                </a:lnTo>
                <a:lnTo>
                  <a:pt x="31931" y="300552"/>
                </a:lnTo>
                <a:lnTo>
                  <a:pt x="27673" y="299488"/>
                </a:lnTo>
                <a:lnTo>
                  <a:pt x="22884" y="295763"/>
                </a:lnTo>
                <a:lnTo>
                  <a:pt x="19158" y="293102"/>
                </a:lnTo>
                <a:lnTo>
                  <a:pt x="14901" y="290441"/>
                </a:lnTo>
                <a:lnTo>
                  <a:pt x="12240" y="287780"/>
                </a:lnTo>
                <a:lnTo>
                  <a:pt x="9047" y="283523"/>
                </a:lnTo>
                <a:lnTo>
                  <a:pt x="6918" y="279797"/>
                </a:lnTo>
                <a:lnTo>
                  <a:pt x="4790" y="275540"/>
                </a:lnTo>
                <a:lnTo>
                  <a:pt x="3193" y="272347"/>
                </a:lnTo>
                <a:lnTo>
                  <a:pt x="1596" y="267557"/>
                </a:lnTo>
                <a:lnTo>
                  <a:pt x="532" y="262768"/>
                </a:lnTo>
                <a:lnTo>
                  <a:pt x="0" y="257978"/>
                </a:lnTo>
                <a:lnTo>
                  <a:pt x="532" y="253721"/>
                </a:lnTo>
                <a:lnTo>
                  <a:pt x="532" y="248931"/>
                </a:lnTo>
                <a:lnTo>
                  <a:pt x="2129" y="244142"/>
                </a:lnTo>
                <a:lnTo>
                  <a:pt x="3193" y="240416"/>
                </a:lnTo>
                <a:lnTo>
                  <a:pt x="5854" y="236159"/>
                </a:lnTo>
                <a:lnTo>
                  <a:pt x="7983" y="231369"/>
                </a:lnTo>
                <a:lnTo>
                  <a:pt x="10111" y="227112"/>
                </a:lnTo>
                <a:lnTo>
                  <a:pt x="12772" y="223919"/>
                </a:lnTo>
                <a:lnTo>
                  <a:pt x="17030" y="221258"/>
                </a:lnTo>
                <a:lnTo>
                  <a:pt x="20223" y="217533"/>
                </a:lnTo>
                <a:lnTo>
                  <a:pt x="24480" y="215936"/>
                </a:lnTo>
                <a:lnTo>
                  <a:pt x="28737" y="213808"/>
                </a:lnTo>
                <a:lnTo>
                  <a:pt x="32463" y="212211"/>
                </a:lnTo>
                <a:lnTo>
                  <a:pt x="36720" y="210082"/>
                </a:lnTo>
                <a:close/>
                <a:moveTo>
                  <a:pt x="999659" y="141295"/>
                </a:moveTo>
                <a:lnTo>
                  <a:pt x="999377" y="141668"/>
                </a:lnTo>
                <a:lnTo>
                  <a:pt x="994619" y="142724"/>
                </a:lnTo>
                <a:lnTo>
                  <a:pt x="990390" y="145365"/>
                </a:lnTo>
                <a:lnTo>
                  <a:pt x="985631" y="148534"/>
                </a:lnTo>
                <a:lnTo>
                  <a:pt x="983517" y="154871"/>
                </a:lnTo>
                <a:lnTo>
                  <a:pt x="982459" y="160680"/>
                </a:lnTo>
                <a:lnTo>
                  <a:pt x="983517" y="168073"/>
                </a:lnTo>
                <a:lnTo>
                  <a:pt x="985103" y="172298"/>
                </a:lnTo>
                <a:lnTo>
                  <a:pt x="987746" y="175995"/>
                </a:lnTo>
                <a:lnTo>
                  <a:pt x="991976" y="180220"/>
                </a:lnTo>
                <a:lnTo>
                  <a:pt x="996734" y="184444"/>
                </a:lnTo>
                <a:lnTo>
                  <a:pt x="999906" y="187085"/>
                </a:lnTo>
                <a:lnTo>
                  <a:pt x="1004664" y="189725"/>
                </a:lnTo>
                <a:lnTo>
                  <a:pt x="1009951" y="191838"/>
                </a:lnTo>
                <a:lnTo>
                  <a:pt x="1016295" y="194478"/>
                </a:lnTo>
                <a:lnTo>
                  <a:pt x="1022111" y="195535"/>
                </a:lnTo>
                <a:lnTo>
                  <a:pt x="1028984" y="197647"/>
                </a:lnTo>
                <a:lnTo>
                  <a:pt x="1032156" y="198703"/>
                </a:lnTo>
                <a:lnTo>
                  <a:pt x="1036386" y="199231"/>
                </a:lnTo>
                <a:lnTo>
                  <a:pt x="1040615" y="199759"/>
                </a:lnTo>
                <a:lnTo>
                  <a:pt x="1044316" y="201344"/>
                </a:lnTo>
                <a:lnTo>
                  <a:pt x="1048017" y="201344"/>
                </a:lnTo>
                <a:lnTo>
                  <a:pt x="1051718" y="201872"/>
                </a:lnTo>
                <a:lnTo>
                  <a:pt x="1055947" y="201872"/>
                </a:lnTo>
                <a:lnTo>
                  <a:pt x="1060177" y="202400"/>
                </a:lnTo>
                <a:lnTo>
                  <a:pt x="1063878" y="202400"/>
                </a:lnTo>
                <a:lnTo>
                  <a:pt x="1068636" y="203456"/>
                </a:lnTo>
                <a:lnTo>
                  <a:pt x="1072865" y="203984"/>
                </a:lnTo>
                <a:lnTo>
                  <a:pt x="1077624" y="204512"/>
                </a:lnTo>
                <a:lnTo>
                  <a:pt x="1081853" y="204512"/>
                </a:lnTo>
                <a:lnTo>
                  <a:pt x="1086611" y="204512"/>
                </a:lnTo>
                <a:lnTo>
                  <a:pt x="1091369" y="204512"/>
                </a:lnTo>
                <a:lnTo>
                  <a:pt x="1096128" y="205040"/>
                </a:lnTo>
                <a:lnTo>
                  <a:pt x="1099828" y="205040"/>
                </a:lnTo>
                <a:lnTo>
                  <a:pt x="1104587" y="205040"/>
                </a:lnTo>
                <a:lnTo>
                  <a:pt x="1109345" y="205040"/>
                </a:lnTo>
                <a:lnTo>
                  <a:pt x="1114103" y="206097"/>
                </a:lnTo>
                <a:lnTo>
                  <a:pt x="1118333" y="205040"/>
                </a:lnTo>
                <a:lnTo>
                  <a:pt x="1122033" y="205040"/>
                </a:lnTo>
                <a:lnTo>
                  <a:pt x="1126263" y="205040"/>
                </a:lnTo>
                <a:lnTo>
                  <a:pt x="1131021" y="205040"/>
                </a:lnTo>
                <a:lnTo>
                  <a:pt x="1135251" y="204512"/>
                </a:lnTo>
                <a:lnTo>
                  <a:pt x="1140009" y="204512"/>
                </a:lnTo>
                <a:lnTo>
                  <a:pt x="1143710" y="204512"/>
                </a:lnTo>
                <a:lnTo>
                  <a:pt x="1148468" y="204512"/>
                </a:lnTo>
                <a:lnTo>
                  <a:pt x="1152698" y="203984"/>
                </a:lnTo>
                <a:lnTo>
                  <a:pt x="1156927" y="203984"/>
                </a:lnTo>
                <a:lnTo>
                  <a:pt x="1160628" y="203456"/>
                </a:lnTo>
                <a:lnTo>
                  <a:pt x="1164857" y="203456"/>
                </a:lnTo>
                <a:lnTo>
                  <a:pt x="1168030" y="202400"/>
                </a:lnTo>
                <a:lnTo>
                  <a:pt x="1172259" y="202400"/>
                </a:lnTo>
                <a:lnTo>
                  <a:pt x="1176489" y="201872"/>
                </a:lnTo>
                <a:lnTo>
                  <a:pt x="1180189" y="201872"/>
                </a:lnTo>
                <a:lnTo>
                  <a:pt x="1187062" y="200287"/>
                </a:lnTo>
                <a:lnTo>
                  <a:pt x="1193935" y="199759"/>
                </a:lnTo>
                <a:lnTo>
                  <a:pt x="1199222" y="198703"/>
                </a:lnTo>
                <a:lnTo>
                  <a:pt x="1205567" y="197647"/>
                </a:lnTo>
                <a:lnTo>
                  <a:pt x="1210325" y="196591"/>
                </a:lnTo>
                <a:lnTo>
                  <a:pt x="1215083" y="195535"/>
                </a:lnTo>
                <a:lnTo>
                  <a:pt x="1218255" y="195006"/>
                </a:lnTo>
                <a:lnTo>
                  <a:pt x="1222485" y="194478"/>
                </a:lnTo>
                <a:lnTo>
                  <a:pt x="1217198" y="193950"/>
                </a:lnTo>
                <a:lnTo>
                  <a:pt x="1212968" y="193950"/>
                </a:lnTo>
                <a:lnTo>
                  <a:pt x="1207681" y="193950"/>
                </a:lnTo>
                <a:lnTo>
                  <a:pt x="1203452" y="193950"/>
                </a:lnTo>
                <a:lnTo>
                  <a:pt x="1198694" y="192894"/>
                </a:lnTo>
                <a:lnTo>
                  <a:pt x="1193935" y="192894"/>
                </a:lnTo>
                <a:lnTo>
                  <a:pt x="1189177" y="192894"/>
                </a:lnTo>
                <a:lnTo>
                  <a:pt x="1184948" y="192894"/>
                </a:lnTo>
                <a:lnTo>
                  <a:pt x="1180189" y="192366"/>
                </a:lnTo>
                <a:lnTo>
                  <a:pt x="1175431" y="191838"/>
                </a:lnTo>
                <a:lnTo>
                  <a:pt x="1171202" y="191310"/>
                </a:lnTo>
                <a:lnTo>
                  <a:pt x="1166972" y="190254"/>
                </a:lnTo>
                <a:lnTo>
                  <a:pt x="1162214" y="189725"/>
                </a:lnTo>
                <a:lnTo>
                  <a:pt x="1157456" y="189197"/>
                </a:lnTo>
                <a:lnTo>
                  <a:pt x="1153226" y="188141"/>
                </a:lnTo>
                <a:lnTo>
                  <a:pt x="1149525" y="188141"/>
                </a:lnTo>
                <a:lnTo>
                  <a:pt x="1144767" y="187085"/>
                </a:lnTo>
                <a:lnTo>
                  <a:pt x="1140009" y="186557"/>
                </a:lnTo>
                <a:lnTo>
                  <a:pt x="1135251" y="184973"/>
                </a:lnTo>
                <a:lnTo>
                  <a:pt x="1131021" y="184444"/>
                </a:lnTo>
                <a:lnTo>
                  <a:pt x="1126792" y="182860"/>
                </a:lnTo>
                <a:lnTo>
                  <a:pt x="1123091" y="182332"/>
                </a:lnTo>
                <a:lnTo>
                  <a:pt x="1118861" y="180748"/>
                </a:lnTo>
                <a:lnTo>
                  <a:pt x="1114632" y="180220"/>
                </a:lnTo>
                <a:lnTo>
                  <a:pt x="1110931" y="179163"/>
                </a:lnTo>
                <a:lnTo>
                  <a:pt x="1106701" y="177579"/>
                </a:lnTo>
                <a:lnTo>
                  <a:pt x="1102472" y="175995"/>
                </a:lnTo>
                <a:lnTo>
                  <a:pt x="1099300" y="175467"/>
                </a:lnTo>
                <a:lnTo>
                  <a:pt x="1091898" y="173354"/>
                </a:lnTo>
                <a:lnTo>
                  <a:pt x="1085025" y="171242"/>
                </a:lnTo>
                <a:lnTo>
                  <a:pt x="1080796" y="169658"/>
                </a:lnTo>
                <a:lnTo>
                  <a:pt x="1077095" y="168601"/>
                </a:lnTo>
                <a:lnTo>
                  <a:pt x="1073394" y="167017"/>
                </a:lnTo>
                <a:lnTo>
                  <a:pt x="1070222" y="165961"/>
                </a:lnTo>
                <a:lnTo>
                  <a:pt x="1063878" y="163320"/>
                </a:lnTo>
                <a:lnTo>
                  <a:pt x="1058062" y="161208"/>
                </a:lnTo>
                <a:lnTo>
                  <a:pt x="1051718" y="159096"/>
                </a:lnTo>
                <a:lnTo>
                  <a:pt x="1046959" y="157511"/>
                </a:lnTo>
                <a:lnTo>
                  <a:pt x="1042730" y="155399"/>
                </a:lnTo>
                <a:lnTo>
                  <a:pt x="1038500" y="153286"/>
                </a:lnTo>
                <a:lnTo>
                  <a:pt x="1033742" y="151174"/>
                </a:lnTo>
                <a:lnTo>
                  <a:pt x="1030570" y="149062"/>
                </a:lnTo>
                <a:lnTo>
                  <a:pt x="1026869" y="148005"/>
                </a:lnTo>
                <a:lnTo>
                  <a:pt x="1024754" y="146949"/>
                </a:lnTo>
                <a:lnTo>
                  <a:pt x="1021582" y="145893"/>
                </a:lnTo>
                <a:lnTo>
                  <a:pt x="1021054" y="145893"/>
                </a:lnTo>
                <a:lnTo>
                  <a:pt x="1021221" y="145710"/>
                </a:lnTo>
                <a:lnTo>
                  <a:pt x="1020233" y="146050"/>
                </a:lnTo>
                <a:lnTo>
                  <a:pt x="1015471" y="143934"/>
                </a:lnTo>
                <a:lnTo>
                  <a:pt x="1011237" y="142875"/>
                </a:lnTo>
                <a:lnTo>
                  <a:pt x="1007004" y="141817"/>
                </a:lnTo>
                <a:lnTo>
                  <a:pt x="1004358" y="141817"/>
                </a:lnTo>
                <a:close/>
                <a:moveTo>
                  <a:pt x="837139" y="0"/>
                </a:moveTo>
                <a:lnTo>
                  <a:pt x="842491" y="0"/>
                </a:lnTo>
                <a:lnTo>
                  <a:pt x="845167" y="0"/>
                </a:lnTo>
                <a:lnTo>
                  <a:pt x="849449" y="0"/>
                </a:lnTo>
                <a:lnTo>
                  <a:pt x="854266" y="524"/>
                </a:lnTo>
                <a:lnTo>
                  <a:pt x="859083" y="2622"/>
                </a:lnTo>
                <a:lnTo>
                  <a:pt x="863365" y="3147"/>
                </a:lnTo>
                <a:lnTo>
                  <a:pt x="867111" y="5245"/>
                </a:lnTo>
                <a:lnTo>
                  <a:pt x="871393" y="7343"/>
                </a:lnTo>
                <a:lnTo>
                  <a:pt x="875675" y="11014"/>
                </a:lnTo>
                <a:lnTo>
                  <a:pt x="878351" y="13637"/>
                </a:lnTo>
                <a:lnTo>
                  <a:pt x="881027" y="18357"/>
                </a:lnTo>
                <a:lnTo>
                  <a:pt x="883168" y="23078"/>
                </a:lnTo>
                <a:lnTo>
                  <a:pt x="884238" y="29897"/>
                </a:lnTo>
                <a:lnTo>
                  <a:pt x="883703" y="35142"/>
                </a:lnTo>
                <a:lnTo>
                  <a:pt x="883168" y="41436"/>
                </a:lnTo>
                <a:lnTo>
                  <a:pt x="881562" y="46681"/>
                </a:lnTo>
                <a:lnTo>
                  <a:pt x="880492" y="52975"/>
                </a:lnTo>
                <a:lnTo>
                  <a:pt x="876745" y="57171"/>
                </a:lnTo>
                <a:lnTo>
                  <a:pt x="874069" y="62941"/>
                </a:lnTo>
                <a:lnTo>
                  <a:pt x="871393" y="67661"/>
                </a:lnTo>
                <a:lnTo>
                  <a:pt x="868717" y="72382"/>
                </a:lnTo>
                <a:lnTo>
                  <a:pt x="865371" y="75192"/>
                </a:lnTo>
                <a:lnTo>
                  <a:pt x="866147" y="75127"/>
                </a:lnTo>
                <a:lnTo>
                  <a:pt x="870906" y="73015"/>
                </a:lnTo>
                <a:lnTo>
                  <a:pt x="876192" y="72487"/>
                </a:lnTo>
                <a:lnTo>
                  <a:pt x="880951" y="70902"/>
                </a:lnTo>
                <a:lnTo>
                  <a:pt x="886238" y="70902"/>
                </a:lnTo>
                <a:lnTo>
                  <a:pt x="891524" y="69318"/>
                </a:lnTo>
                <a:lnTo>
                  <a:pt x="897340" y="68790"/>
                </a:lnTo>
                <a:lnTo>
                  <a:pt x="902627" y="68790"/>
                </a:lnTo>
                <a:lnTo>
                  <a:pt x="908443" y="68790"/>
                </a:lnTo>
                <a:lnTo>
                  <a:pt x="913201" y="68262"/>
                </a:lnTo>
                <a:lnTo>
                  <a:pt x="918488" y="68262"/>
                </a:lnTo>
                <a:lnTo>
                  <a:pt x="924303" y="68262"/>
                </a:lnTo>
                <a:lnTo>
                  <a:pt x="930119" y="68790"/>
                </a:lnTo>
                <a:lnTo>
                  <a:pt x="935406" y="68790"/>
                </a:lnTo>
                <a:lnTo>
                  <a:pt x="941221" y="69318"/>
                </a:lnTo>
                <a:lnTo>
                  <a:pt x="946508" y="70374"/>
                </a:lnTo>
                <a:lnTo>
                  <a:pt x="952324" y="71430"/>
                </a:lnTo>
                <a:lnTo>
                  <a:pt x="957082" y="71430"/>
                </a:lnTo>
                <a:lnTo>
                  <a:pt x="962898" y="73015"/>
                </a:lnTo>
                <a:lnTo>
                  <a:pt x="968185" y="73543"/>
                </a:lnTo>
                <a:lnTo>
                  <a:pt x="973471" y="75127"/>
                </a:lnTo>
                <a:lnTo>
                  <a:pt x="978230" y="75655"/>
                </a:lnTo>
                <a:lnTo>
                  <a:pt x="983517" y="77239"/>
                </a:lnTo>
                <a:lnTo>
                  <a:pt x="988804" y="78824"/>
                </a:lnTo>
                <a:lnTo>
                  <a:pt x="994619" y="80936"/>
                </a:lnTo>
                <a:lnTo>
                  <a:pt x="999377" y="82520"/>
                </a:lnTo>
                <a:lnTo>
                  <a:pt x="1004136" y="83577"/>
                </a:lnTo>
                <a:lnTo>
                  <a:pt x="1008894" y="85689"/>
                </a:lnTo>
                <a:lnTo>
                  <a:pt x="1014181" y="87801"/>
                </a:lnTo>
                <a:lnTo>
                  <a:pt x="1017881" y="89914"/>
                </a:lnTo>
                <a:lnTo>
                  <a:pt x="1023697" y="92026"/>
                </a:lnTo>
                <a:lnTo>
                  <a:pt x="1027398" y="93611"/>
                </a:lnTo>
                <a:lnTo>
                  <a:pt x="1033214" y="96779"/>
                </a:lnTo>
                <a:lnTo>
                  <a:pt x="1032943" y="97139"/>
                </a:lnTo>
                <a:lnTo>
                  <a:pt x="1054100" y="109008"/>
                </a:lnTo>
                <a:lnTo>
                  <a:pt x="1054049" y="109845"/>
                </a:lnTo>
                <a:lnTo>
                  <a:pt x="1054890" y="108926"/>
                </a:lnTo>
                <a:lnTo>
                  <a:pt x="1058062" y="110510"/>
                </a:lnTo>
                <a:lnTo>
                  <a:pt x="1062291" y="113679"/>
                </a:lnTo>
                <a:lnTo>
                  <a:pt x="1065992" y="115263"/>
                </a:lnTo>
                <a:lnTo>
                  <a:pt x="1070222" y="118432"/>
                </a:lnTo>
                <a:lnTo>
                  <a:pt x="1074451" y="120016"/>
                </a:lnTo>
                <a:lnTo>
                  <a:pt x="1079210" y="122657"/>
                </a:lnTo>
                <a:lnTo>
                  <a:pt x="1082910" y="124769"/>
                </a:lnTo>
                <a:lnTo>
                  <a:pt x="1087669" y="127410"/>
                </a:lnTo>
                <a:lnTo>
                  <a:pt x="1091898" y="129522"/>
                </a:lnTo>
                <a:lnTo>
                  <a:pt x="1096128" y="131634"/>
                </a:lnTo>
                <a:lnTo>
                  <a:pt x="1100886" y="133747"/>
                </a:lnTo>
                <a:lnTo>
                  <a:pt x="1105115" y="135859"/>
                </a:lnTo>
                <a:lnTo>
                  <a:pt x="1109345" y="136915"/>
                </a:lnTo>
                <a:lnTo>
                  <a:pt x="1114103" y="139028"/>
                </a:lnTo>
                <a:lnTo>
                  <a:pt x="1118861" y="141140"/>
                </a:lnTo>
                <a:lnTo>
                  <a:pt x="1123620" y="143253"/>
                </a:lnTo>
                <a:lnTo>
                  <a:pt x="1127849" y="144309"/>
                </a:lnTo>
                <a:lnTo>
                  <a:pt x="1132607" y="145893"/>
                </a:lnTo>
                <a:lnTo>
                  <a:pt x="1137366" y="146949"/>
                </a:lnTo>
                <a:lnTo>
                  <a:pt x="1142124" y="148534"/>
                </a:lnTo>
                <a:lnTo>
                  <a:pt x="1145825" y="150118"/>
                </a:lnTo>
                <a:lnTo>
                  <a:pt x="1150583" y="151174"/>
                </a:lnTo>
                <a:lnTo>
                  <a:pt x="1155341" y="152758"/>
                </a:lnTo>
                <a:lnTo>
                  <a:pt x="1160628" y="153815"/>
                </a:lnTo>
                <a:lnTo>
                  <a:pt x="1164857" y="154871"/>
                </a:lnTo>
                <a:lnTo>
                  <a:pt x="1170144" y="155927"/>
                </a:lnTo>
                <a:lnTo>
                  <a:pt x="1174374" y="156455"/>
                </a:lnTo>
                <a:lnTo>
                  <a:pt x="1179661" y="158039"/>
                </a:lnTo>
                <a:lnTo>
                  <a:pt x="1184419" y="158567"/>
                </a:lnTo>
                <a:lnTo>
                  <a:pt x="1189177" y="159096"/>
                </a:lnTo>
                <a:lnTo>
                  <a:pt x="1193935" y="160152"/>
                </a:lnTo>
                <a:lnTo>
                  <a:pt x="1199222" y="161208"/>
                </a:lnTo>
                <a:lnTo>
                  <a:pt x="1203452" y="161208"/>
                </a:lnTo>
                <a:lnTo>
                  <a:pt x="1208739" y="162264"/>
                </a:lnTo>
                <a:lnTo>
                  <a:pt x="1212968" y="162264"/>
                </a:lnTo>
                <a:lnTo>
                  <a:pt x="1218255" y="162792"/>
                </a:lnTo>
                <a:lnTo>
                  <a:pt x="1222485" y="162792"/>
                </a:lnTo>
                <a:lnTo>
                  <a:pt x="1227772" y="162792"/>
                </a:lnTo>
                <a:lnTo>
                  <a:pt x="1232001" y="162792"/>
                </a:lnTo>
                <a:lnTo>
                  <a:pt x="1237288" y="163320"/>
                </a:lnTo>
                <a:lnTo>
                  <a:pt x="1241518" y="163320"/>
                </a:lnTo>
                <a:lnTo>
                  <a:pt x="1246804" y="163320"/>
                </a:lnTo>
                <a:lnTo>
                  <a:pt x="1250505" y="163320"/>
                </a:lnTo>
                <a:lnTo>
                  <a:pt x="1256321" y="163320"/>
                </a:lnTo>
                <a:lnTo>
                  <a:pt x="1260022" y="162792"/>
                </a:lnTo>
                <a:lnTo>
                  <a:pt x="1265837" y="162792"/>
                </a:lnTo>
                <a:lnTo>
                  <a:pt x="1269538" y="162264"/>
                </a:lnTo>
                <a:lnTo>
                  <a:pt x="1274825" y="162264"/>
                </a:lnTo>
                <a:lnTo>
                  <a:pt x="1279055" y="160680"/>
                </a:lnTo>
                <a:lnTo>
                  <a:pt x="1283284" y="160680"/>
                </a:lnTo>
                <a:lnTo>
                  <a:pt x="1287514" y="159096"/>
                </a:lnTo>
                <a:lnTo>
                  <a:pt x="1291743" y="159096"/>
                </a:lnTo>
                <a:lnTo>
                  <a:pt x="1295973" y="158039"/>
                </a:lnTo>
                <a:lnTo>
                  <a:pt x="1300731" y="158039"/>
                </a:lnTo>
                <a:lnTo>
                  <a:pt x="1305489" y="156455"/>
                </a:lnTo>
                <a:lnTo>
                  <a:pt x="1310247" y="156455"/>
                </a:lnTo>
                <a:lnTo>
                  <a:pt x="1314477" y="155399"/>
                </a:lnTo>
                <a:lnTo>
                  <a:pt x="1319235" y="153815"/>
                </a:lnTo>
                <a:lnTo>
                  <a:pt x="1322936" y="152758"/>
                </a:lnTo>
                <a:lnTo>
                  <a:pt x="1327694" y="151702"/>
                </a:lnTo>
                <a:lnTo>
                  <a:pt x="1331924" y="150646"/>
                </a:lnTo>
                <a:lnTo>
                  <a:pt x="1344612" y="146949"/>
                </a:lnTo>
                <a:lnTo>
                  <a:pt x="1336153" y="153815"/>
                </a:lnTo>
                <a:lnTo>
                  <a:pt x="1331395" y="157511"/>
                </a:lnTo>
                <a:lnTo>
                  <a:pt x="1325579" y="162264"/>
                </a:lnTo>
                <a:lnTo>
                  <a:pt x="1319235" y="167017"/>
                </a:lnTo>
                <a:lnTo>
                  <a:pt x="1312362" y="172826"/>
                </a:lnTo>
                <a:lnTo>
                  <a:pt x="1307604" y="174939"/>
                </a:lnTo>
                <a:lnTo>
                  <a:pt x="1303374" y="178107"/>
                </a:lnTo>
                <a:lnTo>
                  <a:pt x="1299673" y="180748"/>
                </a:lnTo>
                <a:lnTo>
                  <a:pt x="1295444" y="184444"/>
                </a:lnTo>
                <a:lnTo>
                  <a:pt x="1290157" y="187613"/>
                </a:lnTo>
                <a:lnTo>
                  <a:pt x="1285399" y="191310"/>
                </a:lnTo>
                <a:lnTo>
                  <a:pt x="1280641" y="194478"/>
                </a:lnTo>
                <a:lnTo>
                  <a:pt x="1275882" y="198703"/>
                </a:lnTo>
                <a:lnTo>
                  <a:pt x="1270595" y="201872"/>
                </a:lnTo>
                <a:lnTo>
                  <a:pt x="1265837" y="205040"/>
                </a:lnTo>
                <a:lnTo>
                  <a:pt x="1260022" y="208737"/>
                </a:lnTo>
                <a:lnTo>
                  <a:pt x="1254206" y="212434"/>
                </a:lnTo>
                <a:lnTo>
                  <a:pt x="1248919" y="216130"/>
                </a:lnTo>
                <a:lnTo>
                  <a:pt x="1242575" y="220355"/>
                </a:lnTo>
                <a:lnTo>
                  <a:pt x="1236759" y="223524"/>
                </a:lnTo>
                <a:lnTo>
                  <a:pt x="1230944" y="227749"/>
                </a:lnTo>
                <a:lnTo>
                  <a:pt x="1224599" y="230389"/>
                </a:lnTo>
                <a:lnTo>
                  <a:pt x="1217726" y="233558"/>
                </a:lnTo>
                <a:lnTo>
                  <a:pt x="1210853" y="236726"/>
                </a:lnTo>
                <a:lnTo>
                  <a:pt x="1204509" y="240423"/>
                </a:lnTo>
                <a:lnTo>
                  <a:pt x="1198165" y="243064"/>
                </a:lnTo>
                <a:lnTo>
                  <a:pt x="1191292" y="246232"/>
                </a:lnTo>
                <a:lnTo>
                  <a:pt x="1184419" y="248873"/>
                </a:lnTo>
                <a:lnTo>
                  <a:pt x="1177546" y="252569"/>
                </a:lnTo>
                <a:lnTo>
                  <a:pt x="1170144" y="255210"/>
                </a:lnTo>
                <a:lnTo>
                  <a:pt x="1162743" y="257850"/>
                </a:lnTo>
                <a:lnTo>
                  <a:pt x="1155341" y="260491"/>
                </a:lnTo>
                <a:lnTo>
                  <a:pt x="1148468" y="263131"/>
                </a:lnTo>
                <a:lnTo>
                  <a:pt x="1141066" y="265244"/>
                </a:lnTo>
                <a:lnTo>
                  <a:pt x="1134193" y="267356"/>
                </a:lnTo>
                <a:lnTo>
                  <a:pt x="1126792" y="269469"/>
                </a:lnTo>
                <a:lnTo>
                  <a:pt x="1120447" y="272109"/>
                </a:lnTo>
                <a:lnTo>
                  <a:pt x="1111988" y="273165"/>
                </a:lnTo>
                <a:lnTo>
                  <a:pt x="1104587" y="274750"/>
                </a:lnTo>
                <a:lnTo>
                  <a:pt x="1097185" y="276334"/>
                </a:lnTo>
                <a:lnTo>
                  <a:pt x="1090312" y="277390"/>
                </a:lnTo>
                <a:lnTo>
                  <a:pt x="1082382" y="277918"/>
                </a:lnTo>
                <a:lnTo>
                  <a:pt x="1074980" y="278974"/>
                </a:lnTo>
                <a:lnTo>
                  <a:pt x="1067578" y="278974"/>
                </a:lnTo>
                <a:lnTo>
                  <a:pt x="1060705" y="279503"/>
                </a:lnTo>
                <a:lnTo>
                  <a:pt x="1052775" y="278974"/>
                </a:lnTo>
                <a:lnTo>
                  <a:pt x="1045373" y="278974"/>
                </a:lnTo>
                <a:lnTo>
                  <a:pt x="1037972" y="277390"/>
                </a:lnTo>
                <a:lnTo>
                  <a:pt x="1030570" y="276862"/>
                </a:lnTo>
                <a:lnTo>
                  <a:pt x="1022640" y="275278"/>
                </a:lnTo>
                <a:lnTo>
                  <a:pt x="1016295" y="274222"/>
                </a:lnTo>
                <a:lnTo>
                  <a:pt x="1008894" y="272109"/>
                </a:lnTo>
                <a:lnTo>
                  <a:pt x="1002021" y="270525"/>
                </a:lnTo>
                <a:lnTo>
                  <a:pt x="993562" y="267356"/>
                </a:lnTo>
                <a:lnTo>
                  <a:pt x="987217" y="265244"/>
                </a:lnTo>
                <a:lnTo>
                  <a:pt x="980873" y="262075"/>
                </a:lnTo>
                <a:lnTo>
                  <a:pt x="975058" y="259963"/>
                </a:lnTo>
                <a:lnTo>
                  <a:pt x="968713" y="256794"/>
                </a:lnTo>
                <a:lnTo>
                  <a:pt x="963955" y="254682"/>
                </a:lnTo>
                <a:lnTo>
                  <a:pt x="958668" y="250985"/>
                </a:lnTo>
                <a:lnTo>
                  <a:pt x="954439" y="248873"/>
                </a:lnTo>
                <a:lnTo>
                  <a:pt x="949680" y="245704"/>
                </a:lnTo>
                <a:lnTo>
                  <a:pt x="945980" y="242536"/>
                </a:lnTo>
                <a:lnTo>
                  <a:pt x="942279" y="238839"/>
                </a:lnTo>
                <a:lnTo>
                  <a:pt x="939107" y="236198"/>
                </a:lnTo>
                <a:lnTo>
                  <a:pt x="932762" y="230389"/>
                </a:lnTo>
                <a:lnTo>
                  <a:pt x="929062" y="224052"/>
                </a:lnTo>
                <a:lnTo>
                  <a:pt x="924303" y="216659"/>
                </a:lnTo>
                <a:lnTo>
                  <a:pt x="921660" y="210849"/>
                </a:lnTo>
                <a:lnTo>
                  <a:pt x="919545" y="203456"/>
                </a:lnTo>
                <a:lnTo>
                  <a:pt x="918488" y="197119"/>
                </a:lnTo>
                <a:lnTo>
                  <a:pt x="917959" y="190254"/>
                </a:lnTo>
                <a:lnTo>
                  <a:pt x="918488" y="183388"/>
                </a:lnTo>
                <a:lnTo>
                  <a:pt x="920074" y="177579"/>
                </a:lnTo>
                <a:lnTo>
                  <a:pt x="922189" y="171242"/>
                </a:lnTo>
                <a:lnTo>
                  <a:pt x="923246" y="164905"/>
                </a:lnTo>
                <a:lnTo>
                  <a:pt x="926418" y="158039"/>
                </a:lnTo>
                <a:lnTo>
                  <a:pt x="929062" y="151702"/>
                </a:lnTo>
                <a:lnTo>
                  <a:pt x="932762" y="146421"/>
                </a:lnTo>
                <a:lnTo>
                  <a:pt x="936463" y="140612"/>
                </a:lnTo>
                <a:lnTo>
                  <a:pt x="940164" y="135859"/>
                </a:lnTo>
                <a:lnTo>
                  <a:pt x="944394" y="131634"/>
                </a:lnTo>
                <a:lnTo>
                  <a:pt x="948623" y="127410"/>
                </a:lnTo>
                <a:lnTo>
                  <a:pt x="952324" y="123713"/>
                </a:lnTo>
                <a:lnTo>
                  <a:pt x="956553" y="120016"/>
                </a:lnTo>
                <a:lnTo>
                  <a:pt x="960783" y="116848"/>
                </a:lnTo>
                <a:lnTo>
                  <a:pt x="964484" y="114735"/>
                </a:lnTo>
                <a:lnTo>
                  <a:pt x="968185" y="112095"/>
                </a:lnTo>
                <a:lnTo>
                  <a:pt x="972414" y="110510"/>
                </a:lnTo>
                <a:lnTo>
                  <a:pt x="975058" y="109982"/>
                </a:lnTo>
                <a:lnTo>
                  <a:pt x="978230" y="110510"/>
                </a:lnTo>
                <a:lnTo>
                  <a:pt x="976115" y="109454"/>
                </a:lnTo>
                <a:lnTo>
                  <a:pt x="970828" y="108926"/>
                </a:lnTo>
                <a:lnTo>
                  <a:pt x="966599" y="107342"/>
                </a:lnTo>
                <a:lnTo>
                  <a:pt x="962898" y="106814"/>
                </a:lnTo>
                <a:lnTo>
                  <a:pt x="958139" y="105229"/>
                </a:lnTo>
                <a:lnTo>
                  <a:pt x="953381" y="104701"/>
                </a:lnTo>
                <a:lnTo>
                  <a:pt x="947037" y="103117"/>
                </a:lnTo>
                <a:lnTo>
                  <a:pt x="941221" y="102589"/>
                </a:lnTo>
                <a:lnTo>
                  <a:pt x="934348" y="101533"/>
                </a:lnTo>
                <a:lnTo>
                  <a:pt x="927475" y="101533"/>
                </a:lnTo>
                <a:lnTo>
                  <a:pt x="923246" y="100476"/>
                </a:lnTo>
                <a:lnTo>
                  <a:pt x="920074" y="100476"/>
                </a:lnTo>
                <a:lnTo>
                  <a:pt x="915844" y="100476"/>
                </a:lnTo>
                <a:lnTo>
                  <a:pt x="912672" y="100476"/>
                </a:lnTo>
                <a:lnTo>
                  <a:pt x="908443" y="100476"/>
                </a:lnTo>
                <a:lnTo>
                  <a:pt x="905270" y="101533"/>
                </a:lnTo>
                <a:lnTo>
                  <a:pt x="901041" y="102061"/>
                </a:lnTo>
                <a:lnTo>
                  <a:pt x="897869" y="102589"/>
                </a:lnTo>
                <a:lnTo>
                  <a:pt x="893639" y="102589"/>
                </a:lnTo>
                <a:lnTo>
                  <a:pt x="889410" y="103117"/>
                </a:lnTo>
                <a:lnTo>
                  <a:pt x="885709" y="104173"/>
                </a:lnTo>
                <a:lnTo>
                  <a:pt x="881479" y="105229"/>
                </a:lnTo>
                <a:lnTo>
                  <a:pt x="877250" y="105229"/>
                </a:lnTo>
                <a:lnTo>
                  <a:pt x="873549" y="106814"/>
                </a:lnTo>
                <a:lnTo>
                  <a:pt x="869319" y="107870"/>
                </a:lnTo>
                <a:lnTo>
                  <a:pt x="865090" y="109982"/>
                </a:lnTo>
                <a:lnTo>
                  <a:pt x="861389" y="111567"/>
                </a:lnTo>
                <a:lnTo>
                  <a:pt x="857160" y="113679"/>
                </a:lnTo>
                <a:lnTo>
                  <a:pt x="852930" y="115263"/>
                </a:lnTo>
                <a:lnTo>
                  <a:pt x="849758" y="117376"/>
                </a:lnTo>
                <a:lnTo>
                  <a:pt x="842356" y="122129"/>
                </a:lnTo>
                <a:lnTo>
                  <a:pt x="835483" y="128466"/>
                </a:lnTo>
                <a:lnTo>
                  <a:pt x="831782" y="131106"/>
                </a:lnTo>
                <a:lnTo>
                  <a:pt x="828082" y="134275"/>
                </a:lnTo>
                <a:lnTo>
                  <a:pt x="824909" y="137972"/>
                </a:lnTo>
                <a:lnTo>
                  <a:pt x="821209" y="141668"/>
                </a:lnTo>
                <a:lnTo>
                  <a:pt x="818037" y="145365"/>
                </a:lnTo>
                <a:lnTo>
                  <a:pt x="815393" y="149062"/>
                </a:lnTo>
                <a:lnTo>
                  <a:pt x="811692" y="153815"/>
                </a:lnTo>
                <a:lnTo>
                  <a:pt x="810106" y="158567"/>
                </a:lnTo>
                <a:lnTo>
                  <a:pt x="806405" y="162792"/>
                </a:lnTo>
                <a:lnTo>
                  <a:pt x="803762" y="168073"/>
                </a:lnTo>
                <a:lnTo>
                  <a:pt x="801647" y="173354"/>
                </a:lnTo>
                <a:lnTo>
                  <a:pt x="799532" y="179692"/>
                </a:lnTo>
                <a:lnTo>
                  <a:pt x="797946" y="185501"/>
                </a:lnTo>
                <a:lnTo>
                  <a:pt x="795832" y="191838"/>
                </a:lnTo>
                <a:lnTo>
                  <a:pt x="794245" y="198703"/>
                </a:lnTo>
                <a:lnTo>
                  <a:pt x="793188" y="206097"/>
                </a:lnTo>
                <a:lnTo>
                  <a:pt x="791602" y="209793"/>
                </a:lnTo>
                <a:lnTo>
                  <a:pt x="791073" y="214018"/>
                </a:lnTo>
                <a:lnTo>
                  <a:pt x="790016" y="218243"/>
                </a:lnTo>
                <a:lnTo>
                  <a:pt x="790016" y="221940"/>
                </a:lnTo>
                <a:lnTo>
                  <a:pt x="789487" y="226164"/>
                </a:lnTo>
                <a:lnTo>
                  <a:pt x="789487" y="230389"/>
                </a:lnTo>
                <a:lnTo>
                  <a:pt x="790016" y="234086"/>
                </a:lnTo>
                <a:lnTo>
                  <a:pt x="791073" y="238311"/>
                </a:lnTo>
                <a:lnTo>
                  <a:pt x="791073" y="241479"/>
                </a:lnTo>
                <a:lnTo>
                  <a:pt x="792131" y="245704"/>
                </a:lnTo>
                <a:lnTo>
                  <a:pt x="793188" y="248873"/>
                </a:lnTo>
                <a:lnTo>
                  <a:pt x="794774" y="253098"/>
                </a:lnTo>
                <a:lnTo>
                  <a:pt x="795832" y="256794"/>
                </a:lnTo>
                <a:lnTo>
                  <a:pt x="797946" y="260491"/>
                </a:lnTo>
                <a:lnTo>
                  <a:pt x="799532" y="264716"/>
                </a:lnTo>
                <a:lnTo>
                  <a:pt x="801647" y="268941"/>
                </a:lnTo>
                <a:lnTo>
                  <a:pt x="805877" y="275278"/>
                </a:lnTo>
                <a:lnTo>
                  <a:pt x="810635" y="282143"/>
                </a:lnTo>
                <a:lnTo>
                  <a:pt x="815922" y="289008"/>
                </a:lnTo>
                <a:lnTo>
                  <a:pt x="822266" y="296402"/>
                </a:lnTo>
                <a:lnTo>
                  <a:pt x="828082" y="302211"/>
                </a:lnTo>
                <a:lnTo>
                  <a:pt x="835483" y="309076"/>
                </a:lnTo>
                <a:lnTo>
                  <a:pt x="839169" y="311706"/>
                </a:lnTo>
                <a:lnTo>
                  <a:pt x="846883" y="315054"/>
                </a:lnTo>
                <a:lnTo>
                  <a:pt x="859587" y="320866"/>
                </a:lnTo>
                <a:lnTo>
                  <a:pt x="871761" y="325621"/>
                </a:lnTo>
                <a:lnTo>
                  <a:pt x="884994" y="330376"/>
                </a:lnTo>
                <a:lnTo>
                  <a:pt x="896110" y="333546"/>
                </a:lnTo>
                <a:lnTo>
                  <a:pt x="908285" y="336716"/>
                </a:lnTo>
                <a:lnTo>
                  <a:pt x="919930" y="339358"/>
                </a:lnTo>
                <a:lnTo>
                  <a:pt x="931575" y="343057"/>
                </a:lnTo>
                <a:lnTo>
                  <a:pt x="942161" y="345170"/>
                </a:lnTo>
                <a:lnTo>
                  <a:pt x="953807" y="347283"/>
                </a:lnTo>
                <a:lnTo>
                  <a:pt x="965452" y="348340"/>
                </a:lnTo>
                <a:lnTo>
                  <a:pt x="976567" y="350454"/>
                </a:lnTo>
                <a:lnTo>
                  <a:pt x="987154" y="350982"/>
                </a:lnTo>
                <a:lnTo>
                  <a:pt x="997740" y="351510"/>
                </a:lnTo>
                <a:lnTo>
                  <a:pt x="1008856" y="351510"/>
                </a:lnTo>
                <a:lnTo>
                  <a:pt x="1019443" y="352567"/>
                </a:lnTo>
                <a:lnTo>
                  <a:pt x="1029500" y="351510"/>
                </a:lnTo>
                <a:lnTo>
                  <a:pt x="1040616" y="350982"/>
                </a:lnTo>
                <a:lnTo>
                  <a:pt x="1050673" y="349925"/>
                </a:lnTo>
                <a:lnTo>
                  <a:pt x="1061259" y="348869"/>
                </a:lnTo>
                <a:lnTo>
                  <a:pt x="1070787" y="346227"/>
                </a:lnTo>
                <a:lnTo>
                  <a:pt x="1080844" y="344113"/>
                </a:lnTo>
                <a:lnTo>
                  <a:pt x="1090372" y="341472"/>
                </a:lnTo>
                <a:lnTo>
                  <a:pt x="1100959" y="339358"/>
                </a:lnTo>
                <a:lnTo>
                  <a:pt x="1109957" y="336188"/>
                </a:lnTo>
                <a:lnTo>
                  <a:pt x="1120544" y="333546"/>
                </a:lnTo>
                <a:lnTo>
                  <a:pt x="1130071" y="330376"/>
                </a:lnTo>
                <a:lnTo>
                  <a:pt x="1140128" y="327206"/>
                </a:lnTo>
                <a:lnTo>
                  <a:pt x="1148598" y="322451"/>
                </a:lnTo>
                <a:lnTo>
                  <a:pt x="1159184" y="318752"/>
                </a:lnTo>
                <a:lnTo>
                  <a:pt x="1167653" y="314525"/>
                </a:lnTo>
                <a:lnTo>
                  <a:pt x="1177710" y="310298"/>
                </a:lnTo>
                <a:lnTo>
                  <a:pt x="1186709" y="306072"/>
                </a:lnTo>
                <a:lnTo>
                  <a:pt x="1196766" y="301316"/>
                </a:lnTo>
                <a:lnTo>
                  <a:pt x="1205765" y="296561"/>
                </a:lnTo>
                <a:lnTo>
                  <a:pt x="1215822" y="291806"/>
                </a:lnTo>
                <a:lnTo>
                  <a:pt x="1224820" y="285466"/>
                </a:lnTo>
                <a:lnTo>
                  <a:pt x="1233819" y="280182"/>
                </a:lnTo>
                <a:lnTo>
                  <a:pt x="1242817" y="273842"/>
                </a:lnTo>
                <a:lnTo>
                  <a:pt x="1252345" y="268558"/>
                </a:lnTo>
                <a:lnTo>
                  <a:pt x="1260285" y="262746"/>
                </a:lnTo>
                <a:lnTo>
                  <a:pt x="1269813" y="256406"/>
                </a:lnTo>
                <a:lnTo>
                  <a:pt x="1279341" y="250594"/>
                </a:lnTo>
                <a:lnTo>
                  <a:pt x="1288868" y="244254"/>
                </a:lnTo>
                <a:lnTo>
                  <a:pt x="1297867" y="237385"/>
                </a:lnTo>
                <a:lnTo>
                  <a:pt x="1307395" y="231045"/>
                </a:lnTo>
                <a:lnTo>
                  <a:pt x="1316923" y="224176"/>
                </a:lnTo>
                <a:lnTo>
                  <a:pt x="1326980" y="217836"/>
                </a:lnTo>
                <a:lnTo>
                  <a:pt x="1336508" y="210439"/>
                </a:lnTo>
                <a:lnTo>
                  <a:pt x="1346035" y="204099"/>
                </a:lnTo>
                <a:lnTo>
                  <a:pt x="1355034" y="197230"/>
                </a:lnTo>
                <a:lnTo>
                  <a:pt x="1365620" y="190361"/>
                </a:lnTo>
                <a:lnTo>
                  <a:pt x="1374619" y="182964"/>
                </a:lnTo>
                <a:lnTo>
                  <a:pt x="1384147" y="176096"/>
                </a:lnTo>
                <a:lnTo>
                  <a:pt x="1390344" y="172693"/>
                </a:lnTo>
                <a:lnTo>
                  <a:pt x="1392301" y="170971"/>
                </a:lnTo>
                <a:lnTo>
                  <a:pt x="1397090" y="165176"/>
                </a:lnTo>
                <a:lnTo>
                  <a:pt x="1402944" y="158854"/>
                </a:lnTo>
                <a:lnTo>
                  <a:pt x="1405605" y="155166"/>
                </a:lnTo>
                <a:lnTo>
                  <a:pt x="1409330" y="150951"/>
                </a:lnTo>
                <a:lnTo>
                  <a:pt x="1412524" y="146736"/>
                </a:lnTo>
                <a:lnTo>
                  <a:pt x="1416249" y="143575"/>
                </a:lnTo>
                <a:lnTo>
                  <a:pt x="1417845" y="138833"/>
                </a:lnTo>
                <a:lnTo>
                  <a:pt x="1420506" y="134092"/>
                </a:lnTo>
                <a:lnTo>
                  <a:pt x="1423699" y="129350"/>
                </a:lnTo>
                <a:lnTo>
                  <a:pt x="1426360" y="124608"/>
                </a:lnTo>
                <a:lnTo>
                  <a:pt x="1427424" y="119340"/>
                </a:lnTo>
                <a:lnTo>
                  <a:pt x="1429553" y="114598"/>
                </a:lnTo>
                <a:lnTo>
                  <a:pt x="1431150" y="109856"/>
                </a:lnTo>
                <a:lnTo>
                  <a:pt x="1432746" y="105114"/>
                </a:lnTo>
                <a:lnTo>
                  <a:pt x="1432746" y="99319"/>
                </a:lnTo>
                <a:lnTo>
                  <a:pt x="1433811" y="94577"/>
                </a:lnTo>
                <a:lnTo>
                  <a:pt x="1433811" y="88255"/>
                </a:lnTo>
                <a:lnTo>
                  <a:pt x="1433811" y="83513"/>
                </a:lnTo>
                <a:lnTo>
                  <a:pt x="1432214" y="78244"/>
                </a:lnTo>
                <a:lnTo>
                  <a:pt x="1431150" y="72976"/>
                </a:lnTo>
                <a:lnTo>
                  <a:pt x="1428489" y="67707"/>
                </a:lnTo>
                <a:lnTo>
                  <a:pt x="1426360" y="62965"/>
                </a:lnTo>
                <a:lnTo>
                  <a:pt x="1427424" y="61912"/>
                </a:lnTo>
                <a:lnTo>
                  <a:pt x="1432746" y="61912"/>
                </a:lnTo>
                <a:lnTo>
                  <a:pt x="1435939" y="61912"/>
                </a:lnTo>
                <a:lnTo>
                  <a:pt x="1439665" y="61912"/>
                </a:lnTo>
                <a:lnTo>
                  <a:pt x="1443922" y="62965"/>
                </a:lnTo>
                <a:lnTo>
                  <a:pt x="1448711" y="65073"/>
                </a:lnTo>
                <a:lnTo>
                  <a:pt x="1452969" y="65600"/>
                </a:lnTo>
                <a:lnTo>
                  <a:pt x="1456694" y="67707"/>
                </a:lnTo>
                <a:lnTo>
                  <a:pt x="1460952" y="69288"/>
                </a:lnTo>
                <a:lnTo>
                  <a:pt x="1465209" y="72976"/>
                </a:lnTo>
                <a:lnTo>
                  <a:pt x="1467870" y="76137"/>
                </a:lnTo>
                <a:lnTo>
                  <a:pt x="1470531" y="80879"/>
                </a:lnTo>
                <a:lnTo>
                  <a:pt x="1472659" y="86147"/>
                </a:lnTo>
                <a:lnTo>
                  <a:pt x="1474788" y="92996"/>
                </a:lnTo>
                <a:lnTo>
                  <a:pt x="1473724" y="98265"/>
                </a:lnTo>
                <a:lnTo>
                  <a:pt x="1473192" y="104588"/>
                </a:lnTo>
                <a:lnTo>
                  <a:pt x="1471063" y="109856"/>
                </a:lnTo>
                <a:lnTo>
                  <a:pt x="1469999" y="116178"/>
                </a:lnTo>
                <a:lnTo>
                  <a:pt x="1466805" y="120920"/>
                </a:lnTo>
                <a:lnTo>
                  <a:pt x="1464145" y="126189"/>
                </a:lnTo>
                <a:lnTo>
                  <a:pt x="1461484" y="130930"/>
                </a:lnTo>
                <a:lnTo>
                  <a:pt x="1458823" y="135672"/>
                </a:lnTo>
                <a:lnTo>
                  <a:pt x="1452196" y="141223"/>
                </a:lnTo>
                <a:lnTo>
                  <a:pt x="1456664" y="139111"/>
                </a:lnTo>
                <a:lnTo>
                  <a:pt x="1467780" y="134884"/>
                </a:lnTo>
                <a:lnTo>
                  <a:pt x="1478366" y="131185"/>
                </a:lnTo>
                <a:lnTo>
                  <a:pt x="1489482" y="127487"/>
                </a:lnTo>
                <a:lnTo>
                  <a:pt x="1500069" y="124317"/>
                </a:lnTo>
                <a:lnTo>
                  <a:pt x="1511184" y="121675"/>
                </a:lnTo>
                <a:lnTo>
                  <a:pt x="1521771" y="119561"/>
                </a:lnTo>
                <a:lnTo>
                  <a:pt x="1533416" y="117448"/>
                </a:lnTo>
                <a:lnTo>
                  <a:pt x="1543473" y="115335"/>
                </a:lnTo>
                <a:lnTo>
                  <a:pt x="1555118" y="113221"/>
                </a:lnTo>
                <a:lnTo>
                  <a:pt x="1565705" y="112164"/>
                </a:lnTo>
                <a:lnTo>
                  <a:pt x="1577350" y="111108"/>
                </a:lnTo>
                <a:lnTo>
                  <a:pt x="1587407" y="110051"/>
                </a:lnTo>
                <a:lnTo>
                  <a:pt x="1599052" y="109523"/>
                </a:lnTo>
                <a:lnTo>
                  <a:pt x="1609639" y="109523"/>
                </a:lnTo>
                <a:lnTo>
                  <a:pt x="1621284" y="109523"/>
                </a:lnTo>
                <a:lnTo>
                  <a:pt x="1631341" y="109523"/>
                </a:lnTo>
                <a:lnTo>
                  <a:pt x="1642457" y="109523"/>
                </a:lnTo>
                <a:lnTo>
                  <a:pt x="1652514" y="110051"/>
                </a:lnTo>
                <a:lnTo>
                  <a:pt x="1663100" y="111108"/>
                </a:lnTo>
                <a:lnTo>
                  <a:pt x="1673687" y="112164"/>
                </a:lnTo>
                <a:lnTo>
                  <a:pt x="1684273" y="114278"/>
                </a:lnTo>
                <a:lnTo>
                  <a:pt x="1694330" y="115863"/>
                </a:lnTo>
                <a:lnTo>
                  <a:pt x="1705446" y="117976"/>
                </a:lnTo>
                <a:lnTo>
                  <a:pt x="1714974" y="119561"/>
                </a:lnTo>
                <a:lnTo>
                  <a:pt x="1723973" y="121675"/>
                </a:lnTo>
                <a:lnTo>
                  <a:pt x="1733500" y="124317"/>
                </a:lnTo>
                <a:lnTo>
                  <a:pt x="1743028" y="126958"/>
                </a:lnTo>
                <a:lnTo>
                  <a:pt x="1752027" y="129600"/>
                </a:lnTo>
                <a:lnTo>
                  <a:pt x="1761555" y="132770"/>
                </a:lnTo>
                <a:lnTo>
                  <a:pt x="1770024" y="136469"/>
                </a:lnTo>
                <a:lnTo>
                  <a:pt x="1779022" y="140167"/>
                </a:lnTo>
                <a:lnTo>
                  <a:pt x="1786962" y="143866"/>
                </a:lnTo>
                <a:lnTo>
                  <a:pt x="1795431" y="147564"/>
                </a:lnTo>
                <a:lnTo>
                  <a:pt x="1803371" y="151791"/>
                </a:lnTo>
                <a:lnTo>
                  <a:pt x="1811311" y="156018"/>
                </a:lnTo>
                <a:lnTo>
                  <a:pt x="1818721" y="159717"/>
                </a:lnTo>
                <a:lnTo>
                  <a:pt x="1826661" y="165529"/>
                </a:lnTo>
                <a:lnTo>
                  <a:pt x="1833013" y="170284"/>
                </a:lnTo>
                <a:lnTo>
                  <a:pt x="1840424" y="176096"/>
                </a:lnTo>
                <a:lnTo>
                  <a:pt x="1846776" y="180851"/>
                </a:lnTo>
                <a:lnTo>
                  <a:pt x="1852598" y="186134"/>
                </a:lnTo>
                <a:lnTo>
                  <a:pt x="1858421" y="191946"/>
                </a:lnTo>
                <a:lnTo>
                  <a:pt x="1864243" y="197758"/>
                </a:lnTo>
                <a:lnTo>
                  <a:pt x="1869007" y="203042"/>
                </a:lnTo>
                <a:lnTo>
                  <a:pt x="1873771" y="209382"/>
                </a:lnTo>
                <a:lnTo>
                  <a:pt x="1878535" y="216251"/>
                </a:lnTo>
                <a:lnTo>
                  <a:pt x="1883299" y="222591"/>
                </a:lnTo>
                <a:lnTo>
                  <a:pt x="1886475" y="228931"/>
                </a:lnTo>
                <a:lnTo>
                  <a:pt x="1890180" y="234743"/>
                </a:lnTo>
                <a:lnTo>
                  <a:pt x="1892827" y="241612"/>
                </a:lnTo>
                <a:lnTo>
                  <a:pt x="1896003" y="249009"/>
                </a:lnTo>
                <a:lnTo>
                  <a:pt x="1898120" y="255878"/>
                </a:lnTo>
                <a:lnTo>
                  <a:pt x="1899708" y="263275"/>
                </a:lnTo>
                <a:lnTo>
                  <a:pt x="1901825" y="270672"/>
                </a:lnTo>
                <a:lnTo>
                  <a:pt x="1903413" y="278597"/>
                </a:lnTo>
                <a:lnTo>
                  <a:pt x="1903413" y="284937"/>
                </a:lnTo>
                <a:lnTo>
                  <a:pt x="1903413" y="291806"/>
                </a:lnTo>
                <a:lnTo>
                  <a:pt x="1903413" y="297618"/>
                </a:lnTo>
                <a:lnTo>
                  <a:pt x="1903413" y="304486"/>
                </a:lnTo>
                <a:lnTo>
                  <a:pt x="1902355" y="310298"/>
                </a:lnTo>
                <a:lnTo>
                  <a:pt x="1902355" y="316639"/>
                </a:lnTo>
                <a:lnTo>
                  <a:pt x="1901825" y="322451"/>
                </a:lnTo>
                <a:lnTo>
                  <a:pt x="1900767" y="328791"/>
                </a:lnTo>
                <a:lnTo>
                  <a:pt x="1898649" y="334074"/>
                </a:lnTo>
                <a:lnTo>
                  <a:pt x="1897591" y="339358"/>
                </a:lnTo>
                <a:lnTo>
                  <a:pt x="1895473" y="345170"/>
                </a:lnTo>
                <a:lnTo>
                  <a:pt x="1893885" y="350454"/>
                </a:lnTo>
                <a:lnTo>
                  <a:pt x="1891239" y="355209"/>
                </a:lnTo>
                <a:lnTo>
                  <a:pt x="1889122" y="359964"/>
                </a:lnTo>
                <a:lnTo>
                  <a:pt x="1887534" y="364719"/>
                </a:lnTo>
                <a:lnTo>
                  <a:pt x="1885416" y="369474"/>
                </a:lnTo>
                <a:lnTo>
                  <a:pt x="1881711" y="373173"/>
                </a:lnTo>
                <a:lnTo>
                  <a:pt x="1878535" y="377400"/>
                </a:lnTo>
                <a:lnTo>
                  <a:pt x="1875359" y="381627"/>
                </a:lnTo>
                <a:lnTo>
                  <a:pt x="1872712" y="385325"/>
                </a:lnTo>
                <a:lnTo>
                  <a:pt x="1864773" y="392194"/>
                </a:lnTo>
                <a:lnTo>
                  <a:pt x="1858421" y="399591"/>
                </a:lnTo>
                <a:lnTo>
                  <a:pt x="1853657" y="402233"/>
                </a:lnTo>
                <a:lnTo>
                  <a:pt x="1849422" y="405931"/>
                </a:lnTo>
                <a:lnTo>
                  <a:pt x="1845188" y="408573"/>
                </a:lnTo>
                <a:lnTo>
                  <a:pt x="1841482" y="411743"/>
                </a:lnTo>
                <a:lnTo>
                  <a:pt x="1836718" y="413856"/>
                </a:lnTo>
                <a:lnTo>
                  <a:pt x="1832484" y="416498"/>
                </a:lnTo>
                <a:lnTo>
                  <a:pt x="1827720" y="419140"/>
                </a:lnTo>
                <a:lnTo>
                  <a:pt x="1823485" y="421782"/>
                </a:lnTo>
                <a:lnTo>
                  <a:pt x="1818192" y="423367"/>
                </a:lnTo>
                <a:lnTo>
                  <a:pt x="1813428" y="425480"/>
                </a:lnTo>
                <a:lnTo>
                  <a:pt x="1808135" y="426537"/>
                </a:lnTo>
                <a:lnTo>
                  <a:pt x="1803371" y="428650"/>
                </a:lnTo>
                <a:lnTo>
                  <a:pt x="1798078" y="430236"/>
                </a:lnTo>
                <a:lnTo>
                  <a:pt x="1793314" y="431292"/>
                </a:lnTo>
                <a:lnTo>
                  <a:pt x="1788021" y="432877"/>
                </a:lnTo>
                <a:lnTo>
                  <a:pt x="1783257" y="434991"/>
                </a:lnTo>
                <a:lnTo>
                  <a:pt x="1776905" y="435519"/>
                </a:lnTo>
                <a:lnTo>
                  <a:pt x="1772141" y="436047"/>
                </a:lnTo>
                <a:lnTo>
                  <a:pt x="1766318" y="436576"/>
                </a:lnTo>
                <a:lnTo>
                  <a:pt x="1761555" y="438161"/>
                </a:lnTo>
                <a:lnTo>
                  <a:pt x="1756261" y="438161"/>
                </a:lnTo>
                <a:lnTo>
                  <a:pt x="1750439" y="438689"/>
                </a:lnTo>
                <a:lnTo>
                  <a:pt x="1745145" y="439746"/>
                </a:lnTo>
                <a:lnTo>
                  <a:pt x="1740382" y="440274"/>
                </a:lnTo>
                <a:lnTo>
                  <a:pt x="1734559" y="440274"/>
                </a:lnTo>
                <a:lnTo>
                  <a:pt x="1729795" y="440274"/>
                </a:lnTo>
                <a:lnTo>
                  <a:pt x="1723443" y="440274"/>
                </a:lnTo>
                <a:lnTo>
                  <a:pt x="1718679" y="440274"/>
                </a:lnTo>
                <a:lnTo>
                  <a:pt x="1713386" y="439746"/>
                </a:lnTo>
                <a:lnTo>
                  <a:pt x="1708093" y="439746"/>
                </a:lnTo>
                <a:lnTo>
                  <a:pt x="1702800" y="438689"/>
                </a:lnTo>
                <a:lnTo>
                  <a:pt x="1698036" y="438689"/>
                </a:lnTo>
                <a:lnTo>
                  <a:pt x="1692213" y="437633"/>
                </a:lnTo>
                <a:lnTo>
                  <a:pt x="1687449" y="436576"/>
                </a:lnTo>
                <a:lnTo>
                  <a:pt x="1682156" y="436047"/>
                </a:lnTo>
                <a:lnTo>
                  <a:pt x="1677392" y="435519"/>
                </a:lnTo>
                <a:lnTo>
                  <a:pt x="1672628" y="433934"/>
                </a:lnTo>
                <a:lnTo>
                  <a:pt x="1667864" y="433406"/>
                </a:lnTo>
                <a:lnTo>
                  <a:pt x="1664159" y="432349"/>
                </a:lnTo>
                <a:lnTo>
                  <a:pt x="1659947" y="431298"/>
                </a:lnTo>
                <a:lnTo>
                  <a:pt x="1659473" y="431799"/>
                </a:lnTo>
                <a:lnTo>
                  <a:pt x="1642948" y="425919"/>
                </a:lnTo>
                <a:lnTo>
                  <a:pt x="1642875" y="425431"/>
                </a:lnTo>
                <a:lnTo>
                  <a:pt x="1638222" y="423367"/>
                </a:lnTo>
                <a:lnTo>
                  <a:pt x="1633458" y="421253"/>
                </a:lnTo>
                <a:lnTo>
                  <a:pt x="1628694" y="420197"/>
                </a:lnTo>
                <a:lnTo>
                  <a:pt x="1624460" y="418612"/>
                </a:lnTo>
                <a:lnTo>
                  <a:pt x="1619696" y="416498"/>
                </a:lnTo>
                <a:lnTo>
                  <a:pt x="1615990" y="415442"/>
                </a:lnTo>
                <a:lnTo>
                  <a:pt x="1611227" y="413856"/>
                </a:lnTo>
                <a:lnTo>
                  <a:pt x="1606992" y="413328"/>
                </a:lnTo>
                <a:lnTo>
                  <a:pt x="1601699" y="411215"/>
                </a:lnTo>
                <a:lnTo>
                  <a:pt x="1597464" y="410686"/>
                </a:lnTo>
                <a:lnTo>
                  <a:pt x="1592171" y="409101"/>
                </a:lnTo>
                <a:lnTo>
                  <a:pt x="1587936" y="408573"/>
                </a:lnTo>
                <a:lnTo>
                  <a:pt x="1583172" y="406988"/>
                </a:lnTo>
                <a:lnTo>
                  <a:pt x="1578409" y="406459"/>
                </a:lnTo>
                <a:lnTo>
                  <a:pt x="1574174" y="405931"/>
                </a:lnTo>
                <a:lnTo>
                  <a:pt x="1569939" y="405931"/>
                </a:lnTo>
                <a:lnTo>
                  <a:pt x="1564646" y="404346"/>
                </a:lnTo>
                <a:lnTo>
                  <a:pt x="1560412" y="403818"/>
                </a:lnTo>
                <a:lnTo>
                  <a:pt x="1555118" y="403289"/>
                </a:lnTo>
                <a:lnTo>
                  <a:pt x="1550884" y="403289"/>
                </a:lnTo>
                <a:lnTo>
                  <a:pt x="1546120" y="403289"/>
                </a:lnTo>
                <a:lnTo>
                  <a:pt x="1541356" y="403289"/>
                </a:lnTo>
                <a:lnTo>
                  <a:pt x="1536592" y="403289"/>
                </a:lnTo>
                <a:lnTo>
                  <a:pt x="1532357" y="403289"/>
                </a:lnTo>
                <a:lnTo>
                  <a:pt x="1527064" y="402233"/>
                </a:lnTo>
                <a:lnTo>
                  <a:pt x="1522300" y="402233"/>
                </a:lnTo>
                <a:lnTo>
                  <a:pt x="1517536" y="402233"/>
                </a:lnTo>
                <a:lnTo>
                  <a:pt x="1513831" y="402233"/>
                </a:lnTo>
                <a:lnTo>
                  <a:pt x="1509067" y="402233"/>
                </a:lnTo>
                <a:lnTo>
                  <a:pt x="1504303" y="403289"/>
                </a:lnTo>
                <a:lnTo>
                  <a:pt x="1499539" y="403818"/>
                </a:lnTo>
                <a:lnTo>
                  <a:pt x="1495305" y="404346"/>
                </a:lnTo>
                <a:lnTo>
                  <a:pt x="1490011" y="404346"/>
                </a:lnTo>
                <a:lnTo>
                  <a:pt x="1485248" y="404346"/>
                </a:lnTo>
                <a:lnTo>
                  <a:pt x="1480484" y="404874"/>
                </a:lnTo>
                <a:lnTo>
                  <a:pt x="1476249" y="405931"/>
                </a:lnTo>
                <a:lnTo>
                  <a:pt x="1471485" y="406459"/>
                </a:lnTo>
                <a:lnTo>
                  <a:pt x="1466721" y="406988"/>
                </a:lnTo>
                <a:lnTo>
                  <a:pt x="1461957" y="408045"/>
                </a:lnTo>
                <a:lnTo>
                  <a:pt x="1458252" y="409101"/>
                </a:lnTo>
                <a:lnTo>
                  <a:pt x="1453488" y="409101"/>
                </a:lnTo>
                <a:lnTo>
                  <a:pt x="1448724" y="410686"/>
                </a:lnTo>
                <a:lnTo>
                  <a:pt x="1443960" y="411215"/>
                </a:lnTo>
                <a:lnTo>
                  <a:pt x="1439726" y="412271"/>
                </a:lnTo>
                <a:lnTo>
                  <a:pt x="1436020" y="413328"/>
                </a:lnTo>
                <a:lnTo>
                  <a:pt x="1431786" y="415442"/>
                </a:lnTo>
                <a:lnTo>
                  <a:pt x="1427551" y="415970"/>
                </a:lnTo>
                <a:lnTo>
                  <a:pt x="1423846" y="418083"/>
                </a:lnTo>
                <a:lnTo>
                  <a:pt x="1419082" y="418612"/>
                </a:lnTo>
                <a:lnTo>
                  <a:pt x="1414848" y="420197"/>
                </a:lnTo>
                <a:lnTo>
                  <a:pt x="1410084" y="421253"/>
                </a:lnTo>
                <a:lnTo>
                  <a:pt x="1405849" y="423367"/>
                </a:lnTo>
                <a:lnTo>
                  <a:pt x="1402144" y="424424"/>
                </a:lnTo>
                <a:lnTo>
                  <a:pt x="1397909" y="426009"/>
                </a:lnTo>
                <a:lnTo>
                  <a:pt x="1393675" y="428122"/>
                </a:lnTo>
                <a:lnTo>
                  <a:pt x="1390499" y="430236"/>
                </a:lnTo>
                <a:lnTo>
                  <a:pt x="1386264" y="431292"/>
                </a:lnTo>
                <a:lnTo>
                  <a:pt x="1382559" y="433406"/>
                </a:lnTo>
                <a:lnTo>
                  <a:pt x="1378324" y="435519"/>
                </a:lnTo>
                <a:lnTo>
                  <a:pt x="1374619" y="437633"/>
                </a:lnTo>
                <a:lnTo>
                  <a:pt x="1367208" y="441331"/>
                </a:lnTo>
                <a:lnTo>
                  <a:pt x="1361386" y="446086"/>
                </a:lnTo>
                <a:lnTo>
                  <a:pt x="1361386" y="445030"/>
                </a:lnTo>
                <a:lnTo>
                  <a:pt x="1362444" y="443444"/>
                </a:lnTo>
                <a:lnTo>
                  <a:pt x="1364032" y="440803"/>
                </a:lnTo>
                <a:lnTo>
                  <a:pt x="1367208" y="437633"/>
                </a:lnTo>
                <a:lnTo>
                  <a:pt x="1370384" y="432877"/>
                </a:lnTo>
                <a:lnTo>
                  <a:pt x="1374619" y="427594"/>
                </a:lnTo>
                <a:lnTo>
                  <a:pt x="1379383" y="421253"/>
                </a:lnTo>
                <a:lnTo>
                  <a:pt x="1385735" y="415442"/>
                </a:lnTo>
                <a:lnTo>
                  <a:pt x="1388381" y="411215"/>
                </a:lnTo>
                <a:lnTo>
                  <a:pt x="1391557" y="406988"/>
                </a:lnTo>
                <a:lnTo>
                  <a:pt x="1394733" y="403289"/>
                </a:lnTo>
                <a:lnTo>
                  <a:pt x="1398438" y="399591"/>
                </a:lnTo>
                <a:lnTo>
                  <a:pt x="1402144" y="395892"/>
                </a:lnTo>
                <a:lnTo>
                  <a:pt x="1405849" y="391665"/>
                </a:lnTo>
                <a:lnTo>
                  <a:pt x="1410084" y="387439"/>
                </a:lnTo>
                <a:lnTo>
                  <a:pt x="1414848" y="383740"/>
                </a:lnTo>
                <a:lnTo>
                  <a:pt x="1419082" y="378985"/>
                </a:lnTo>
                <a:lnTo>
                  <a:pt x="1422787" y="374230"/>
                </a:lnTo>
                <a:lnTo>
                  <a:pt x="1427022" y="370003"/>
                </a:lnTo>
                <a:lnTo>
                  <a:pt x="1432315" y="365776"/>
                </a:lnTo>
                <a:lnTo>
                  <a:pt x="1436550" y="361021"/>
                </a:lnTo>
                <a:lnTo>
                  <a:pt x="1441843" y="356266"/>
                </a:lnTo>
                <a:lnTo>
                  <a:pt x="1446607" y="352567"/>
                </a:lnTo>
                <a:lnTo>
                  <a:pt x="1452959" y="348340"/>
                </a:lnTo>
                <a:lnTo>
                  <a:pt x="1457723" y="343585"/>
                </a:lnTo>
                <a:lnTo>
                  <a:pt x="1463016" y="338830"/>
                </a:lnTo>
                <a:lnTo>
                  <a:pt x="1467780" y="334074"/>
                </a:lnTo>
                <a:lnTo>
                  <a:pt x="1473602" y="330376"/>
                </a:lnTo>
                <a:lnTo>
                  <a:pt x="1478896" y="325621"/>
                </a:lnTo>
                <a:lnTo>
                  <a:pt x="1485248" y="321394"/>
                </a:lnTo>
                <a:lnTo>
                  <a:pt x="1491070" y="317167"/>
                </a:lnTo>
                <a:lnTo>
                  <a:pt x="1497422" y="313469"/>
                </a:lnTo>
                <a:lnTo>
                  <a:pt x="1503245" y="308713"/>
                </a:lnTo>
                <a:lnTo>
                  <a:pt x="1509596" y="304486"/>
                </a:lnTo>
                <a:lnTo>
                  <a:pt x="1515948" y="300260"/>
                </a:lnTo>
                <a:lnTo>
                  <a:pt x="1521771" y="297089"/>
                </a:lnTo>
                <a:lnTo>
                  <a:pt x="1528123" y="292863"/>
                </a:lnTo>
                <a:lnTo>
                  <a:pt x="1534475" y="290221"/>
                </a:lnTo>
                <a:lnTo>
                  <a:pt x="1541356" y="287051"/>
                </a:lnTo>
                <a:lnTo>
                  <a:pt x="1548237" y="284409"/>
                </a:lnTo>
                <a:lnTo>
                  <a:pt x="1554060" y="280710"/>
                </a:lnTo>
                <a:lnTo>
                  <a:pt x="1560941" y="278069"/>
                </a:lnTo>
                <a:lnTo>
                  <a:pt x="1567822" y="274898"/>
                </a:lnTo>
                <a:lnTo>
                  <a:pt x="1574703" y="272785"/>
                </a:lnTo>
                <a:lnTo>
                  <a:pt x="1581584" y="270672"/>
                </a:lnTo>
                <a:lnTo>
                  <a:pt x="1587936" y="268558"/>
                </a:lnTo>
                <a:lnTo>
                  <a:pt x="1594818" y="266445"/>
                </a:lnTo>
                <a:lnTo>
                  <a:pt x="1602228" y="265388"/>
                </a:lnTo>
                <a:lnTo>
                  <a:pt x="1609109" y="263275"/>
                </a:lnTo>
                <a:lnTo>
                  <a:pt x="1616520" y="262746"/>
                </a:lnTo>
                <a:lnTo>
                  <a:pt x="1623401" y="261690"/>
                </a:lnTo>
                <a:lnTo>
                  <a:pt x="1630812" y="261690"/>
                </a:lnTo>
                <a:lnTo>
                  <a:pt x="1637693" y="261161"/>
                </a:lnTo>
                <a:lnTo>
                  <a:pt x="1645633" y="261161"/>
                </a:lnTo>
                <a:lnTo>
                  <a:pt x="1652514" y="261690"/>
                </a:lnTo>
                <a:lnTo>
                  <a:pt x="1660454" y="263275"/>
                </a:lnTo>
                <a:lnTo>
                  <a:pt x="1666806" y="263275"/>
                </a:lnTo>
                <a:lnTo>
                  <a:pt x="1673687" y="264860"/>
                </a:lnTo>
                <a:lnTo>
                  <a:pt x="1679509" y="265388"/>
                </a:lnTo>
                <a:lnTo>
                  <a:pt x="1686391" y="267501"/>
                </a:lnTo>
                <a:lnTo>
                  <a:pt x="1691684" y="268030"/>
                </a:lnTo>
                <a:lnTo>
                  <a:pt x="1696977" y="269615"/>
                </a:lnTo>
                <a:lnTo>
                  <a:pt x="1702800" y="271200"/>
                </a:lnTo>
                <a:lnTo>
                  <a:pt x="1708093" y="273313"/>
                </a:lnTo>
                <a:lnTo>
                  <a:pt x="1711798" y="275427"/>
                </a:lnTo>
                <a:lnTo>
                  <a:pt x="1716033" y="277540"/>
                </a:lnTo>
                <a:lnTo>
                  <a:pt x="1720267" y="279654"/>
                </a:lnTo>
                <a:lnTo>
                  <a:pt x="1725031" y="281767"/>
                </a:lnTo>
                <a:lnTo>
                  <a:pt x="1730854" y="285994"/>
                </a:lnTo>
                <a:lnTo>
                  <a:pt x="1737735" y="291806"/>
                </a:lnTo>
                <a:lnTo>
                  <a:pt x="1741970" y="296561"/>
                </a:lnTo>
                <a:lnTo>
                  <a:pt x="1745675" y="302373"/>
                </a:lnTo>
                <a:lnTo>
                  <a:pt x="1749380" y="308713"/>
                </a:lnTo>
                <a:lnTo>
                  <a:pt x="1752027" y="314525"/>
                </a:lnTo>
                <a:lnTo>
                  <a:pt x="1753085" y="320866"/>
                </a:lnTo>
                <a:lnTo>
                  <a:pt x="1754144" y="326677"/>
                </a:lnTo>
                <a:lnTo>
                  <a:pt x="1754144" y="333546"/>
                </a:lnTo>
                <a:lnTo>
                  <a:pt x="1754673" y="340415"/>
                </a:lnTo>
                <a:lnTo>
                  <a:pt x="1753085" y="346227"/>
                </a:lnTo>
                <a:lnTo>
                  <a:pt x="1752027" y="352567"/>
                </a:lnTo>
                <a:lnTo>
                  <a:pt x="1749909" y="358379"/>
                </a:lnTo>
                <a:lnTo>
                  <a:pt x="1748321" y="364719"/>
                </a:lnTo>
                <a:lnTo>
                  <a:pt x="1745675" y="370003"/>
                </a:lnTo>
                <a:lnTo>
                  <a:pt x="1743028" y="375286"/>
                </a:lnTo>
                <a:lnTo>
                  <a:pt x="1740382" y="380570"/>
                </a:lnTo>
                <a:lnTo>
                  <a:pt x="1737735" y="386382"/>
                </a:lnTo>
                <a:lnTo>
                  <a:pt x="1734559" y="390080"/>
                </a:lnTo>
                <a:lnTo>
                  <a:pt x="1730854" y="394307"/>
                </a:lnTo>
                <a:lnTo>
                  <a:pt x="1727678" y="397477"/>
                </a:lnTo>
                <a:lnTo>
                  <a:pt x="1725031" y="401176"/>
                </a:lnTo>
                <a:lnTo>
                  <a:pt x="1718679" y="405931"/>
                </a:lnTo>
                <a:lnTo>
                  <a:pt x="1713915" y="408573"/>
                </a:lnTo>
                <a:lnTo>
                  <a:pt x="1715503" y="408573"/>
                </a:lnTo>
                <a:lnTo>
                  <a:pt x="1720267" y="409101"/>
                </a:lnTo>
                <a:lnTo>
                  <a:pt x="1722914" y="409101"/>
                </a:lnTo>
                <a:lnTo>
                  <a:pt x="1727148" y="409101"/>
                </a:lnTo>
                <a:lnTo>
                  <a:pt x="1730854" y="409101"/>
                </a:lnTo>
                <a:lnTo>
                  <a:pt x="1737206" y="409630"/>
                </a:lnTo>
                <a:lnTo>
                  <a:pt x="1741970" y="409101"/>
                </a:lnTo>
                <a:lnTo>
                  <a:pt x="1747792" y="409101"/>
                </a:lnTo>
                <a:lnTo>
                  <a:pt x="1754144" y="408573"/>
                </a:lnTo>
                <a:lnTo>
                  <a:pt x="1760496" y="408573"/>
                </a:lnTo>
                <a:lnTo>
                  <a:pt x="1767377" y="406988"/>
                </a:lnTo>
                <a:lnTo>
                  <a:pt x="1774788" y="405931"/>
                </a:lnTo>
                <a:lnTo>
                  <a:pt x="1781669" y="404346"/>
                </a:lnTo>
                <a:lnTo>
                  <a:pt x="1789079" y="403289"/>
                </a:lnTo>
                <a:lnTo>
                  <a:pt x="1795961" y="399591"/>
                </a:lnTo>
                <a:lnTo>
                  <a:pt x="1802842" y="396949"/>
                </a:lnTo>
                <a:lnTo>
                  <a:pt x="1809723" y="393779"/>
                </a:lnTo>
                <a:lnTo>
                  <a:pt x="1817133" y="390080"/>
                </a:lnTo>
                <a:lnTo>
                  <a:pt x="1822956" y="385325"/>
                </a:lnTo>
                <a:lnTo>
                  <a:pt x="1829837" y="380042"/>
                </a:lnTo>
                <a:lnTo>
                  <a:pt x="1835660" y="374230"/>
                </a:lnTo>
                <a:lnTo>
                  <a:pt x="1842012" y="368418"/>
                </a:lnTo>
                <a:lnTo>
                  <a:pt x="1844129" y="364719"/>
                </a:lnTo>
                <a:lnTo>
                  <a:pt x="1846776" y="361021"/>
                </a:lnTo>
                <a:lnTo>
                  <a:pt x="1848893" y="357322"/>
                </a:lnTo>
                <a:lnTo>
                  <a:pt x="1851540" y="353624"/>
                </a:lnTo>
                <a:lnTo>
                  <a:pt x="1853657" y="348869"/>
                </a:lnTo>
                <a:lnTo>
                  <a:pt x="1855774" y="345170"/>
                </a:lnTo>
                <a:lnTo>
                  <a:pt x="1857362" y="340415"/>
                </a:lnTo>
                <a:lnTo>
                  <a:pt x="1859479" y="335660"/>
                </a:lnTo>
                <a:lnTo>
                  <a:pt x="1860538" y="330376"/>
                </a:lnTo>
                <a:lnTo>
                  <a:pt x="1861597" y="324564"/>
                </a:lnTo>
                <a:lnTo>
                  <a:pt x="1863185" y="319280"/>
                </a:lnTo>
                <a:lnTo>
                  <a:pt x="1864243" y="313997"/>
                </a:lnTo>
                <a:lnTo>
                  <a:pt x="1864773" y="307657"/>
                </a:lnTo>
                <a:lnTo>
                  <a:pt x="1865831" y="301845"/>
                </a:lnTo>
                <a:lnTo>
                  <a:pt x="1866361" y="295504"/>
                </a:lnTo>
                <a:lnTo>
                  <a:pt x="1866890" y="289692"/>
                </a:lnTo>
                <a:lnTo>
                  <a:pt x="1866361" y="282295"/>
                </a:lnTo>
                <a:lnTo>
                  <a:pt x="1865831" y="275427"/>
                </a:lnTo>
                <a:lnTo>
                  <a:pt x="1864243" y="269615"/>
                </a:lnTo>
                <a:lnTo>
                  <a:pt x="1863185" y="263275"/>
                </a:lnTo>
                <a:lnTo>
                  <a:pt x="1860538" y="256406"/>
                </a:lnTo>
                <a:lnTo>
                  <a:pt x="1858421" y="250594"/>
                </a:lnTo>
                <a:lnTo>
                  <a:pt x="1854715" y="245310"/>
                </a:lnTo>
                <a:lnTo>
                  <a:pt x="1852069" y="239499"/>
                </a:lnTo>
                <a:lnTo>
                  <a:pt x="1847834" y="233687"/>
                </a:lnTo>
                <a:lnTo>
                  <a:pt x="1844129" y="228403"/>
                </a:lnTo>
                <a:lnTo>
                  <a:pt x="1839365" y="222591"/>
                </a:lnTo>
                <a:lnTo>
                  <a:pt x="1834601" y="218893"/>
                </a:lnTo>
                <a:lnTo>
                  <a:pt x="1828249" y="213081"/>
                </a:lnTo>
                <a:lnTo>
                  <a:pt x="1822956" y="209382"/>
                </a:lnTo>
                <a:lnTo>
                  <a:pt x="1817133" y="205155"/>
                </a:lnTo>
                <a:lnTo>
                  <a:pt x="1811311" y="200928"/>
                </a:lnTo>
                <a:lnTo>
                  <a:pt x="1803900" y="196173"/>
                </a:lnTo>
                <a:lnTo>
                  <a:pt x="1797549" y="192475"/>
                </a:lnTo>
                <a:lnTo>
                  <a:pt x="1789609" y="188248"/>
                </a:lnTo>
                <a:lnTo>
                  <a:pt x="1783257" y="185078"/>
                </a:lnTo>
                <a:lnTo>
                  <a:pt x="1774788" y="181379"/>
                </a:lnTo>
                <a:lnTo>
                  <a:pt x="1766848" y="178737"/>
                </a:lnTo>
                <a:lnTo>
                  <a:pt x="1758908" y="175567"/>
                </a:lnTo>
                <a:lnTo>
                  <a:pt x="1751497" y="173454"/>
                </a:lnTo>
                <a:lnTo>
                  <a:pt x="1742499" y="170284"/>
                </a:lnTo>
                <a:lnTo>
                  <a:pt x="1733500" y="167642"/>
                </a:lnTo>
                <a:lnTo>
                  <a:pt x="1725031" y="165529"/>
                </a:lnTo>
                <a:lnTo>
                  <a:pt x="1716033" y="163415"/>
                </a:lnTo>
                <a:lnTo>
                  <a:pt x="1706505" y="161302"/>
                </a:lnTo>
                <a:lnTo>
                  <a:pt x="1696977" y="159717"/>
                </a:lnTo>
                <a:lnTo>
                  <a:pt x="1687449" y="158660"/>
                </a:lnTo>
                <a:lnTo>
                  <a:pt x="1678980" y="158132"/>
                </a:lnTo>
                <a:lnTo>
                  <a:pt x="1668923" y="156018"/>
                </a:lnTo>
                <a:lnTo>
                  <a:pt x="1658336" y="155490"/>
                </a:lnTo>
                <a:lnTo>
                  <a:pt x="1648279" y="153905"/>
                </a:lnTo>
                <a:lnTo>
                  <a:pt x="1638751" y="153905"/>
                </a:lnTo>
                <a:lnTo>
                  <a:pt x="1628694" y="153376"/>
                </a:lnTo>
                <a:lnTo>
                  <a:pt x="1618637" y="153376"/>
                </a:lnTo>
                <a:lnTo>
                  <a:pt x="1608580" y="153376"/>
                </a:lnTo>
                <a:lnTo>
                  <a:pt x="1599052" y="153905"/>
                </a:lnTo>
                <a:lnTo>
                  <a:pt x="1588995" y="153905"/>
                </a:lnTo>
                <a:lnTo>
                  <a:pt x="1578409" y="153905"/>
                </a:lnTo>
                <a:lnTo>
                  <a:pt x="1568351" y="154433"/>
                </a:lnTo>
                <a:lnTo>
                  <a:pt x="1558824" y="156018"/>
                </a:lnTo>
                <a:lnTo>
                  <a:pt x="1548766" y="157075"/>
                </a:lnTo>
                <a:lnTo>
                  <a:pt x="1538709" y="158660"/>
                </a:lnTo>
                <a:lnTo>
                  <a:pt x="1529181" y="160773"/>
                </a:lnTo>
                <a:lnTo>
                  <a:pt x="1520183" y="162887"/>
                </a:lnTo>
                <a:lnTo>
                  <a:pt x="1510126" y="164472"/>
                </a:lnTo>
                <a:lnTo>
                  <a:pt x="1500598" y="166585"/>
                </a:lnTo>
                <a:lnTo>
                  <a:pt x="1491070" y="168699"/>
                </a:lnTo>
                <a:lnTo>
                  <a:pt x="1482601" y="171869"/>
                </a:lnTo>
                <a:lnTo>
                  <a:pt x="1473073" y="175039"/>
                </a:lnTo>
                <a:lnTo>
                  <a:pt x="1464075" y="178209"/>
                </a:lnTo>
                <a:lnTo>
                  <a:pt x="1455605" y="181379"/>
                </a:lnTo>
                <a:lnTo>
                  <a:pt x="1447136" y="185606"/>
                </a:lnTo>
                <a:lnTo>
                  <a:pt x="1438667" y="188776"/>
                </a:lnTo>
                <a:lnTo>
                  <a:pt x="1430198" y="193003"/>
                </a:lnTo>
                <a:lnTo>
                  <a:pt x="1422787" y="197230"/>
                </a:lnTo>
                <a:lnTo>
                  <a:pt x="1415377" y="201985"/>
                </a:lnTo>
                <a:lnTo>
                  <a:pt x="1407966" y="205684"/>
                </a:lnTo>
                <a:lnTo>
                  <a:pt x="1401085" y="211496"/>
                </a:lnTo>
                <a:lnTo>
                  <a:pt x="1394733" y="216779"/>
                </a:lnTo>
                <a:lnTo>
                  <a:pt x="1388381" y="222591"/>
                </a:lnTo>
                <a:lnTo>
                  <a:pt x="1381500" y="227346"/>
                </a:lnTo>
                <a:lnTo>
                  <a:pt x="1375678" y="233158"/>
                </a:lnTo>
                <a:lnTo>
                  <a:pt x="1369326" y="237385"/>
                </a:lnTo>
                <a:lnTo>
                  <a:pt x="1363503" y="243197"/>
                </a:lnTo>
                <a:lnTo>
                  <a:pt x="1357151" y="246896"/>
                </a:lnTo>
                <a:lnTo>
                  <a:pt x="1351329" y="252707"/>
                </a:lnTo>
                <a:lnTo>
                  <a:pt x="1344977" y="256406"/>
                </a:lnTo>
                <a:lnTo>
                  <a:pt x="1339684" y="261690"/>
                </a:lnTo>
                <a:lnTo>
                  <a:pt x="1333332" y="265916"/>
                </a:lnTo>
                <a:lnTo>
                  <a:pt x="1327509" y="270672"/>
                </a:lnTo>
                <a:lnTo>
                  <a:pt x="1322216" y="274898"/>
                </a:lnTo>
                <a:lnTo>
                  <a:pt x="1316923" y="279654"/>
                </a:lnTo>
                <a:lnTo>
                  <a:pt x="1310571" y="283352"/>
                </a:lnTo>
                <a:lnTo>
                  <a:pt x="1305278" y="287579"/>
                </a:lnTo>
                <a:lnTo>
                  <a:pt x="1299984" y="291806"/>
                </a:lnTo>
                <a:lnTo>
                  <a:pt x="1295220" y="295504"/>
                </a:lnTo>
                <a:lnTo>
                  <a:pt x="1288868" y="299203"/>
                </a:lnTo>
                <a:lnTo>
                  <a:pt x="1284105" y="302373"/>
                </a:lnTo>
                <a:lnTo>
                  <a:pt x="1278811" y="306072"/>
                </a:lnTo>
                <a:lnTo>
                  <a:pt x="1273518" y="309770"/>
                </a:lnTo>
                <a:lnTo>
                  <a:pt x="1268754" y="313469"/>
                </a:lnTo>
                <a:lnTo>
                  <a:pt x="1262932" y="316639"/>
                </a:lnTo>
                <a:lnTo>
                  <a:pt x="1257109" y="319809"/>
                </a:lnTo>
                <a:lnTo>
                  <a:pt x="1252874" y="324036"/>
                </a:lnTo>
                <a:lnTo>
                  <a:pt x="1247581" y="326677"/>
                </a:lnTo>
                <a:lnTo>
                  <a:pt x="1242288" y="329319"/>
                </a:lnTo>
                <a:lnTo>
                  <a:pt x="1236995" y="331961"/>
                </a:lnTo>
                <a:lnTo>
                  <a:pt x="1232231" y="335660"/>
                </a:lnTo>
                <a:lnTo>
                  <a:pt x="1226408" y="338301"/>
                </a:lnTo>
                <a:lnTo>
                  <a:pt x="1221644" y="340943"/>
                </a:lnTo>
                <a:lnTo>
                  <a:pt x="1216351" y="343585"/>
                </a:lnTo>
                <a:lnTo>
                  <a:pt x="1211587" y="347283"/>
                </a:lnTo>
                <a:lnTo>
                  <a:pt x="1205765" y="348869"/>
                </a:lnTo>
                <a:lnTo>
                  <a:pt x="1200471" y="350982"/>
                </a:lnTo>
                <a:lnTo>
                  <a:pt x="1194649" y="353095"/>
                </a:lnTo>
                <a:lnTo>
                  <a:pt x="1189356" y="355737"/>
                </a:lnTo>
                <a:lnTo>
                  <a:pt x="1184062" y="357851"/>
                </a:lnTo>
                <a:lnTo>
                  <a:pt x="1178769" y="359964"/>
                </a:lnTo>
                <a:lnTo>
                  <a:pt x="1172947" y="362077"/>
                </a:lnTo>
                <a:lnTo>
                  <a:pt x="1167653" y="363662"/>
                </a:lnTo>
                <a:lnTo>
                  <a:pt x="1161831" y="365248"/>
                </a:lnTo>
                <a:lnTo>
                  <a:pt x="1156008" y="367361"/>
                </a:lnTo>
                <a:lnTo>
                  <a:pt x="1150715" y="368418"/>
                </a:lnTo>
                <a:lnTo>
                  <a:pt x="1145422" y="370531"/>
                </a:lnTo>
                <a:lnTo>
                  <a:pt x="1139070" y="372116"/>
                </a:lnTo>
                <a:lnTo>
                  <a:pt x="1133777" y="374230"/>
                </a:lnTo>
                <a:lnTo>
                  <a:pt x="1127954" y="375286"/>
                </a:lnTo>
                <a:lnTo>
                  <a:pt x="1122131" y="377400"/>
                </a:lnTo>
                <a:lnTo>
                  <a:pt x="1115780" y="377928"/>
                </a:lnTo>
                <a:lnTo>
                  <a:pt x="1109428" y="380042"/>
                </a:lnTo>
                <a:lnTo>
                  <a:pt x="1103605" y="380570"/>
                </a:lnTo>
                <a:lnTo>
                  <a:pt x="1097253" y="382683"/>
                </a:lnTo>
                <a:lnTo>
                  <a:pt x="1090372" y="383740"/>
                </a:lnTo>
                <a:lnTo>
                  <a:pt x="1084550" y="384797"/>
                </a:lnTo>
                <a:lnTo>
                  <a:pt x="1077668" y="386382"/>
                </a:lnTo>
                <a:lnTo>
                  <a:pt x="1071846" y="387439"/>
                </a:lnTo>
                <a:lnTo>
                  <a:pt x="1063906" y="387967"/>
                </a:lnTo>
                <a:lnTo>
                  <a:pt x="1057554" y="389024"/>
                </a:lnTo>
                <a:lnTo>
                  <a:pt x="1050673" y="389552"/>
                </a:lnTo>
                <a:lnTo>
                  <a:pt x="1043792" y="391137"/>
                </a:lnTo>
                <a:lnTo>
                  <a:pt x="1036381" y="391665"/>
                </a:lnTo>
                <a:lnTo>
                  <a:pt x="1029500" y="392194"/>
                </a:lnTo>
                <a:lnTo>
                  <a:pt x="1022089" y="392722"/>
                </a:lnTo>
                <a:lnTo>
                  <a:pt x="1015208" y="394307"/>
                </a:lnTo>
                <a:lnTo>
                  <a:pt x="1007268" y="394307"/>
                </a:lnTo>
                <a:lnTo>
                  <a:pt x="999328" y="394307"/>
                </a:lnTo>
                <a:lnTo>
                  <a:pt x="990859" y="393779"/>
                </a:lnTo>
                <a:lnTo>
                  <a:pt x="983449" y="393779"/>
                </a:lnTo>
                <a:lnTo>
                  <a:pt x="975509" y="392194"/>
                </a:lnTo>
                <a:lnTo>
                  <a:pt x="967569" y="391665"/>
                </a:lnTo>
                <a:lnTo>
                  <a:pt x="959100" y="391137"/>
                </a:lnTo>
                <a:lnTo>
                  <a:pt x="951689" y="390080"/>
                </a:lnTo>
                <a:lnTo>
                  <a:pt x="943749" y="387967"/>
                </a:lnTo>
                <a:lnTo>
                  <a:pt x="935280" y="386382"/>
                </a:lnTo>
                <a:lnTo>
                  <a:pt x="927340" y="384268"/>
                </a:lnTo>
                <a:lnTo>
                  <a:pt x="919401" y="382155"/>
                </a:lnTo>
                <a:lnTo>
                  <a:pt x="910931" y="379513"/>
                </a:lnTo>
                <a:lnTo>
                  <a:pt x="902991" y="377400"/>
                </a:lnTo>
                <a:lnTo>
                  <a:pt x="895052" y="374758"/>
                </a:lnTo>
                <a:lnTo>
                  <a:pt x="886582" y="372645"/>
                </a:lnTo>
                <a:lnTo>
                  <a:pt x="878643" y="369474"/>
                </a:lnTo>
                <a:lnTo>
                  <a:pt x="870703" y="365776"/>
                </a:lnTo>
                <a:lnTo>
                  <a:pt x="862234" y="362606"/>
                </a:lnTo>
                <a:lnTo>
                  <a:pt x="854294" y="359964"/>
                </a:lnTo>
                <a:lnTo>
                  <a:pt x="846354" y="356266"/>
                </a:lnTo>
                <a:lnTo>
                  <a:pt x="837885" y="353095"/>
                </a:lnTo>
                <a:lnTo>
                  <a:pt x="829945" y="349925"/>
                </a:lnTo>
                <a:lnTo>
                  <a:pt x="822534" y="346227"/>
                </a:lnTo>
                <a:lnTo>
                  <a:pt x="814594" y="342528"/>
                </a:lnTo>
                <a:lnTo>
                  <a:pt x="806125" y="338301"/>
                </a:lnTo>
                <a:lnTo>
                  <a:pt x="798715" y="334074"/>
                </a:lnTo>
                <a:lnTo>
                  <a:pt x="791304" y="330904"/>
                </a:lnTo>
                <a:lnTo>
                  <a:pt x="783894" y="326677"/>
                </a:lnTo>
                <a:lnTo>
                  <a:pt x="777012" y="322451"/>
                </a:lnTo>
                <a:lnTo>
                  <a:pt x="769602" y="318752"/>
                </a:lnTo>
                <a:lnTo>
                  <a:pt x="762721" y="315054"/>
                </a:lnTo>
                <a:lnTo>
                  <a:pt x="755310" y="311355"/>
                </a:lnTo>
                <a:lnTo>
                  <a:pt x="748429" y="307128"/>
                </a:lnTo>
                <a:lnTo>
                  <a:pt x="741018" y="302901"/>
                </a:lnTo>
                <a:lnTo>
                  <a:pt x="735196" y="299203"/>
                </a:lnTo>
                <a:lnTo>
                  <a:pt x="728315" y="294976"/>
                </a:lnTo>
                <a:lnTo>
                  <a:pt x="722492" y="290749"/>
                </a:lnTo>
                <a:lnTo>
                  <a:pt x="716140" y="287051"/>
                </a:lnTo>
                <a:lnTo>
                  <a:pt x="710318" y="282824"/>
                </a:lnTo>
                <a:lnTo>
                  <a:pt x="703966" y="278597"/>
                </a:lnTo>
                <a:lnTo>
                  <a:pt x="698143" y="274898"/>
                </a:lnTo>
                <a:lnTo>
                  <a:pt x="692321" y="271200"/>
                </a:lnTo>
                <a:lnTo>
                  <a:pt x="687557" y="268030"/>
                </a:lnTo>
                <a:lnTo>
                  <a:pt x="682264" y="263803"/>
                </a:lnTo>
                <a:lnTo>
                  <a:pt x="677500" y="261161"/>
                </a:lnTo>
                <a:lnTo>
                  <a:pt x="673794" y="257991"/>
                </a:lnTo>
                <a:lnTo>
                  <a:pt x="669560" y="255349"/>
                </a:lnTo>
                <a:lnTo>
                  <a:pt x="664796" y="251651"/>
                </a:lnTo>
                <a:lnTo>
                  <a:pt x="660561" y="249009"/>
                </a:lnTo>
                <a:lnTo>
                  <a:pt x="656856" y="245839"/>
                </a:lnTo>
                <a:lnTo>
                  <a:pt x="653680" y="243725"/>
                </a:lnTo>
                <a:lnTo>
                  <a:pt x="647328" y="238970"/>
                </a:lnTo>
                <a:lnTo>
                  <a:pt x="642564" y="235800"/>
                </a:lnTo>
                <a:lnTo>
                  <a:pt x="637800" y="231573"/>
                </a:lnTo>
                <a:lnTo>
                  <a:pt x="635154" y="229460"/>
                </a:lnTo>
                <a:lnTo>
                  <a:pt x="633566" y="228403"/>
                </a:lnTo>
                <a:lnTo>
                  <a:pt x="631448" y="226818"/>
                </a:lnTo>
                <a:lnTo>
                  <a:pt x="628802" y="224705"/>
                </a:lnTo>
                <a:lnTo>
                  <a:pt x="624038" y="221534"/>
                </a:lnTo>
                <a:lnTo>
                  <a:pt x="618745" y="217836"/>
                </a:lnTo>
                <a:lnTo>
                  <a:pt x="614510" y="215194"/>
                </a:lnTo>
                <a:lnTo>
                  <a:pt x="611334" y="213081"/>
                </a:lnTo>
                <a:lnTo>
                  <a:pt x="607100" y="210439"/>
                </a:lnTo>
                <a:lnTo>
                  <a:pt x="602336" y="207797"/>
                </a:lnTo>
                <a:lnTo>
                  <a:pt x="597572" y="204627"/>
                </a:lnTo>
                <a:lnTo>
                  <a:pt x="592808" y="201985"/>
                </a:lnTo>
                <a:lnTo>
                  <a:pt x="587514" y="198287"/>
                </a:lnTo>
                <a:lnTo>
                  <a:pt x="582221" y="195645"/>
                </a:lnTo>
                <a:lnTo>
                  <a:pt x="575340" y="191946"/>
                </a:lnTo>
                <a:lnTo>
                  <a:pt x="569517" y="188248"/>
                </a:lnTo>
                <a:lnTo>
                  <a:pt x="562636" y="185078"/>
                </a:lnTo>
                <a:lnTo>
                  <a:pt x="555755" y="182436"/>
                </a:lnTo>
                <a:lnTo>
                  <a:pt x="548345" y="178209"/>
                </a:lnTo>
                <a:lnTo>
                  <a:pt x="540934" y="175039"/>
                </a:lnTo>
                <a:lnTo>
                  <a:pt x="533523" y="171340"/>
                </a:lnTo>
                <a:lnTo>
                  <a:pt x="526113" y="168699"/>
                </a:lnTo>
                <a:lnTo>
                  <a:pt x="517114" y="164472"/>
                </a:lnTo>
                <a:lnTo>
                  <a:pt x="509175" y="161830"/>
                </a:lnTo>
                <a:lnTo>
                  <a:pt x="500176" y="158660"/>
                </a:lnTo>
                <a:lnTo>
                  <a:pt x="492236" y="156546"/>
                </a:lnTo>
                <a:lnTo>
                  <a:pt x="483238" y="153905"/>
                </a:lnTo>
                <a:lnTo>
                  <a:pt x="474239" y="151263"/>
                </a:lnTo>
                <a:lnTo>
                  <a:pt x="465770" y="149149"/>
                </a:lnTo>
                <a:lnTo>
                  <a:pt x="456772" y="147564"/>
                </a:lnTo>
                <a:lnTo>
                  <a:pt x="446714" y="145979"/>
                </a:lnTo>
                <a:lnTo>
                  <a:pt x="437187" y="143866"/>
                </a:lnTo>
                <a:lnTo>
                  <a:pt x="427659" y="141752"/>
                </a:lnTo>
                <a:lnTo>
                  <a:pt x="418131" y="141224"/>
                </a:lnTo>
                <a:lnTo>
                  <a:pt x="408074" y="139639"/>
                </a:lnTo>
                <a:lnTo>
                  <a:pt x="398546" y="139111"/>
                </a:lnTo>
                <a:lnTo>
                  <a:pt x="388489" y="139111"/>
                </a:lnTo>
                <a:lnTo>
                  <a:pt x="378961" y="139639"/>
                </a:lnTo>
                <a:lnTo>
                  <a:pt x="368904" y="139639"/>
                </a:lnTo>
                <a:lnTo>
                  <a:pt x="358847" y="141224"/>
                </a:lnTo>
                <a:lnTo>
                  <a:pt x="348790" y="142281"/>
                </a:lnTo>
                <a:lnTo>
                  <a:pt x="339262" y="144394"/>
                </a:lnTo>
                <a:lnTo>
                  <a:pt x="329205" y="146508"/>
                </a:lnTo>
                <a:lnTo>
                  <a:pt x="319677" y="149149"/>
                </a:lnTo>
                <a:lnTo>
                  <a:pt x="309090" y="151791"/>
                </a:lnTo>
                <a:lnTo>
                  <a:pt x="300092" y="156018"/>
                </a:lnTo>
                <a:lnTo>
                  <a:pt x="289505" y="159188"/>
                </a:lnTo>
                <a:lnTo>
                  <a:pt x="279448" y="163943"/>
                </a:lnTo>
                <a:lnTo>
                  <a:pt x="269920" y="168699"/>
                </a:lnTo>
                <a:lnTo>
                  <a:pt x="260392" y="175039"/>
                </a:lnTo>
                <a:lnTo>
                  <a:pt x="250335" y="180851"/>
                </a:lnTo>
                <a:lnTo>
                  <a:pt x="241866" y="187720"/>
                </a:lnTo>
                <a:lnTo>
                  <a:pt x="232338" y="195117"/>
                </a:lnTo>
                <a:lnTo>
                  <a:pt x="223340" y="204099"/>
                </a:lnTo>
                <a:lnTo>
                  <a:pt x="223024" y="204362"/>
                </a:lnTo>
                <a:lnTo>
                  <a:pt x="223308" y="205777"/>
                </a:lnTo>
                <a:lnTo>
                  <a:pt x="215900" y="212631"/>
                </a:lnTo>
                <a:lnTo>
                  <a:pt x="209020" y="219485"/>
                </a:lnTo>
                <a:lnTo>
                  <a:pt x="202141" y="226338"/>
                </a:lnTo>
                <a:lnTo>
                  <a:pt x="196320" y="233719"/>
                </a:lnTo>
                <a:lnTo>
                  <a:pt x="189441" y="240573"/>
                </a:lnTo>
                <a:lnTo>
                  <a:pt x="184150" y="247954"/>
                </a:lnTo>
                <a:lnTo>
                  <a:pt x="181725" y="250369"/>
                </a:lnTo>
                <a:lnTo>
                  <a:pt x="179406" y="253764"/>
                </a:lnTo>
                <a:lnTo>
                  <a:pt x="171466" y="266445"/>
                </a:lnTo>
                <a:lnTo>
                  <a:pt x="162997" y="279654"/>
                </a:lnTo>
                <a:lnTo>
                  <a:pt x="160634" y="284203"/>
                </a:lnTo>
                <a:lnTo>
                  <a:pt x="159808" y="287494"/>
                </a:lnTo>
                <a:lnTo>
                  <a:pt x="159279" y="291711"/>
                </a:lnTo>
                <a:lnTo>
                  <a:pt x="157691" y="294874"/>
                </a:lnTo>
                <a:lnTo>
                  <a:pt x="157162" y="299092"/>
                </a:lnTo>
                <a:lnTo>
                  <a:pt x="155575" y="302783"/>
                </a:lnTo>
                <a:lnTo>
                  <a:pt x="155575" y="307000"/>
                </a:lnTo>
                <a:lnTo>
                  <a:pt x="155045" y="311218"/>
                </a:lnTo>
                <a:lnTo>
                  <a:pt x="154516" y="314908"/>
                </a:lnTo>
                <a:lnTo>
                  <a:pt x="154516" y="319126"/>
                </a:lnTo>
                <a:lnTo>
                  <a:pt x="155045" y="323871"/>
                </a:lnTo>
                <a:lnTo>
                  <a:pt x="155045" y="330197"/>
                </a:lnTo>
                <a:lnTo>
                  <a:pt x="155045" y="336523"/>
                </a:lnTo>
                <a:lnTo>
                  <a:pt x="155575" y="342850"/>
                </a:lnTo>
                <a:lnTo>
                  <a:pt x="157162" y="349704"/>
                </a:lnTo>
                <a:lnTo>
                  <a:pt x="157691" y="354976"/>
                </a:lnTo>
                <a:lnTo>
                  <a:pt x="159279" y="360775"/>
                </a:lnTo>
                <a:lnTo>
                  <a:pt x="160866" y="366574"/>
                </a:lnTo>
                <a:lnTo>
                  <a:pt x="162983" y="371846"/>
                </a:lnTo>
                <a:lnTo>
                  <a:pt x="164570" y="376591"/>
                </a:lnTo>
                <a:lnTo>
                  <a:pt x="166687" y="381336"/>
                </a:lnTo>
                <a:lnTo>
                  <a:pt x="169333" y="385026"/>
                </a:lnTo>
                <a:lnTo>
                  <a:pt x="171979" y="389771"/>
                </a:lnTo>
                <a:lnTo>
                  <a:pt x="174095" y="393461"/>
                </a:lnTo>
                <a:lnTo>
                  <a:pt x="177270" y="397152"/>
                </a:lnTo>
                <a:lnTo>
                  <a:pt x="179916" y="400842"/>
                </a:lnTo>
                <a:lnTo>
                  <a:pt x="183620" y="404533"/>
                </a:lnTo>
                <a:lnTo>
                  <a:pt x="189441" y="410332"/>
                </a:lnTo>
                <a:lnTo>
                  <a:pt x="196320" y="416131"/>
                </a:lnTo>
                <a:lnTo>
                  <a:pt x="199495" y="418240"/>
                </a:lnTo>
                <a:lnTo>
                  <a:pt x="203200" y="420349"/>
                </a:lnTo>
                <a:lnTo>
                  <a:pt x="206904" y="422457"/>
                </a:lnTo>
                <a:lnTo>
                  <a:pt x="211137" y="425093"/>
                </a:lnTo>
                <a:lnTo>
                  <a:pt x="215370" y="426148"/>
                </a:lnTo>
                <a:lnTo>
                  <a:pt x="219075" y="428257"/>
                </a:lnTo>
                <a:lnTo>
                  <a:pt x="223308" y="429838"/>
                </a:lnTo>
                <a:lnTo>
                  <a:pt x="227541" y="431947"/>
                </a:lnTo>
                <a:lnTo>
                  <a:pt x="231245" y="432474"/>
                </a:lnTo>
                <a:lnTo>
                  <a:pt x="235479" y="433529"/>
                </a:lnTo>
                <a:lnTo>
                  <a:pt x="239712" y="435110"/>
                </a:lnTo>
                <a:lnTo>
                  <a:pt x="243416" y="436165"/>
                </a:lnTo>
                <a:lnTo>
                  <a:pt x="247121" y="436165"/>
                </a:lnTo>
                <a:lnTo>
                  <a:pt x="250825" y="437219"/>
                </a:lnTo>
                <a:lnTo>
                  <a:pt x="255058" y="437746"/>
                </a:lnTo>
                <a:lnTo>
                  <a:pt x="259291" y="438273"/>
                </a:lnTo>
                <a:lnTo>
                  <a:pt x="262996" y="438273"/>
                </a:lnTo>
                <a:lnTo>
                  <a:pt x="267229" y="439328"/>
                </a:lnTo>
                <a:lnTo>
                  <a:pt x="271462" y="439328"/>
                </a:lnTo>
                <a:lnTo>
                  <a:pt x="275166" y="439855"/>
                </a:lnTo>
                <a:lnTo>
                  <a:pt x="282046" y="439855"/>
                </a:lnTo>
                <a:lnTo>
                  <a:pt x="289454" y="439855"/>
                </a:lnTo>
                <a:lnTo>
                  <a:pt x="296333" y="439855"/>
                </a:lnTo>
                <a:lnTo>
                  <a:pt x="303212" y="439855"/>
                </a:lnTo>
                <a:lnTo>
                  <a:pt x="308504" y="438273"/>
                </a:lnTo>
                <a:lnTo>
                  <a:pt x="313796" y="438273"/>
                </a:lnTo>
                <a:lnTo>
                  <a:pt x="318029" y="437219"/>
                </a:lnTo>
                <a:lnTo>
                  <a:pt x="322791" y="437219"/>
                </a:lnTo>
                <a:lnTo>
                  <a:pt x="328083" y="436165"/>
                </a:lnTo>
                <a:lnTo>
                  <a:pt x="330200" y="436165"/>
                </a:lnTo>
                <a:lnTo>
                  <a:pt x="327025" y="435110"/>
                </a:lnTo>
                <a:lnTo>
                  <a:pt x="324379" y="433529"/>
                </a:lnTo>
                <a:lnTo>
                  <a:pt x="320146" y="431947"/>
                </a:lnTo>
                <a:lnTo>
                  <a:pt x="316971" y="429838"/>
                </a:lnTo>
                <a:lnTo>
                  <a:pt x="312737" y="426148"/>
                </a:lnTo>
                <a:lnTo>
                  <a:pt x="309033" y="423512"/>
                </a:lnTo>
                <a:lnTo>
                  <a:pt x="305329" y="419821"/>
                </a:lnTo>
                <a:lnTo>
                  <a:pt x="301625" y="415604"/>
                </a:lnTo>
                <a:lnTo>
                  <a:pt x="297921" y="410332"/>
                </a:lnTo>
                <a:lnTo>
                  <a:pt x="293687" y="405587"/>
                </a:lnTo>
                <a:lnTo>
                  <a:pt x="290512" y="399788"/>
                </a:lnTo>
                <a:lnTo>
                  <a:pt x="287866" y="394516"/>
                </a:lnTo>
                <a:lnTo>
                  <a:pt x="284691" y="388716"/>
                </a:lnTo>
                <a:lnTo>
                  <a:pt x="282046" y="382390"/>
                </a:lnTo>
                <a:lnTo>
                  <a:pt x="279929" y="376591"/>
                </a:lnTo>
                <a:lnTo>
                  <a:pt x="279400" y="370264"/>
                </a:lnTo>
                <a:lnTo>
                  <a:pt x="277283" y="362884"/>
                </a:lnTo>
                <a:lnTo>
                  <a:pt x="277283" y="357084"/>
                </a:lnTo>
                <a:lnTo>
                  <a:pt x="277283" y="349704"/>
                </a:lnTo>
                <a:lnTo>
                  <a:pt x="278871" y="343377"/>
                </a:lnTo>
                <a:lnTo>
                  <a:pt x="279929" y="336523"/>
                </a:lnTo>
                <a:lnTo>
                  <a:pt x="283104" y="330197"/>
                </a:lnTo>
                <a:lnTo>
                  <a:pt x="286279" y="323871"/>
                </a:lnTo>
                <a:lnTo>
                  <a:pt x="291041" y="318071"/>
                </a:lnTo>
                <a:lnTo>
                  <a:pt x="296333" y="311745"/>
                </a:lnTo>
                <a:lnTo>
                  <a:pt x="303212" y="305946"/>
                </a:lnTo>
                <a:lnTo>
                  <a:pt x="306387" y="302783"/>
                </a:lnTo>
                <a:lnTo>
                  <a:pt x="310621" y="300147"/>
                </a:lnTo>
                <a:lnTo>
                  <a:pt x="314854" y="297511"/>
                </a:lnTo>
                <a:lnTo>
                  <a:pt x="319616" y="295402"/>
                </a:lnTo>
                <a:lnTo>
                  <a:pt x="323321" y="292766"/>
                </a:lnTo>
                <a:lnTo>
                  <a:pt x="329141" y="290130"/>
                </a:lnTo>
                <a:lnTo>
                  <a:pt x="334962" y="288021"/>
                </a:lnTo>
                <a:lnTo>
                  <a:pt x="341312" y="285912"/>
                </a:lnTo>
                <a:lnTo>
                  <a:pt x="347133" y="284330"/>
                </a:lnTo>
                <a:lnTo>
                  <a:pt x="354012" y="282222"/>
                </a:lnTo>
                <a:lnTo>
                  <a:pt x="360891" y="280640"/>
                </a:lnTo>
                <a:lnTo>
                  <a:pt x="368829" y="279586"/>
                </a:lnTo>
                <a:lnTo>
                  <a:pt x="375708" y="277477"/>
                </a:lnTo>
                <a:lnTo>
                  <a:pt x="383116" y="275895"/>
                </a:lnTo>
                <a:lnTo>
                  <a:pt x="390525" y="274841"/>
                </a:lnTo>
                <a:lnTo>
                  <a:pt x="397933" y="274841"/>
                </a:lnTo>
                <a:lnTo>
                  <a:pt x="404812" y="274841"/>
                </a:lnTo>
                <a:lnTo>
                  <a:pt x="412750" y="274841"/>
                </a:lnTo>
                <a:lnTo>
                  <a:pt x="419629" y="274841"/>
                </a:lnTo>
                <a:lnTo>
                  <a:pt x="427567" y="275895"/>
                </a:lnTo>
                <a:lnTo>
                  <a:pt x="434446" y="275895"/>
                </a:lnTo>
                <a:lnTo>
                  <a:pt x="442383" y="277477"/>
                </a:lnTo>
                <a:lnTo>
                  <a:pt x="449262" y="278004"/>
                </a:lnTo>
                <a:lnTo>
                  <a:pt x="457729" y="280113"/>
                </a:lnTo>
                <a:lnTo>
                  <a:pt x="464079" y="281694"/>
                </a:lnTo>
                <a:lnTo>
                  <a:pt x="471487" y="283276"/>
                </a:lnTo>
                <a:lnTo>
                  <a:pt x="478896" y="285912"/>
                </a:lnTo>
                <a:lnTo>
                  <a:pt x="486833" y="289075"/>
                </a:lnTo>
                <a:lnTo>
                  <a:pt x="493183" y="290657"/>
                </a:lnTo>
                <a:lnTo>
                  <a:pt x="500062" y="293820"/>
                </a:lnTo>
                <a:lnTo>
                  <a:pt x="506942" y="296456"/>
                </a:lnTo>
                <a:lnTo>
                  <a:pt x="514350" y="299619"/>
                </a:lnTo>
                <a:lnTo>
                  <a:pt x="521229" y="302255"/>
                </a:lnTo>
                <a:lnTo>
                  <a:pt x="528108" y="305946"/>
                </a:lnTo>
                <a:lnTo>
                  <a:pt x="534458" y="309109"/>
                </a:lnTo>
                <a:lnTo>
                  <a:pt x="541867" y="313327"/>
                </a:lnTo>
                <a:lnTo>
                  <a:pt x="548217" y="316490"/>
                </a:lnTo>
                <a:lnTo>
                  <a:pt x="555096" y="319653"/>
                </a:lnTo>
                <a:lnTo>
                  <a:pt x="561446" y="323871"/>
                </a:lnTo>
                <a:lnTo>
                  <a:pt x="568325" y="328088"/>
                </a:lnTo>
                <a:lnTo>
                  <a:pt x="574675" y="331779"/>
                </a:lnTo>
                <a:lnTo>
                  <a:pt x="580496" y="335996"/>
                </a:lnTo>
                <a:lnTo>
                  <a:pt x="586846" y="340214"/>
                </a:lnTo>
                <a:lnTo>
                  <a:pt x="592667" y="343904"/>
                </a:lnTo>
                <a:lnTo>
                  <a:pt x="598487" y="348122"/>
                </a:lnTo>
                <a:lnTo>
                  <a:pt x="603779" y="352340"/>
                </a:lnTo>
                <a:lnTo>
                  <a:pt x="608542" y="356030"/>
                </a:lnTo>
                <a:lnTo>
                  <a:pt x="614363" y="360248"/>
                </a:lnTo>
                <a:lnTo>
                  <a:pt x="619125" y="364465"/>
                </a:lnTo>
                <a:lnTo>
                  <a:pt x="624417" y="368156"/>
                </a:lnTo>
                <a:lnTo>
                  <a:pt x="629179" y="372373"/>
                </a:lnTo>
                <a:lnTo>
                  <a:pt x="635000" y="376591"/>
                </a:lnTo>
                <a:lnTo>
                  <a:pt x="638704" y="379754"/>
                </a:lnTo>
                <a:lnTo>
                  <a:pt x="643467" y="383972"/>
                </a:lnTo>
                <a:lnTo>
                  <a:pt x="647700" y="387662"/>
                </a:lnTo>
                <a:lnTo>
                  <a:pt x="652463" y="391880"/>
                </a:lnTo>
                <a:lnTo>
                  <a:pt x="656696" y="395570"/>
                </a:lnTo>
                <a:lnTo>
                  <a:pt x="660400" y="398733"/>
                </a:lnTo>
                <a:lnTo>
                  <a:pt x="664633" y="401897"/>
                </a:lnTo>
                <a:lnTo>
                  <a:pt x="668867" y="406114"/>
                </a:lnTo>
                <a:lnTo>
                  <a:pt x="674688" y="411386"/>
                </a:lnTo>
                <a:lnTo>
                  <a:pt x="681038" y="417713"/>
                </a:lnTo>
                <a:lnTo>
                  <a:pt x="685800" y="422457"/>
                </a:lnTo>
                <a:lnTo>
                  <a:pt x="690033" y="427202"/>
                </a:lnTo>
                <a:lnTo>
                  <a:pt x="693738" y="430365"/>
                </a:lnTo>
                <a:lnTo>
                  <a:pt x="696383" y="433001"/>
                </a:lnTo>
                <a:lnTo>
                  <a:pt x="697971" y="434583"/>
                </a:lnTo>
                <a:lnTo>
                  <a:pt x="698500" y="435637"/>
                </a:lnTo>
                <a:lnTo>
                  <a:pt x="694267" y="433529"/>
                </a:lnTo>
                <a:lnTo>
                  <a:pt x="690033" y="431947"/>
                </a:lnTo>
                <a:lnTo>
                  <a:pt x="686329" y="429838"/>
                </a:lnTo>
                <a:lnTo>
                  <a:pt x="682625" y="428257"/>
                </a:lnTo>
                <a:lnTo>
                  <a:pt x="678921" y="426148"/>
                </a:lnTo>
                <a:lnTo>
                  <a:pt x="674688" y="425093"/>
                </a:lnTo>
                <a:lnTo>
                  <a:pt x="670454" y="423512"/>
                </a:lnTo>
                <a:lnTo>
                  <a:pt x="667279" y="422985"/>
                </a:lnTo>
                <a:lnTo>
                  <a:pt x="663046" y="420876"/>
                </a:lnTo>
                <a:lnTo>
                  <a:pt x="659342" y="420349"/>
                </a:lnTo>
                <a:lnTo>
                  <a:pt x="655108" y="418240"/>
                </a:lnTo>
                <a:lnTo>
                  <a:pt x="650875" y="417713"/>
                </a:lnTo>
                <a:lnTo>
                  <a:pt x="647171" y="416131"/>
                </a:lnTo>
                <a:lnTo>
                  <a:pt x="642938" y="415604"/>
                </a:lnTo>
                <a:lnTo>
                  <a:pt x="638704" y="414022"/>
                </a:lnTo>
                <a:lnTo>
                  <a:pt x="635000" y="414022"/>
                </a:lnTo>
                <a:lnTo>
                  <a:pt x="630767" y="412968"/>
                </a:lnTo>
                <a:lnTo>
                  <a:pt x="626004" y="411913"/>
                </a:lnTo>
                <a:lnTo>
                  <a:pt x="621242" y="410859"/>
                </a:lnTo>
                <a:lnTo>
                  <a:pt x="618067" y="410332"/>
                </a:lnTo>
                <a:lnTo>
                  <a:pt x="612246" y="409277"/>
                </a:lnTo>
                <a:lnTo>
                  <a:pt x="608542" y="408750"/>
                </a:lnTo>
                <a:lnTo>
                  <a:pt x="604838" y="408223"/>
                </a:lnTo>
                <a:lnTo>
                  <a:pt x="601133" y="408223"/>
                </a:lnTo>
                <a:lnTo>
                  <a:pt x="596371" y="407696"/>
                </a:lnTo>
                <a:lnTo>
                  <a:pt x="591608" y="407696"/>
                </a:lnTo>
                <a:lnTo>
                  <a:pt x="587375" y="406641"/>
                </a:lnTo>
                <a:lnTo>
                  <a:pt x="583142" y="406641"/>
                </a:lnTo>
                <a:lnTo>
                  <a:pt x="578379" y="406641"/>
                </a:lnTo>
                <a:lnTo>
                  <a:pt x="574146" y="406641"/>
                </a:lnTo>
                <a:lnTo>
                  <a:pt x="569912" y="406641"/>
                </a:lnTo>
                <a:lnTo>
                  <a:pt x="565679" y="406641"/>
                </a:lnTo>
                <a:lnTo>
                  <a:pt x="560917" y="406641"/>
                </a:lnTo>
                <a:lnTo>
                  <a:pt x="556154" y="406641"/>
                </a:lnTo>
                <a:lnTo>
                  <a:pt x="551392" y="406641"/>
                </a:lnTo>
                <a:lnTo>
                  <a:pt x="547687" y="406641"/>
                </a:lnTo>
                <a:lnTo>
                  <a:pt x="542925" y="406641"/>
                </a:lnTo>
                <a:lnTo>
                  <a:pt x="538162" y="406641"/>
                </a:lnTo>
                <a:lnTo>
                  <a:pt x="533929" y="407696"/>
                </a:lnTo>
                <a:lnTo>
                  <a:pt x="529696" y="408223"/>
                </a:lnTo>
                <a:lnTo>
                  <a:pt x="524933" y="408223"/>
                </a:lnTo>
                <a:lnTo>
                  <a:pt x="520171" y="408750"/>
                </a:lnTo>
                <a:lnTo>
                  <a:pt x="515937" y="409277"/>
                </a:lnTo>
                <a:lnTo>
                  <a:pt x="511704" y="410332"/>
                </a:lnTo>
                <a:lnTo>
                  <a:pt x="506942" y="410332"/>
                </a:lnTo>
                <a:lnTo>
                  <a:pt x="502179" y="411386"/>
                </a:lnTo>
                <a:lnTo>
                  <a:pt x="497946" y="411913"/>
                </a:lnTo>
                <a:lnTo>
                  <a:pt x="494242" y="413495"/>
                </a:lnTo>
                <a:lnTo>
                  <a:pt x="489479" y="414022"/>
                </a:lnTo>
                <a:lnTo>
                  <a:pt x="484717" y="415604"/>
                </a:lnTo>
                <a:lnTo>
                  <a:pt x="479954" y="416131"/>
                </a:lnTo>
                <a:lnTo>
                  <a:pt x="475721" y="417713"/>
                </a:lnTo>
                <a:lnTo>
                  <a:pt x="470958" y="418240"/>
                </a:lnTo>
                <a:lnTo>
                  <a:pt x="466725" y="419821"/>
                </a:lnTo>
                <a:lnTo>
                  <a:pt x="461962" y="420876"/>
                </a:lnTo>
                <a:lnTo>
                  <a:pt x="458258" y="422985"/>
                </a:lnTo>
                <a:lnTo>
                  <a:pt x="453496" y="424039"/>
                </a:lnTo>
                <a:lnTo>
                  <a:pt x="449262" y="425621"/>
                </a:lnTo>
                <a:lnTo>
                  <a:pt x="445558" y="427202"/>
                </a:lnTo>
                <a:lnTo>
                  <a:pt x="441325" y="428784"/>
                </a:lnTo>
                <a:lnTo>
                  <a:pt x="437092" y="430365"/>
                </a:lnTo>
                <a:lnTo>
                  <a:pt x="432858" y="432474"/>
                </a:lnTo>
                <a:lnTo>
                  <a:pt x="429154" y="434583"/>
                </a:lnTo>
                <a:lnTo>
                  <a:pt x="425205" y="436059"/>
                </a:lnTo>
                <a:lnTo>
                  <a:pt x="425450" y="436962"/>
                </a:lnTo>
                <a:lnTo>
                  <a:pt x="405539" y="446087"/>
                </a:lnTo>
                <a:lnTo>
                  <a:pt x="404656" y="445430"/>
                </a:lnTo>
                <a:lnTo>
                  <a:pt x="400579" y="447236"/>
                </a:lnTo>
                <a:lnTo>
                  <a:pt x="395816" y="449345"/>
                </a:lnTo>
                <a:lnTo>
                  <a:pt x="391054" y="451454"/>
                </a:lnTo>
                <a:lnTo>
                  <a:pt x="386291" y="453035"/>
                </a:lnTo>
                <a:lnTo>
                  <a:pt x="381000" y="454617"/>
                </a:lnTo>
                <a:lnTo>
                  <a:pt x="376237" y="456726"/>
                </a:lnTo>
                <a:lnTo>
                  <a:pt x="370946" y="458834"/>
                </a:lnTo>
                <a:lnTo>
                  <a:pt x="366183" y="460943"/>
                </a:lnTo>
                <a:lnTo>
                  <a:pt x="359833" y="461470"/>
                </a:lnTo>
                <a:lnTo>
                  <a:pt x="354541" y="463579"/>
                </a:lnTo>
                <a:lnTo>
                  <a:pt x="349250" y="464106"/>
                </a:lnTo>
                <a:lnTo>
                  <a:pt x="343958" y="466215"/>
                </a:lnTo>
                <a:lnTo>
                  <a:pt x="337608" y="466742"/>
                </a:lnTo>
                <a:lnTo>
                  <a:pt x="332316" y="468324"/>
                </a:lnTo>
                <a:lnTo>
                  <a:pt x="327025" y="468851"/>
                </a:lnTo>
                <a:lnTo>
                  <a:pt x="321204" y="469906"/>
                </a:lnTo>
                <a:lnTo>
                  <a:pt x="315383" y="469906"/>
                </a:lnTo>
                <a:lnTo>
                  <a:pt x="309033" y="470960"/>
                </a:lnTo>
                <a:lnTo>
                  <a:pt x="303212" y="470960"/>
                </a:lnTo>
                <a:lnTo>
                  <a:pt x="296862" y="471487"/>
                </a:lnTo>
                <a:lnTo>
                  <a:pt x="291041" y="471487"/>
                </a:lnTo>
                <a:lnTo>
                  <a:pt x="284691" y="471487"/>
                </a:lnTo>
                <a:lnTo>
                  <a:pt x="278871" y="471487"/>
                </a:lnTo>
                <a:lnTo>
                  <a:pt x="273579" y="471487"/>
                </a:lnTo>
                <a:lnTo>
                  <a:pt x="267229" y="470960"/>
                </a:lnTo>
                <a:lnTo>
                  <a:pt x="261408" y="469906"/>
                </a:lnTo>
                <a:lnTo>
                  <a:pt x="255058" y="469378"/>
                </a:lnTo>
                <a:lnTo>
                  <a:pt x="249766" y="468851"/>
                </a:lnTo>
                <a:lnTo>
                  <a:pt x="243416" y="467270"/>
                </a:lnTo>
                <a:lnTo>
                  <a:pt x="237596" y="466742"/>
                </a:lnTo>
                <a:lnTo>
                  <a:pt x="232304" y="465161"/>
                </a:lnTo>
                <a:lnTo>
                  <a:pt x="226483" y="464634"/>
                </a:lnTo>
                <a:lnTo>
                  <a:pt x="220662" y="462525"/>
                </a:lnTo>
                <a:lnTo>
                  <a:pt x="214312" y="460943"/>
                </a:lnTo>
                <a:lnTo>
                  <a:pt x="209020" y="458834"/>
                </a:lnTo>
                <a:lnTo>
                  <a:pt x="203729" y="456726"/>
                </a:lnTo>
                <a:lnTo>
                  <a:pt x="198437" y="454090"/>
                </a:lnTo>
                <a:lnTo>
                  <a:pt x="193675" y="451981"/>
                </a:lnTo>
                <a:lnTo>
                  <a:pt x="188383" y="449345"/>
                </a:lnTo>
                <a:lnTo>
                  <a:pt x="183620" y="447236"/>
                </a:lnTo>
                <a:lnTo>
                  <a:pt x="177800" y="444073"/>
                </a:lnTo>
                <a:lnTo>
                  <a:pt x="173037" y="440382"/>
                </a:lnTo>
                <a:lnTo>
                  <a:pt x="168275" y="437219"/>
                </a:lnTo>
                <a:lnTo>
                  <a:pt x="164570" y="433529"/>
                </a:lnTo>
                <a:lnTo>
                  <a:pt x="159808" y="429838"/>
                </a:lnTo>
                <a:lnTo>
                  <a:pt x="155575" y="425621"/>
                </a:lnTo>
                <a:lnTo>
                  <a:pt x="151341" y="421403"/>
                </a:lnTo>
                <a:lnTo>
                  <a:pt x="148166" y="418240"/>
                </a:lnTo>
                <a:lnTo>
                  <a:pt x="143933" y="413495"/>
                </a:lnTo>
                <a:lnTo>
                  <a:pt x="140229" y="408750"/>
                </a:lnTo>
                <a:lnTo>
                  <a:pt x="136525" y="403478"/>
                </a:lnTo>
                <a:lnTo>
                  <a:pt x="133879" y="398733"/>
                </a:lnTo>
                <a:lnTo>
                  <a:pt x="131233" y="393461"/>
                </a:lnTo>
                <a:lnTo>
                  <a:pt x="128587" y="387662"/>
                </a:lnTo>
                <a:lnTo>
                  <a:pt x="126470" y="382390"/>
                </a:lnTo>
                <a:lnTo>
                  <a:pt x="124354" y="377118"/>
                </a:lnTo>
                <a:lnTo>
                  <a:pt x="122237" y="370264"/>
                </a:lnTo>
                <a:lnTo>
                  <a:pt x="120650" y="364465"/>
                </a:lnTo>
                <a:lnTo>
                  <a:pt x="119062" y="357612"/>
                </a:lnTo>
                <a:lnTo>
                  <a:pt x="118533" y="350758"/>
                </a:lnTo>
                <a:lnTo>
                  <a:pt x="116945" y="343377"/>
                </a:lnTo>
                <a:lnTo>
                  <a:pt x="116416" y="336523"/>
                </a:lnTo>
                <a:lnTo>
                  <a:pt x="116416" y="329143"/>
                </a:lnTo>
                <a:lnTo>
                  <a:pt x="116416" y="322289"/>
                </a:lnTo>
                <a:lnTo>
                  <a:pt x="115887" y="318071"/>
                </a:lnTo>
                <a:lnTo>
                  <a:pt x="115887" y="313327"/>
                </a:lnTo>
                <a:lnTo>
                  <a:pt x="116416" y="308582"/>
                </a:lnTo>
                <a:lnTo>
                  <a:pt x="116945" y="304364"/>
                </a:lnTo>
                <a:lnTo>
                  <a:pt x="116945" y="299619"/>
                </a:lnTo>
                <a:lnTo>
                  <a:pt x="117898" y="297089"/>
                </a:lnTo>
                <a:lnTo>
                  <a:pt x="117475" y="297089"/>
                </a:lnTo>
                <a:lnTo>
                  <a:pt x="117475" y="295504"/>
                </a:lnTo>
                <a:lnTo>
                  <a:pt x="118534" y="292334"/>
                </a:lnTo>
                <a:lnTo>
                  <a:pt x="119007" y="291154"/>
                </a:lnTo>
                <a:lnTo>
                  <a:pt x="119062" y="290657"/>
                </a:lnTo>
                <a:lnTo>
                  <a:pt x="120650" y="286966"/>
                </a:lnTo>
                <a:lnTo>
                  <a:pt x="121179" y="282222"/>
                </a:lnTo>
                <a:lnTo>
                  <a:pt x="122237" y="277477"/>
                </a:lnTo>
                <a:lnTo>
                  <a:pt x="124354" y="272732"/>
                </a:lnTo>
                <a:lnTo>
                  <a:pt x="126470" y="268514"/>
                </a:lnTo>
                <a:lnTo>
                  <a:pt x="128587" y="263770"/>
                </a:lnTo>
                <a:lnTo>
                  <a:pt x="130704" y="259025"/>
                </a:lnTo>
                <a:lnTo>
                  <a:pt x="132820" y="254280"/>
                </a:lnTo>
                <a:lnTo>
                  <a:pt x="135466" y="250590"/>
                </a:lnTo>
                <a:lnTo>
                  <a:pt x="137583" y="245845"/>
                </a:lnTo>
                <a:lnTo>
                  <a:pt x="139170" y="241100"/>
                </a:lnTo>
                <a:lnTo>
                  <a:pt x="142345" y="236355"/>
                </a:lnTo>
                <a:lnTo>
                  <a:pt x="144991" y="232137"/>
                </a:lnTo>
                <a:lnTo>
                  <a:pt x="146579" y="228447"/>
                </a:lnTo>
                <a:lnTo>
                  <a:pt x="150283" y="224229"/>
                </a:lnTo>
                <a:lnTo>
                  <a:pt x="152929" y="220012"/>
                </a:lnTo>
                <a:lnTo>
                  <a:pt x="156104" y="216321"/>
                </a:lnTo>
                <a:lnTo>
                  <a:pt x="159279" y="212104"/>
                </a:lnTo>
                <a:lnTo>
                  <a:pt x="162454" y="207886"/>
                </a:lnTo>
                <a:lnTo>
                  <a:pt x="165629" y="204196"/>
                </a:lnTo>
                <a:lnTo>
                  <a:pt x="169333" y="200505"/>
                </a:lnTo>
                <a:lnTo>
                  <a:pt x="172508" y="196288"/>
                </a:lnTo>
                <a:lnTo>
                  <a:pt x="175683" y="193124"/>
                </a:lnTo>
                <a:lnTo>
                  <a:pt x="178834" y="190770"/>
                </a:lnTo>
                <a:lnTo>
                  <a:pt x="181523" y="187191"/>
                </a:lnTo>
                <a:lnTo>
                  <a:pt x="187346" y="180851"/>
                </a:lnTo>
                <a:lnTo>
                  <a:pt x="193698" y="175039"/>
                </a:lnTo>
                <a:lnTo>
                  <a:pt x="200579" y="168699"/>
                </a:lnTo>
                <a:lnTo>
                  <a:pt x="206401" y="162887"/>
                </a:lnTo>
                <a:lnTo>
                  <a:pt x="213812" y="156546"/>
                </a:lnTo>
                <a:lnTo>
                  <a:pt x="221223" y="150735"/>
                </a:lnTo>
                <a:lnTo>
                  <a:pt x="229692" y="145979"/>
                </a:lnTo>
                <a:lnTo>
                  <a:pt x="237102" y="139639"/>
                </a:lnTo>
                <a:lnTo>
                  <a:pt x="245042" y="134884"/>
                </a:lnTo>
                <a:lnTo>
                  <a:pt x="254041" y="129600"/>
                </a:lnTo>
                <a:lnTo>
                  <a:pt x="262510" y="125373"/>
                </a:lnTo>
                <a:lnTo>
                  <a:pt x="271508" y="120618"/>
                </a:lnTo>
                <a:lnTo>
                  <a:pt x="281565" y="116920"/>
                </a:lnTo>
                <a:lnTo>
                  <a:pt x="291623" y="113221"/>
                </a:lnTo>
                <a:lnTo>
                  <a:pt x="302738" y="110579"/>
                </a:lnTo>
                <a:lnTo>
                  <a:pt x="312796" y="107409"/>
                </a:lnTo>
                <a:lnTo>
                  <a:pt x="323382" y="105296"/>
                </a:lnTo>
                <a:lnTo>
                  <a:pt x="335027" y="102654"/>
                </a:lnTo>
                <a:lnTo>
                  <a:pt x="347202" y="102126"/>
                </a:lnTo>
                <a:lnTo>
                  <a:pt x="358847" y="100012"/>
                </a:lnTo>
                <a:lnTo>
                  <a:pt x="371550" y="100012"/>
                </a:lnTo>
                <a:lnTo>
                  <a:pt x="384254" y="100012"/>
                </a:lnTo>
                <a:lnTo>
                  <a:pt x="398546" y="101069"/>
                </a:lnTo>
                <a:lnTo>
                  <a:pt x="411779" y="101069"/>
                </a:lnTo>
                <a:lnTo>
                  <a:pt x="416955" y="101864"/>
                </a:lnTo>
                <a:lnTo>
                  <a:pt x="416825" y="101753"/>
                </a:lnTo>
                <a:lnTo>
                  <a:pt x="410511" y="95430"/>
                </a:lnTo>
                <a:lnTo>
                  <a:pt x="405249" y="89635"/>
                </a:lnTo>
                <a:lnTo>
                  <a:pt x="401040" y="84893"/>
                </a:lnTo>
                <a:lnTo>
                  <a:pt x="398409" y="80151"/>
                </a:lnTo>
                <a:lnTo>
                  <a:pt x="395251" y="74356"/>
                </a:lnTo>
                <a:lnTo>
                  <a:pt x="393147" y="69614"/>
                </a:lnTo>
                <a:lnTo>
                  <a:pt x="391042" y="63819"/>
                </a:lnTo>
                <a:lnTo>
                  <a:pt x="389989" y="58550"/>
                </a:lnTo>
                <a:lnTo>
                  <a:pt x="388937" y="52228"/>
                </a:lnTo>
                <a:lnTo>
                  <a:pt x="389989" y="46959"/>
                </a:lnTo>
                <a:lnTo>
                  <a:pt x="390516" y="40110"/>
                </a:lnTo>
                <a:lnTo>
                  <a:pt x="392620" y="34842"/>
                </a:lnTo>
                <a:lnTo>
                  <a:pt x="394725" y="30100"/>
                </a:lnTo>
                <a:lnTo>
                  <a:pt x="397882" y="26939"/>
                </a:lnTo>
                <a:lnTo>
                  <a:pt x="401040" y="23251"/>
                </a:lnTo>
                <a:lnTo>
                  <a:pt x="405249" y="21143"/>
                </a:lnTo>
                <a:lnTo>
                  <a:pt x="409985" y="19563"/>
                </a:lnTo>
                <a:lnTo>
                  <a:pt x="414721" y="18509"/>
                </a:lnTo>
                <a:lnTo>
                  <a:pt x="418930" y="16928"/>
                </a:lnTo>
                <a:lnTo>
                  <a:pt x="422614" y="15875"/>
                </a:lnTo>
                <a:lnTo>
                  <a:pt x="426297" y="15875"/>
                </a:lnTo>
                <a:lnTo>
                  <a:pt x="429980" y="15875"/>
                </a:lnTo>
                <a:lnTo>
                  <a:pt x="434716" y="15875"/>
                </a:lnTo>
                <a:lnTo>
                  <a:pt x="437347" y="16928"/>
                </a:lnTo>
                <a:lnTo>
                  <a:pt x="434190" y="21143"/>
                </a:lnTo>
                <a:lnTo>
                  <a:pt x="432085" y="26939"/>
                </a:lnTo>
                <a:lnTo>
                  <a:pt x="429980" y="32207"/>
                </a:lnTo>
                <a:lnTo>
                  <a:pt x="429454" y="37476"/>
                </a:lnTo>
                <a:lnTo>
                  <a:pt x="428928" y="42218"/>
                </a:lnTo>
                <a:lnTo>
                  <a:pt x="428928" y="48540"/>
                </a:lnTo>
                <a:lnTo>
                  <a:pt x="428928" y="53282"/>
                </a:lnTo>
                <a:lnTo>
                  <a:pt x="429980" y="59077"/>
                </a:lnTo>
                <a:lnTo>
                  <a:pt x="431033" y="63819"/>
                </a:lnTo>
                <a:lnTo>
                  <a:pt x="432085" y="69087"/>
                </a:lnTo>
                <a:lnTo>
                  <a:pt x="434190" y="73829"/>
                </a:lnTo>
                <a:lnTo>
                  <a:pt x="436821" y="79097"/>
                </a:lnTo>
                <a:lnTo>
                  <a:pt x="438926" y="83312"/>
                </a:lnTo>
                <a:lnTo>
                  <a:pt x="441557" y="88054"/>
                </a:lnTo>
                <a:lnTo>
                  <a:pt x="444188" y="92796"/>
                </a:lnTo>
                <a:lnTo>
                  <a:pt x="447871" y="97537"/>
                </a:lnTo>
                <a:lnTo>
                  <a:pt x="449450" y="100699"/>
                </a:lnTo>
                <a:lnTo>
                  <a:pt x="453133" y="104914"/>
                </a:lnTo>
                <a:lnTo>
                  <a:pt x="455764" y="109129"/>
                </a:lnTo>
                <a:lnTo>
                  <a:pt x="456192" y="109629"/>
                </a:lnTo>
                <a:lnTo>
                  <a:pt x="470005" y="112693"/>
                </a:lnTo>
                <a:lnTo>
                  <a:pt x="485884" y="117448"/>
                </a:lnTo>
                <a:lnTo>
                  <a:pt x="502293" y="122203"/>
                </a:lnTo>
                <a:lnTo>
                  <a:pt x="519232" y="129072"/>
                </a:lnTo>
                <a:lnTo>
                  <a:pt x="535641" y="134884"/>
                </a:lnTo>
                <a:lnTo>
                  <a:pt x="553638" y="142281"/>
                </a:lnTo>
                <a:lnTo>
                  <a:pt x="571105" y="150735"/>
                </a:lnTo>
                <a:lnTo>
                  <a:pt x="589632" y="160773"/>
                </a:lnTo>
                <a:lnTo>
                  <a:pt x="608688" y="170284"/>
                </a:lnTo>
                <a:lnTo>
                  <a:pt x="627743" y="181379"/>
                </a:lnTo>
                <a:lnTo>
                  <a:pt x="647328" y="193003"/>
                </a:lnTo>
                <a:lnTo>
                  <a:pt x="667972" y="206740"/>
                </a:lnTo>
                <a:lnTo>
                  <a:pt x="682793" y="217308"/>
                </a:lnTo>
                <a:lnTo>
                  <a:pt x="698143" y="228403"/>
                </a:lnTo>
                <a:lnTo>
                  <a:pt x="711906" y="238442"/>
                </a:lnTo>
                <a:lnTo>
                  <a:pt x="727256" y="248481"/>
                </a:lnTo>
                <a:lnTo>
                  <a:pt x="740489" y="257463"/>
                </a:lnTo>
                <a:lnTo>
                  <a:pt x="754781" y="266445"/>
                </a:lnTo>
                <a:lnTo>
                  <a:pt x="768543" y="274898"/>
                </a:lnTo>
                <a:lnTo>
                  <a:pt x="770221" y="275929"/>
                </a:lnTo>
                <a:lnTo>
                  <a:pt x="769397" y="272637"/>
                </a:lnTo>
                <a:lnTo>
                  <a:pt x="767811" y="269469"/>
                </a:lnTo>
                <a:lnTo>
                  <a:pt x="765696" y="264716"/>
                </a:lnTo>
                <a:lnTo>
                  <a:pt x="764110" y="260491"/>
                </a:lnTo>
                <a:lnTo>
                  <a:pt x="762524" y="256794"/>
                </a:lnTo>
                <a:lnTo>
                  <a:pt x="761995" y="252569"/>
                </a:lnTo>
                <a:lnTo>
                  <a:pt x="760409" y="248345"/>
                </a:lnTo>
                <a:lnTo>
                  <a:pt x="759881" y="244648"/>
                </a:lnTo>
                <a:lnTo>
                  <a:pt x="758295" y="240423"/>
                </a:lnTo>
                <a:lnTo>
                  <a:pt x="758295" y="236198"/>
                </a:lnTo>
                <a:lnTo>
                  <a:pt x="757766" y="231445"/>
                </a:lnTo>
                <a:lnTo>
                  <a:pt x="757237" y="227749"/>
                </a:lnTo>
                <a:lnTo>
                  <a:pt x="757237" y="223524"/>
                </a:lnTo>
                <a:lnTo>
                  <a:pt x="757237" y="219299"/>
                </a:lnTo>
                <a:lnTo>
                  <a:pt x="757237" y="215602"/>
                </a:lnTo>
                <a:lnTo>
                  <a:pt x="757237" y="211378"/>
                </a:lnTo>
                <a:lnTo>
                  <a:pt x="757766" y="207153"/>
                </a:lnTo>
                <a:lnTo>
                  <a:pt x="758295" y="203456"/>
                </a:lnTo>
                <a:lnTo>
                  <a:pt x="758295" y="195006"/>
                </a:lnTo>
                <a:lnTo>
                  <a:pt x="759881" y="188141"/>
                </a:lnTo>
                <a:lnTo>
                  <a:pt x="760409" y="181804"/>
                </a:lnTo>
                <a:lnTo>
                  <a:pt x="761995" y="175467"/>
                </a:lnTo>
                <a:lnTo>
                  <a:pt x="763053" y="169658"/>
                </a:lnTo>
                <a:lnTo>
                  <a:pt x="765167" y="163320"/>
                </a:lnTo>
                <a:lnTo>
                  <a:pt x="767282" y="157511"/>
                </a:lnTo>
                <a:lnTo>
                  <a:pt x="769926" y="152758"/>
                </a:lnTo>
                <a:lnTo>
                  <a:pt x="772040" y="146421"/>
                </a:lnTo>
                <a:lnTo>
                  <a:pt x="774684" y="141668"/>
                </a:lnTo>
                <a:lnTo>
                  <a:pt x="777327" y="136387"/>
                </a:lnTo>
                <a:lnTo>
                  <a:pt x="781028" y="131634"/>
                </a:lnTo>
                <a:lnTo>
                  <a:pt x="783672" y="126881"/>
                </a:lnTo>
                <a:lnTo>
                  <a:pt x="786844" y="122657"/>
                </a:lnTo>
                <a:lnTo>
                  <a:pt x="790016" y="118960"/>
                </a:lnTo>
                <a:lnTo>
                  <a:pt x="790575" y="118471"/>
                </a:lnTo>
                <a:lnTo>
                  <a:pt x="790575" y="118014"/>
                </a:lnTo>
                <a:lnTo>
                  <a:pt x="793251" y="115916"/>
                </a:lnTo>
                <a:lnTo>
                  <a:pt x="796998" y="111720"/>
                </a:lnTo>
                <a:lnTo>
                  <a:pt x="799407" y="109622"/>
                </a:lnTo>
                <a:lnTo>
                  <a:pt x="801118" y="107342"/>
                </a:lnTo>
                <a:lnTo>
                  <a:pt x="802991" y="105939"/>
                </a:lnTo>
                <a:lnTo>
                  <a:pt x="806096" y="101755"/>
                </a:lnTo>
                <a:lnTo>
                  <a:pt x="812519" y="95460"/>
                </a:lnTo>
                <a:lnTo>
                  <a:pt x="815195" y="91788"/>
                </a:lnTo>
                <a:lnTo>
                  <a:pt x="818406" y="88117"/>
                </a:lnTo>
                <a:lnTo>
                  <a:pt x="822153" y="84445"/>
                </a:lnTo>
                <a:lnTo>
                  <a:pt x="825364" y="80774"/>
                </a:lnTo>
                <a:lnTo>
                  <a:pt x="827505" y="76053"/>
                </a:lnTo>
                <a:lnTo>
                  <a:pt x="830181" y="71333"/>
                </a:lnTo>
                <a:lnTo>
                  <a:pt x="832857" y="66612"/>
                </a:lnTo>
                <a:lnTo>
                  <a:pt x="835533" y="61892"/>
                </a:lnTo>
                <a:lnTo>
                  <a:pt x="837139" y="56646"/>
                </a:lnTo>
                <a:lnTo>
                  <a:pt x="839280" y="51926"/>
                </a:lnTo>
                <a:lnTo>
                  <a:pt x="840350" y="47205"/>
                </a:lnTo>
                <a:lnTo>
                  <a:pt x="842491" y="42485"/>
                </a:lnTo>
                <a:lnTo>
                  <a:pt x="842491" y="36715"/>
                </a:lnTo>
                <a:lnTo>
                  <a:pt x="843562" y="31995"/>
                </a:lnTo>
                <a:lnTo>
                  <a:pt x="843562" y="25701"/>
                </a:lnTo>
                <a:lnTo>
                  <a:pt x="843562" y="20980"/>
                </a:lnTo>
                <a:lnTo>
                  <a:pt x="841956" y="15735"/>
                </a:lnTo>
                <a:lnTo>
                  <a:pt x="840350" y="10490"/>
                </a:lnTo>
                <a:lnTo>
                  <a:pt x="837674" y="5245"/>
                </a:lnTo>
                <a:lnTo>
                  <a:pt x="835533" y="524"/>
                </a:lnTo>
                <a:close/>
              </a:path>
            </a:pathLst>
          </a:custGeom>
          <a:solidFill>
            <a:srgbClr val="000000">
              <a:alpha val="2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TextBox 21"/>
          <p:cNvSpPr txBox="1"/>
          <p:nvPr/>
        </p:nvSpPr>
        <p:spPr>
          <a:xfrm>
            <a:off x="623156" y="838200"/>
            <a:ext cx="4392488" cy="3724096"/>
          </a:xfrm>
          <a:prstGeom prst="rect">
            <a:avLst/>
          </a:prstGeom>
          <a:noFill/>
        </p:spPr>
        <p:txBody>
          <a:bodyPr wrap="square" rtlCol="0">
            <a:spAutoFit/>
          </a:bodyPr>
          <a:lstStyle/>
          <a:p>
            <a:pPr algn="ctr" defTabSz="914400">
              <a:buNone/>
            </a:pPr>
            <a:r>
              <a:rPr lang="en-US" sz="3600" dirty="0">
                <a:solidFill>
                  <a:schemeClr val="bg1"/>
                </a:solidFill>
                <a:latin typeface="Constantia"/>
              </a:rPr>
              <a:t>Environment, Security and Health: A Comparison among EU and ASEAN regimes</a:t>
            </a:r>
          </a:p>
          <a:p>
            <a:pPr algn="ctr" defTabSz="914400">
              <a:buNone/>
            </a:pPr>
            <a:r>
              <a:rPr lang="en-US" sz="2800" b="0" i="0" dirty="0">
                <a:solidFill>
                  <a:schemeClr val="bg1"/>
                </a:solidFill>
                <a:latin typeface="Constantia"/>
              </a:rPr>
              <a:t>Maribel Torres </a:t>
            </a:r>
          </a:p>
          <a:p>
            <a:pPr algn="ctr" defTabSz="914400">
              <a:buNone/>
            </a:pPr>
            <a:r>
              <a:rPr lang="en-US" sz="2800" dirty="0">
                <a:solidFill>
                  <a:schemeClr val="bg1"/>
                </a:solidFill>
                <a:latin typeface="Constantia"/>
              </a:rPr>
              <a:t>Cazorla</a:t>
            </a:r>
            <a:endParaRPr lang="en-US" sz="2800" b="0" i="0" dirty="0">
              <a:solidFill>
                <a:schemeClr val="bg1"/>
              </a:solidFill>
              <a:latin typeface="Constantia"/>
            </a:endParaRPr>
          </a:p>
        </p:txBody>
      </p:sp>
      <p:sp>
        <p:nvSpPr>
          <p:cNvPr id="38" name="Freeform 5"/>
          <p:cNvSpPr>
            <a:spLocks/>
          </p:cNvSpPr>
          <p:nvPr/>
        </p:nvSpPr>
        <p:spPr bwMode="auto">
          <a:xfrm flipH="1" flipV="1">
            <a:off x="1905000" y="1506776"/>
            <a:ext cx="1828800" cy="405924"/>
          </a:xfrm>
          <a:custGeom>
            <a:avLst/>
            <a:gdLst/>
            <a:ahLst/>
            <a:cxnLst/>
            <a:rect l="l" t="t" r="r" b="b"/>
            <a:pathLst>
              <a:path w="2038350" h="542924">
                <a:moveTo>
                  <a:pt x="1018646" y="450849"/>
                </a:moveTo>
                <a:lnTo>
                  <a:pt x="1022350" y="450849"/>
                </a:lnTo>
                <a:lnTo>
                  <a:pt x="1027113" y="450849"/>
                </a:lnTo>
                <a:lnTo>
                  <a:pt x="1031346" y="450849"/>
                </a:lnTo>
                <a:lnTo>
                  <a:pt x="1036109" y="452419"/>
                </a:lnTo>
                <a:lnTo>
                  <a:pt x="1040871" y="453465"/>
                </a:lnTo>
                <a:lnTo>
                  <a:pt x="1045634" y="456081"/>
                </a:lnTo>
                <a:lnTo>
                  <a:pt x="1048809" y="458173"/>
                </a:lnTo>
                <a:lnTo>
                  <a:pt x="1053042" y="460266"/>
                </a:lnTo>
                <a:lnTo>
                  <a:pt x="1056217" y="462882"/>
                </a:lnTo>
                <a:lnTo>
                  <a:pt x="1059921" y="467067"/>
                </a:lnTo>
                <a:lnTo>
                  <a:pt x="1062567" y="470206"/>
                </a:lnTo>
                <a:lnTo>
                  <a:pt x="1065213" y="474391"/>
                </a:lnTo>
                <a:lnTo>
                  <a:pt x="1067330" y="478053"/>
                </a:lnTo>
                <a:lnTo>
                  <a:pt x="1069446" y="482238"/>
                </a:lnTo>
                <a:lnTo>
                  <a:pt x="1069976" y="486424"/>
                </a:lnTo>
                <a:lnTo>
                  <a:pt x="1070505" y="490086"/>
                </a:lnTo>
                <a:lnTo>
                  <a:pt x="1070505" y="494794"/>
                </a:lnTo>
                <a:lnTo>
                  <a:pt x="1071563" y="499503"/>
                </a:lnTo>
                <a:lnTo>
                  <a:pt x="1070505" y="503688"/>
                </a:lnTo>
                <a:lnTo>
                  <a:pt x="1069976" y="508919"/>
                </a:lnTo>
                <a:lnTo>
                  <a:pt x="1068388" y="513105"/>
                </a:lnTo>
                <a:lnTo>
                  <a:pt x="1067330" y="518336"/>
                </a:lnTo>
                <a:lnTo>
                  <a:pt x="1063626" y="521998"/>
                </a:lnTo>
                <a:lnTo>
                  <a:pt x="1060980" y="525660"/>
                </a:lnTo>
                <a:lnTo>
                  <a:pt x="1058334" y="528276"/>
                </a:lnTo>
                <a:lnTo>
                  <a:pt x="1055688" y="531938"/>
                </a:lnTo>
                <a:lnTo>
                  <a:pt x="1051455" y="534554"/>
                </a:lnTo>
                <a:lnTo>
                  <a:pt x="1047751" y="537170"/>
                </a:lnTo>
                <a:lnTo>
                  <a:pt x="1043517" y="539262"/>
                </a:lnTo>
                <a:lnTo>
                  <a:pt x="1040342" y="541355"/>
                </a:lnTo>
                <a:lnTo>
                  <a:pt x="1035580" y="541878"/>
                </a:lnTo>
                <a:lnTo>
                  <a:pt x="1030817" y="542924"/>
                </a:lnTo>
                <a:lnTo>
                  <a:pt x="1026584" y="542924"/>
                </a:lnTo>
                <a:lnTo>
                  <a:pt x="1022350" y="542924"/>
                </a:lnTo>
                <a:lnTo>
                  <a:pt x="1017588" y="542401"/>
                </a:lnTo>
                <a:lnTo>
                  <a:pt x="1013354" y="541878"/>
                </a:lnTo>
                <a:lnTo>
                  <a:pt x="1009121" y="540308"/>
                </a:lnTo>
                <a:lnTo>
                  <a:pt x="1004888" y="539262"/>
                </a:lnTo>
                <a:lnTo>
                  <a:pt x="1000125" y="535600"/>
                </a:lnTo>
                <a:lnTo>
                  <a:pt x="996421" y="532984"/>
                </a:lnTo>
                <a:lnTo>
                  <a:pt x="992717" y="530369"/>
                </a:lnTo>
                <a:lnTo>
                  <a:pt x="990071" y="527753"/>
                </a:lnTo>
                <a:lnTo>
                  <a:pt x="986896" y="523568"/>
                </a:lnTo>
                <a:lnTo>
                  <a:pt x="984779" y="519905"/>
                </a:lnTo>
                <a:lnTo>
                  <a:pt x="982663" y="515720"/>
                </a:lnTo>
                <a:lnTo>
                  <a:pt x="981075" y="512581"/>
                </a:lnTo>
                <a:lnTo>
                  <a:pt x="979488" y="507873"/>
                </a:lnTo>
                <a:lnTo>
                  <a:pt x="978429" y="503165"/>
                </a:lnTo>
                <a:lnTo>
                  <a:pt x="977900" y="498979"/>
                </a:lnTo>
                <a:lnTo>
                  <a:pt x="978429" y="494794"/>
                </a:lnTo>
                <a:lnTo>
                  <a:pt x="978429" y="490086"/>
                </a:lnTo>
                <a:lnTo>
                  <a:pt x="980017" y="485901"/>
                </a:lnTo>
                <a:lnTo>
                  <a:pt x="981075" y="481715"/>
                </a:lnTo>
                <a:lnTo>
                  <a:pt x="984250" y="477530"/>
                </a:lnTo>
                <a:lnTo>
                  <a:pt x="985838" y="472822"/>
                </a:lnTo>
                <a:lnTo>
                  <a:pt x="987954" y="469160"/>
                </a:lnTo>
                <a:lnTo>
                  <a:pt x="990600" y="465498"/>
                </a:lnTo>
                <a:lnTo>
                  <a:pt x="994834" y="462359"/>
                </a:lnTo>
                <a:lnTo>
                  <a:pt x="997479" y="458697"/>
                </a:lnTo>
                <a:lnTo>
                  <a:pt x="1001713" y="457127"/>
                </a:lnTo>
                <a:lnTo>
                  <a:pt x="1005417" y="455034"/>
                </a:lnTo>
                <a:lnTo>
                  <a:pt x="1010179" y="453465"/>
                </a:lnTo>
                <a:lnTo>
                  <a:pt x="1014413" y="451372"/>
                </a:lnTo>
                <a:close/>
                <a:moveTo>
                  <a:pt x="1640339" y="334074"/>
                </a:moveTo>
                <a:lnTo>
                  <a:pt x="1636634" y="335131"/>
                </a:lnTo>
                <a:lnTo>
                  <a:pt x="1631870" y="335131"/>
                </a:lnTo>
                <a:lnTo>
                  <a:pt x="1628165" y="335131"/>
                </a:lnTo>
                <a:lnTo>
                  <a:pt x="1623930" y="335660"/>
                </a:lnTo>
                <a:lnTo>
                  <a:pt x="1619696" y="336188"/>
                </a:lnTo>
                <a:lnTo>
                  <a:pt x="1615461" y="336188"/>
                </a:lnTo>
                <a:lnTo>
                  <a:pt x="1611227" y="336716"/>
                </a:lnTo>
                <a:lnTo>
                  <a:pt x="1606992" y="337773"/>
                </a:lnTo>
                <a:lnTo>
                  <a:pt x="1603287" y="338301"/>
                </a:lnTo>
                <a:lnTo>
                  <a:pt x="1598523" y="338301"/>
                </a:lnTo>
                <a:lnTo>
                  <a:pt x="1594288" y="339358"/>
                </a:lnTo>
                <a:lnTo>
                  <a:pt x="1589524" y="340415"/>
                </a:lnTo>
                <a:lnTo>
                  <a:pt x="1585290" y="341472"/>
                </a:lnTo>
                <a:lnTo>
                  <a:pt x="1580526" y="342528"/>
                </a:lnTo>
                <a:lnTo>
                  <a:pt x="1576821" y="343585"/>
                </a:lnTo>
                <a:lnTo>
                  <a:pt x="1572586" y="344113"/>
                </a:lnTo>
                <a:lnTo>
                  <a:pt x="1568351" y="345698"/>
                </a:lnTo>
                <a:lnTo>
                  <a:pt x="1563587" y="346227"/>
                </a:lnTo>
                <a:lnTo>
                  <a:pt x="1558824" y="347812"/>
                </a:lnTo>
                <a:lnTo>
                  <a:pt x="1554060" y="348340"/>
                </a:lnTo>
                <a:lnTo>
                  <a:pt x="1550354" y="349925"/>
                </a:lnTo>
                <a:lnTo>
                  <a:pt x="1546120" y="350454"/>
                </a:lnTo>
                <a:lnTo>
                  <a:pt x="1541885" y="351510"/>
                </a:lnTo>
                <a:lnTo>
                  <a:pt x="1538180" y="352567"/>
                </a:lnTo>
                <a:lnTo>
                  <a:pt x="1533945" y="353624"/>
                </a:lnTo>
                <a:lnTo>
                  <a:pt x="1529711" y="354680"/>
                </a:lnTo>
                <a:lnTo>
                  <a:pt x="1526005" y="355737"/>
                </a:lnTo>
                <a:lnTo>
                  <a:pt x="1521771" y="357322"/>
                </a:lnTo>
                <a:lnTo>
                  <a:pt x="1517536" y="358379"/>
                </a:lnTo>
                <a:lnTo>
                  <a:pt x="1510126" y="361021"/>
                </a:lnTo>
                <a:lnTo>
                  <a:pt x="1504303" y="363662"/>
                </a:lnTo>
                <a:lnTo>
                  <a:pt x="1496893" y="365776"/>
                </a:lnTo>
                <a:lnTo>
                  <a:pt x="1490541" y="367889"/>
                </a:lnTo>
                <a:lnTo>
                  <a:pt x="1484718" y="370003"/>
                </a:lnTo>
                <a:lnTo>
                  <a:pt x="1480484" y="372645"/>
                </a:lnTo>
                <a:lnTo>
                  <a:pt x="1475190" y="374758"/>
                </a:lnTo>
                <a:lnTo>
                  <a:pt x="1471485" y="376871"/>
                </a:lnTo>
                <a:lnTo>
                  <a:pt x="1468309" y="378985"/>
                </a:lnTo>
                <a:lnTo>
                  <a:pt x="1466192" y="381627"/>
                </a:lnTo>
                <a:lnTo>
                  <a:pt x="1472544" y="379513"/>
                </a:lnTo>
                <a:lnTo>
                  <a:pt x="1478366" y="377400"/>
                </a:lnTo>
                <a:lnTo>
                  <a:pt x="1485248" y="375286"/>
                </a:lnTo>
                <a:lnTo>
                  <a:pt x="1492129" y="374758"/>
                </a:lnTo>
                <a:lnTo>
                  <a:pt x="1497951" y="372645"/>
                </a:lnTo>
                <a:lnTo>
                  <a:pt x="1505362" y="372116"/>
                </a:lnTo>
                <a:lnTo>
                  <a:pt x="1511714" y="371588"/>
                </a:lnTo>
                <a:lnTo>
                  <a:pt x="1519124" y="371588"/>
                </a:lnTo>
                <a:lnTo>
                  <a:pt x="1524947" y="370003"/>
                </a:lnTo>
                <a:lnTo>
                  <a:pt x="1531828" y="369474"/>
                </a:lnTo>
                <a:lnTo>
                  <a:pt x="1538709" y="369474"/>
                </a:lnTo>
                <a:lnTo>
                  <a:pt x="1545590" y="369474"/>
                </a:lnTo>
                <a:lnTo>
                  <a:pt x="1551413" y="369474"/>
                </a:lnTo>
                <a:lnTo>
                  <a:pt x="1558294" y="369474"/>
                </a:lnTo>
                <a:lnTo>
                  <a:pt x="1565175" y="369474"/>
                </a:lnTo>
                <a:lnTo>
                  <a:pt x="1572057" y="370003"/>
                </a:lnTo>
                <a:lnTo>
                  <a:pt x="1577350" y="370003"/>
                </a:lnTo>
                <a:lnTo>
                  <a:pt x="1583172" y="370003"/>
                </a:lnTo>
                <a:lnTo>
                  <a:pt x="1589524" y="370531"/>
                </a:lnTo>
                <a:lnTo>
                  <a:pt x="1595347" y="371588"/>
                </a:lnTo>
                <a:lnTo>
                  <a:pt x="1601169" y="371588"/>
                </a:lnTo>
                <a:lnTo>
                  <a:pt x="1606992" y="372116"/>
                </a:lnTo>
                <a:lnTo>
                  <a:pt x="1612285" y="372645"/>
                </a:lnTo>
                <a:lnTo>
                  <a:pt x="1618108" y="373173"/>
                </a:lnTo>
                <a:lnTo>
                  <a:pt x="1622872" y="373173"/>
                </a:lnTo>
                <a:lnTo>
                  <a:pt x="1627636" y="374758"/>
                </a:lnTo>
                <a:lnTo>
                  <a:pt x="1631870" y="374758"/>
                </a:lnTo>
                <a:lnTo>
                  <a:pt x="1637693" y="375815"/>
                </a:lnTo>
                <a:lnTo>
                  <a:pt x="1641398" y="376871"/>
                </a:lnTo>
                <a:lnTo>
                  <a:pt x="1645633" y="377400"/>
                </a:lnTo>
                <a:lnTo>
                  <a:pt x="1649867" y="377928"/>
                </a:lnTo>
                <a:lnTo>
                  <a:pt x="1653407" y="379442"/>
                </a:lnTo>
                <a:lnTo>
                  <a:pt x="1673417" y="384222"/>
                </a:lnTo>
                <a:lnTo>
                  <a:pt x="1673831" y="385536"/>
                </a:lnTo>
                <a:lnTo>
                  <a:pt x="1674216" y="384268"/>
                </a:lnTo>
                <a:lnTo>
                  <a:pt x="1675275" y="384268"/>
                </a:lnTo>
                <a:lnTo>
                  <a:pt x="1681627" y="384268"/>
                </a:lnTo>
                <a:lnTo>
                  <a:pt x="1684273" y="383740"/>
                </a:lnTo>
                <a:lnTo>
                  <a:pt x="1688508" y="383740"/>
                </a:lnTo>
                <a:lnTo>
                  <a:pt x="1691684" y="382683"/>
                </a:lnTo>
                <a:lnTo>
                  <a:pt x="1694860" y="382683"/>
                </a:lnTo>
                <a:lnTo>
                  <a:pt x="1698565" y="380042"/>
                </a:lnTo>
                <a:lnTo>
                  <a:pt x="1702800" y="375815"/>
                </a:lnTo>
                <a:lnTo>
                  <a:pt x="1705446" y="371588"/>
                </a:lnTo>
                <a:lnTo>
                  <a:pt x="1707034" y="365776"/>
                </a:lnTo>
                <a:lnTo>
                  <a:pt x="1706505" y="359436"/>
                </a:lnTo>
                <a:lnTo>
                  <a:pt x="1703858" y="353095"/>
                </a:lnTo>
                <a:lnTo>
                  <a:pt x="1700682" y="348869"/>
                </a:lnTo>
                <a:lnTo>
                  <a:pt x="1696977" y="346227"/>
                </a:lnTo>
                <a:lnTo>
                  <a:pt x="1693272" y="343057"/>
                </a:lnTo>
                <a:lnTo>
                  <a:pt x="1688508" y="340943"/>
                </a:lnTo>
                <a:lnTo>
                  <a:pt x="1682685" y="338301"/>
                </a:lnTo>
                <a:lnTo>
                  <a:pt x="1677392" y="336716"/>
                </a:lnTo>
                <a:lnTo>
                  <a:pt x="1671569" y="335131"/>
                </a:lnTo>
                <a:lnTo>
                  <a:pt x="1665218" y="335131"/>
                </a:lnTo>
                <a:lnTo>
                  <a:pt x="1658336" y="334074"/>
                </a:lnTo>
                <a:lnTo>
                  <a:pt x="1651985" y="334074"/>
                </a:lnTo>
                <a:lnTo>
                  <a:pt x="1647750" y="334074"/>
                </a:lnTo>
                <a:lnTo>
                  <a:pt x="1644574" y="334074"/>
                </a:lnTo>
                <a:close/>
                <a:moveTo>
                  <a:pt x="375708" y="326507"/>
                </a:moveTo>
                <a:lnTo>
                  <a:pt x="369358" y="327034"/>
                </a:lnTo>
                <a:lnTo>
                  <a:pt x="362479" y="327034"/>
                </a:lnTo>
                <a:lnTo>
                  <a:pt x="357187" y="329143"/>
                </a:lnTo>
                <a:lnTo>
                  <a:pt x="351896" y="330724"/>
                </a:lnTo>
                <a:lnTo>
                  <a:pt x="347662" y="333360"/>
                </a:lnTo>
                <a:lnTo>
                  <a:pt x="341841" y="335469"/>
                </a:lnTo>
                <a:lnTo>
                  <a:pt x="337608" y="338632"/>
                </a:lnTo>
                <a:lnTo>
                  <a:pt x="334433" y="341268"/>
                </a:lnTo>
                <a:lnTo>
                  <a:pt x="332316" y="345486"/>
                </a:lnTo>
                <a:lnTo>
                  <a:pt x="329141" y="351285"/>
                </a:lnTo>
                <a:lnTo>
                  <a:pt x="329141" y="358139"/>
                </a:lnTo>
                <a:lnTo>
                  <a:pt x="329671" y="363411"/>
                </a:lnTo>
                <a:lnTo>
                  <a:pt x="332846" y="368156"/>
                </a:lnTo>
                <a:lnTo>
                  <a:pt x="336550" y="372373"/>
                </a:lnTo>
                <a:lnTo>
                  <a:pt x="341312" y="375009"/>
                </a:lnTo>
                <a:lnTo>
                  <a:pt x="343958" y="375009"/>
                </a:lnTo>
                <a:lnTo>
                  <a:pt x="347662" y="375536"/>
                </a:lnTo>
                <a:lnTo>
                  <a:pt x="351366" y="375536"/>
                </a:lnTo>
                <a:lnTo>
                  <a:pt x="354541" y="376591"/>
                </a:lnTo>
                <a:lnTo>
                  <a:pt x="359833" y="375536"/>
                </a:lnTo>
                <a:lnTo>
                  <a:pt x="362015" y="375536"/>
                </a:lnTo>
                <a:lnTo>
                  <a:pt x="361950" y="375232"/>
                </a:lnTo>
                <a:lnTo>
                  <a:pt x="382937" y="371474"/>
                </a:lnTo>
                <a:lnTo>
                  <a:pt x="383336" y="371737"/>
                </a:lnTo>
                <a:lnTo>
                  <a:pt x="386291" y="370264"/>
                </a:lnTo>
                <a:lnTo>
                  <a:pt x="389996" y="369737"/>
                </a:lnTo>
                <a:lnTo>
                  <a:pt x="393700" y="369210"/>
                </a:lnTo>
                <a:lnTo>
                  <a:pt x="398462" y="368156"/>
                </a:lnTo>
                <a:lnTo>
                  <a:pt x="402696" y="367101"/>
                </a:lnTo>
                <a:lnTo>
                  <a:pt x="407458" y="367101"/>
                </a:lnTo>
                <a:lnTo>
                  <a:pt x="412221" y="365520"/>
                </a:lnTo>
                <a:lnTo>
                  <a:pt x="418042" y="365520"/>
                </a:lnTo>
                <a:lnTo>
                  <a:pt x="422804" y="364992"/>
                </a:lnTo>
                <a:lnTo>
                  <a:pt x="428625" y="364465"/>
                </a:lnTo>
                <a:lnTo>
                  <a:pt x="433917" y="363411"/>
                </a:lnTo>
                <a:lnTo>
                  <a:pt x="439737" y="363411"/>
                </a:lnTo>
                <a:lnTo>
                  <a:pt x="446087" y="362884"/>
                </a:lnTo>
                <a:lnTo>
                  <a:pt x="451908" y="362356"/>
                </a:lnTo>
                <a:lnTo>
                  <a:pt x="458258" y="362356"/>
                </a:lnTo>
                <a:lnTo>
                  <a:pt x="465137" y="362356"/>
                </a:lnTo>
                <a:lnTo>
                  <a:pt x="470958" y="361829"/>
                </a:lnTo>
                <a:lnTo>
                  <a:pt x="477308" y="361829"/>
                </a:lnTo>
                <a:lnTo>
                  <a:pt x="483129" y="361829"/>
                </a:lnTo>
                <a:lnTo>
                  <a:pt x="490008" y="361829"/>
                </a:lnTo>
                <a:lnTo>
                  <a:pt x="495829" y="361829"/>
                </a:lnTo>
                <a:lnTo>
                  <a:pt x="502708" y="361829"/>
                </a:lnTo>
                <a:lnTo>
                  <a:pt x="509587" y="362356"/>
                </a:lnTo>
                <a:lnTo>
                  <a:pt x="516996" y="363411"/>
                </a:lnTo>
                <a:lnTo>
                  <a:pt x="523346" y="363411"/>
                </a:lnTo>
                <a:lnTo>
                  <a:pt x="529696" y="364465"/>
                </a:lnTo>
                <a:lnTo>
                  <a:pt x="536575" y="364992"/>
                </a:lnTo>
                <a:lnTo>
                  <a:pt x="543454" y="367101"/>
                </a:lnTo>
                <a:lnTo>
                  <a:pt x="549275" y="367628"/>
                </a:lnTo>
                <a:lnTo>
                  <a:pt x="557212" y="369210"/>
                </a:lnTo>
                <a:lnTo>
                  <a:pt x="563033" y="371319"/>
                </a:lnTo>
                <a:lnTo>
                  <a:pt x="570442" y="372900"/>
                </a:lnTo>
                <a:lnTo>
                  <a:pt x="567267" y="371319"/>
                </a:lnTo>
                <a:lnTo>
                  <a:pt x="563562" y="369210"/>
                </a:lnTo>
                <a:lnTo>
                  <a:pt x="559858" y="367101"/>
                </a:lnTo>
                <a:lnTo>
                  <a:pt x="555625" y="364992"/>
                </a:lnTo>
                <a:lnTo>
                  <a:pt x="549275" y="362356"/>
                </a:lnTo>
                <a:lnTo>
                  <a:pt x="543983" y="360248"/>
                </a:lnTo>
                <a:lnTo>
                  <a:pt x="538162" y="357612"/>
                </a:lnTo>
                <a:lnTo>
                  <a:pt x="531812" y="355503"/>
                </a:lnTo>
                <a:lnTo>
                  <a:pt x="528108" y="353394"/>
                </a:lnTo>
                <a:lnTo>
                  <a:pt x="524404" y="352867"/>
                </a:lnTo>
                <a:lnTo>
                  <a:pt x="520171" y="350758"/>
                </a:lnTo>
                <a:lnTo>
                  <a:pt x="516996" y="350231"/>
                </a:lnTo>
                <a:lnTo>
                  <a:pt x="512762" y="348649"/>
                </a:lnTo>
                <a:lnTo>
                  <a:pt x="509058" y="348122"/>
                </a:lnTo>
                <a:lnTo>
                  <a:pt x="504825" y="347068"/>
                </a:lnTo>
                <a:lnTo>
                  <a:pt x="501650" y="346013"/>
                </a:lnTo>
                <a:lnTo>
                  <a:pt x="496887" y="343904"/>
                </a:lnTo>
                <a:lnTo>
                  <a:pt x="492654" y="343377"/>
                </a:lnTo>
                <a:lnTo>
                  <a:pt x="488421" y="342323"/>
                </a:lnTo>
                <a:lnTo>
                  <a:pt x="484717" y="341268"/>
                </a:lnTo>
                <a:lnTo>
                  <a:pt x="479954" y="340214"/>
                </a:lnTo>
                <a:lnTo>
                  <a:pt x="475721" y="339159"/>
                </a:lnTo>
                <a:lnTo>
                  <a:pt x="471487" y="338105"/>
                </a:lnTo>
                <a:lnTo>
                  <a:pt x="467783" y="338105"/>
                </a:lnTo>
                <a:lnTo>
                  <a:pt x="463021" y="336523"/>
                </a:lnTo>
                <a:lnTo>
                  <a:pt x="458258" y="335996"/>
                </a:lnTo>
                <a:lnTo>
                  <a:pt x="453496" y="334942"/>
                </a:lnTo>
                <a:lnTo>
                  <a:pt x="449262" y="333887"/>
                </a:lnTo>
                <a:lnTo>
                  <a:pt x="444500" y="332833"/>
                </a:lnTo>
                <a:lnTo>
                  <a:pt x="440796" y="331779"/>
                </a:lnTo>
                <a:lnTo>
                  <a:pt x="436033" y="330724"/>
                </a:lnTo>
                <a:lnTo>
                  <a:pt x="431800" y="330724"/>
                </a:lnTo>
                <a:lnTo>
                  <a:pt x="427037" y="330197"/>
                </a:lnTo>
                <a:lnTo>
                  <a:pt x="422804" y="329143"/>
                </a:lnTo>
                <a:lnTo>
                  <a:pt x="419100" y="328615"/>
                </a:lnTo>
                <a:lnTo>
                  <a:pt x="414866" y="328615"/>
                </a:lnTo>
                <a:lnTo>
                  <a:pt x="410633" y="328088"/>
                </a:lnTo>
                <a:lnTo>
                  <a:pt x="406929" y="327034"/>
                </a:lnTo>
                <a:lnTo>
                  <a:pt x="402696" y="327034"/>
                </a:lnTo>
                <a:lnTo>
                  <a:pt x="398462" y="327034"/>
                </a:lnTo>
                <a:lnTo>
                  <a:pt x="394758" y="326507"/>
                </a:lnTo>
                <a:lnTo>
                  <a:pt x="390525" y="326507"/>
                </a:lnTo>
                <a:lnTo>
                  <a:pt x="386291" y="326507"/>
                </a:lnTo>
                <a:lnTo>
                  <a:pt x="383116" y="326507"/>
                </a:lnTo>
                <a:close/>
                <a:moveTo>
                  <a:pt x="1984904" y="239712"/>
                </a:moveTo>
                <a:lnTo>
                  <a:pt x="1989667" y="239712"/>
                </a:lnTo>
                <a:lnTo>
                  <a:pt x="1994429" y="239712"/>
                </a:lnTo>
                <a:lnTo>
                  <a:pt x="1998662" y="239712"/>
                </a:lnTo>
                <a:lnTo>
                  <a:pt x="2003425" y="240777"/>
                </a:lnTo>
                <a:lnTo>
                  <a:pt x="2008187" y="242373"/>
                </a:lnTo>
                <a:lnTo>
                  <a:pt x="2012950" y="245034"/>
                </a:lnTo>
                <a:lnTo>
                  <a:pt x="2016125" y="247163"/>
                </a:lnTo>
                <a:lnTo>
                  <a:pt x="2020358" y="248759"/>
                </a:lnTo>
                <a:lnTo>
                  <a:pt x="2023533" y="251952"/>
                </a:lnTo>
                <a:lnTo>
                  <a:pt x="2027238" y="255678"/>
                </a:lnTo>
                <a:lnTo>
                  <a:pt x="2029354" y="259403"/>
                </a:lnTo>
                <a:lnTo>
                  <a:pt x="2032000" y="263128"/>
                </a:lnTo>
                <a:lnTo>
                  <a:pt x="2033588" y="267385"/>
                </a:lnTo>
                <a:lnTo>
                  <a:pt x="2035704" y="271643"/>
                </a:lnTo>
                <a:lnTo>
                  <a:pt x="2036763" y="275368"/>
                </a:lnTo>
                <a:lnTo>
                  <a:pt x="2037821" y="279625"/>
                </a:lnTo>
                <a:lnTo>
                  <a:pt x="2037821" y="284415"/>
                </a:lnTo>
                <a:lnTo>
                  <a:pt x="2038350" y="289205"/>
                </a:lnTo>
                <a:lnTo>
                  <a:pt x="2037821" y="293462"/>
                </a:lnTo>
                <a:lnTo>
                  <a:pt x="2037292" y="298784"/>
                </a:lnTo>
                <a:lnTo>
                  <a:pt x="2035704" y="302509"/>
                </a:lnTo>
                <a:lnTo>
                  <a:pt x="2034646" y="308363"/>
                </a:lnTo>
                <a:lnTo>
                  <a:pt x="2030942" y="311556"/>
                </a:lnTo>
                <a:lnTo>
                  <a:pt x="2028296" y="315813"/>
                </a:lnTo>
                <a:lnTo>
                  <a:pt x="2025121" y="318474"/>
                </a:lnTo>
                <a:lnTo>
                  <a:pt x="2022475" y="321667"/>
                </a:lnTo>
                <a:lnTo>
                  <a:pt x="2018242" y="324328"/>
                </a:lnTo>
                <a:lnTo>
                  <a:pt x="2014008" y="326989"/>
                </a:lnTo>
                <a:lnTo>
                  <a:pt x="2010304" y="329118"/>
                </a:lnTo>
                <a:lnTo>
                  <a:pt x="2006600" y="331247"/>
                </a:lnTo>
                <a:lnTo>
                  <a:pt x="2001837" y="331779"/>
                </a:lnTo>
                <a:lnTo>
                  <a:pt x="1998133" y="333375"/>
                </a:lnTo>
                <a:lnTo>
                  <a:pt x="1993371" y="333375"/>
                </a:lnTo>
                <a:lnTo>
                  <a:pt x="1989137" y="333375"/>
                </a:lnTo>
                <a:lnTo>
                  <a:pt x="1984375" y="332843"/>
                </a:lnTo>
                <a:lnTo>
                  <a:pt x="1979612" y="331779"/>
                </a:lnTo>
                <a:lnTo>
                  <a:pt x="1975379" y="330714"/>
                </a:lnTo>
                <a:lnTo>
                  <a:pt x="1971675" y="329118"/>
                </a:lnTo>
                <a:lnTo>
                  <a:pt x="1966912" y="325925"/>
                </a:lnTo>
                <a:lnTo>
                  <a:pt x="1962679" y="323264"/>
                </a:lnTo>
                <a:lnTo>
                  <a:pt x="1959504" y="320603"/>
                </a:lnTo>
                <a:lnTo>
                  <a:pt x="1956858" y="317942"/>
                </a:lnTo>
                <a:lnTo>
                  <a:pt x="1953154" y="313685"/>
                </a:lnTo>
                <a:lnTo>
                  <a:pt x="1951037" y="309427"/>
                </a:lnTo>
                <a:lnTo>
                  <a:pt x="1949450" y="305702"/>
                </a:lnTo>
                <a:lnTo>
                  <a:pt x="1947862" y="301977"/>
                </a:lnTo>
                <a:lnTo>
                  <a:pt x="1945745" y="297187"/>
                </a:lnTo>
                <a:lnTo>
                  <a:pt x="1945216" y="292398"/>
                </a:lnTo>
                <a:lnTo>
                  <a:pt x="1944687" y="288672"/>
                </a:lnTo>
                <a:lnTo>
                  <a:pt x="1945216" y="284415"/>
                </a:lnTo>
                <a:lnTo>
                  <a:pt x="1945216" y="279625"/>
                </a:lnTo>
                <a:lnTo>
                  <a:pt x="1946275" y="274836"/>
                </a:lnTo>
                <a:lnTo>
                  <a:pt x="1947862" y="270578"/>
                </a:lnTo>
                <a:lnTo>
                  <a:pt x="1949979" y="266853"/>
                </a:lnTo>
                <a:lnTo>
                  <a:pt x="1952095" y="262064"/>
                </a:lnTo>
                <a:lnTo>
                  <a:pt x="1954212" y="257806"/>
                </a:lnTo>
                <a:lnTo>
                  <a:pt x="1956858" y="254613"/>
                </a:lnTo>
                <a:lnTo>
                  <a:pt x="1960562" y="250888"/>
                </a:lnTo>
                <a:lnTo>
                  <a:pt x="1964266" y="247695"/>
                </a:lnTo>
                <a:lnTo>
                  <a:pt x="1967971" y="245566"/>
                </a:lnTo>
                <a:lnTo>
                  <a:pt x="1972204" y="243437"/>
                </a:lnTo>
                <a:lnTo>
                  <a:pt x="1976966" y="242373"/>
                </a:lnTo>
                <a:lnTo>
                  <a:pt x="1981200" y="240244"/>
                </a:lnTo>
                <a:close/>
                <a:moveTo>
                  <a:pt x="40977" y="209550"/>
                </a:moveTo>
                <a:lnTo>
                  <a:pt x="45767" y="209550"/>
                </a:lnTo>
                <a:lnTo>
                  <a:pt x="50557" y="209550"/>
                </a:lnTo>
                <a:lnTo>
                  <a:pt x="54282" y="209550"/>
                </a:lnTo>
                <a:lnTo>
                  <a:pt x="59071" y="211147"/>
                </a:lnTo>
                <a:lnTo>
                  <a:pt x="63861" y="212211"/>
                </a:lnTo>
                <a:lnTo>
                  <a:pt x="68651" y="214872"/>
                </a:lnTo>
                <a:lnTo>
                  <a:pt x="72376" y="217001"/>
                </a:lnTo>
                <a:lnTo>
                  <a:pt x="76101" y="219129"/>
                </a:lnTo>
                <a:lnTo>
                  <a:pt x="79826" y="221790"/>
                </a:lnTo>
                <a:lnTo>
                  <a:pt x="83019" y="226048"/>
                </a:lnTo>
                <a:lnTo>
                  <a:pt x="85148" y="229241"/>
                </a:lnTo>
                <a:lnTo>
                  <a:pt x="87809" y="233498"/>
                </a:lnTo>
                <a:lnTo>
                  <a:pt x="89938" y="237223"/>
                </a:lnTo>
                <a:lnTo>
                  <a:pt x="92066" y="241481"/>
                </a:lnTo>
                <a:lnTo>
                  <a:pt x="92599" y="245738"/>
                </a:lnTo>
                <a:lnTo>
                  <a:pt x="93663" y="249463"/>
                </a:lnTo>
                <a:lnTo>
                  <a:pt x="93663" y="254253"/>
                </a:lnTo>
                <a:lnTo>
                  <a:pt x="93663" y="259043"/>
                </a:lnTo>
                <a:lnTo>
                  <a:pt x="93131" y="263300"/>
                </a:lnTo>
                <a:lnTo>
                  <a:pt x="92599" y="268090"/>
                </a:lnTo>
                <a:lnTo>
                  <a:pt x="91002" y="272879"/>
                </a:lnTo>
                <a:lnTo>
                  <a:pt x="89938" y="277669"/>
                </a:lnTo>
                <a:lnTo>
                  <a:pt x="87277" y="280862"/>
                </a:lnTo>
                <a:lnTo>
                  <a:pt x="84616" y="285119"/>
                </a:lnTo>
                <a:lnTo>
                  <a:pt x="80891" y="288312"/>
                </a:lnTo>
                <a:lnTo>
                  <a:pt x="78230" y="292038"/>
                </a:lnTo>
                <a:lnTo>
                  <a:pt x="73972" y="294698"/>
                </a:lnTo>
                <a:lnTo>
                  <a:pt x="70779" y="297359"/>
                </a:lnTo>
                <a:lnTo>
                  <a:pt x="66522" y="299488"/>
                </a:lnTo>
                <a:lnTo>
                  <a:pt x="63329" y="301617"/>
                </a:lnTo>
                <a:lnTo>
                  <a:pt x="58539" y="302149"/>
                </a:lnTo>
                <a:lnTo>
                  <a:pt x="53750" y="303213"/>
                </a:lnTo>
                <a:lnTo>
                  <a:pt x="49492" y="303213"/>
                </a:lnTo>
                <a:lnTo>
                  <a:pt x="45767" y="303213"/>
                </a:lnTo>
                <a:lnTo>
                  <a:pt x="40977" y="302681"/>
                </a:lnTo>
                <a:lnTo>
                  <a:pt x="36188" y="302149"/>
                </a:lnTo>
                <a:lnTo>
                  <a:pt x="31931" y="300552"/>
                </a:lnTo>
                <a:lnTo>
                  <a:pt x="27673" y="299488"/>
                </a:lnTo>
                <a:lnTo>
                  <a:pt x="22884" y="295763"/>
                </a:lnTo>
                <a:lnTo>
                  <a:pt x="19158" y="293102"/>
                </a:lnTo>
                <a:lnTo>
                  <a:pt x="14901" y="290441"/>
                </a:lnTo>
                <a:lnTo>
                  <a:pt x="12240" y="287780"/>
                </a:lnTo>
                <a:lnTo>
                  <a:pt x="9047" y="283523"/>
                </a:lnTo>
                <a:lnTo>
                  <a:pt x="6918" y="279797"/>
                </a:lnTo>
                <a:lnTo>
                  <a:pt x="4790" y="275540"/>
                </a:lnTo>
                <a:lnTo>
                  <a:pt x="3193" y="272347"/>
                </a:lnTo>
                <a:lnTo>
                  <a:pt x="1596" y="267557"/>
                </a:lnTo>
                <a:lnTo>
                  <a:pt x="532" y="262768"/>
                </a:lnTo>
                <a:lnTo>
                  <a:pt x="0" y="257978"/>
                </a:lnTo>
                <a:lnTo>
                  <a:pt x="532" y="253721"/>
                </a:lnTo>
                <a:lnTo>
                  <a:pt x="532" y="248931"/>
                </a:lnTo>
                <a:lnTo>
                  <a:pt x="2129" y="244142"/>
                </a:lnTo>
                <a:lnTo>
                  <a:pt x="3193" y="240416"/>
                </a:lnTo>
                <a:lnTo>
                  <a:pt x="5854" y="236159"/>
                </a:lnTo>
                <a:lnTo>
                  <a:pt x="7983" y="231369"/>
                </a:lnTo>
                <a:lnTo>
                  <a:pt x="10111" y="227112"/>
                </a:lnTo>
                <a:lnTo>
                  <a:pt x="12772" y="223919"/>
                </a:lnTo>
                <a:lnTo>
                  <a:pt x="17030" y="221258"/>
                </a:lnTo>
                <a:lnTo>
                  <a:pt x="20223" y="217533"/>
                </a:lnTo>
                <a:lnTo>
                  <a:pt x="24480" y="215936"/>
                </a:lnTo>
                <a:lnTo>
                  <a:pt x="28737" y="213808"/>
                </a:lnTo>
                <a:lnTo>
                  <a:pt x="32463" y="212211"/>
                </a:lnTo>
                <a:lnTo>
                  <a:pt x="36720" y="210082"/>
                </a:lnTo>
                <a:close/>
                <a:moveTo>
                  <a:pt x="999659" y="141295"/>
                </a:moveTo>
                <a:lnTo>
                  <a:pt x="999377" y="141668"/>
                </a:lnTo>
                <a:lnTo>
                  <a:pt x="994619" y="142724"/>
                </a:lnTo>
                <a:lnTo>
                  <a:pt x="990390" y="145365"/>
                </a:lnTo>
                <a:lnTo>
                  <a:pt x="985631" y="148534"/>
                </a:lnTo>
                <a:lnTo>
                  <a:pt x="983517" y="154871"/>
                </a:lnTo>
                <a:lnTo>
                  <a:pt x="982459" y="160680"/>
                </a:lnTo>
                <a:lnTo>
                  <a:pt x="983517" y="168073"/>
                </a:lnTo>
                <a:lnTo>
                  <a:pt x="985103" y="172298"/>
                </a:lnTo>
                <a:lnTo>
                  <a:pt x="987746" y="175995"/>
                </a:lnTo>
                <a:lnTo>
                  <a:pt x="991976" y="180220"/>
                </a:lnTo>
                <a:lnTo>
                  <a:pt x="996734" y="184444"/>
                </a:lnTo>
                <a:lnTo>
                  <a:pt x="999906" y="187085"/>
                </a:lnTo>
                <a:lnTo>
                  <a:pt x="1004664" y="189725"/>
                </a:lnTo>
                <a:lnTo>
                  <a:pt x="1009951" y="191838"/>
                </a:lnTo>
                <a:lnTo>
                  <a:pt x="1016295" y="194478"/>
                </a:lnTo>
                <a:lnTo>
                  <a:pt x="1022111" y="195535"/>
                </a:lnTo>
                <a:lnTo>
                  <a:pt x="1028984" y="197647"/>
                </a:lnTo>
                <a:lnTo>
                  <a:pt x="1032156" y="198703"/>
                </a:lnTo>
                <a:lnTo>
                  <a:pt x="1036386" y="199231"/>
                </a:lnTo>
                <a:lnTo>
                  <a:pt x="1040615" y="199759"/>
                </a:lnTo>
                <a:lnTo>
                  <a:pt x="1044316" y="201344"/>
                </a:lnTo>
                <a:lnTo>
                  <a:pt x="1048017" y="201344"/>
                </a:lnTo>
                <a:lnTo>
                  <a:pt x="1051718" y="201872"/>
                </a:lnTo>
                <a:lnTo>
                  <a:pt x="1055947" y="201872"/>
                </a:lnTo>
                <a:lnTo>
                  <a:pt x="1060177" y="202400"/>
                </a:lnTo>
                <a:lnTo>
                  <a:pt x="1063878" y="202400"/>
                </a:lnTo>
                <a:lnTo>
                  <a:pt x="1068636" y="203456"/>
                </a:lnTo>
                <a:lnTo>
                  <a:pt x="1072865" y="203984"/>
                </a:lnTo>
                <a:lnTo>
                  <a:pt x="1077624" y="204512"/>
                </a:lnTo>
                <a:lnTo>
                  <a:pt x="1081853" y="204512"/>
                </a:lnTo>
                <a:lnTo>
                  <a:pt x="1086611" y="204512"/>
                </a:lnTo>
                <a:lnTo>
                  <a:pt x="1091369" y="204512"/>
                </a:lnTo>
                <a:lnTo>
                  <a:pt x="1096128" y="205040"/>
                </a:lnTo>
                <a:lnTo>
                  <a:pt x="1099828" y="205040"/>
                </a:lnTo>
                <a:lnTo>
                  <a:pt x="1104587" y="205040"/>
                </a:lnTo>
                <a:lnTo>
                  <a:pt x="1109345" y="205040"/>
                </a:lnTo>
                <a:lnTo>
                  <a:pt x="1114103" y="206097"/>
                </a:lnTo>
                <a:lnTo>
                  <a:pt x="1118333" y="205040"/>
                </a:lnTo>
                <a:lnTo>
                  <a:pt x="1122033" y="205040"/>
                </a:lnTo>
                <a:lnTo>
                  <a:pt x="1126263" y="205040"/>
                </a:lnTo>
                <a:lnTo>
                  <a:pt x="1131021" y="205040"/>
                </a:lnTo>
                <a:lnTo>
                  <a:pt x="1135251" y="204512"/>
                </a:lnTo>
                <a:lnTo>
                  <a:pt x="1140009" y="204512"/>
                </a:lnTo>
                <a:lnTo>
                  <a:pt x="1143710" y="204512"/>
                </a:lnTo>
                <a:lnTo>
                  <a:pt x="1148468" y="204512"/>
                </a:lnTo>
                <a:lnTo>
                  <a:pt x="1152698" y="203984"/>
                </a:lnTo>
                <a:lnTo>
                  <a:pt x="1156927" y="203984"/>
                </a:lnTo>
                <a:lnTo>
                  <a:pt x="1160628" y="203456"/>
                </a:lnTo>
                <a:lnTo>
                  <a:pt x="1164857" y="203456"/>
                </a:lnTo>
                <a:lnTo>
                  <a:pt x="1168030" y="202400"/>
                </a:lnTo>
                <a:lnTo>
                  <a:pt x="1172259" y="202400"/>
                </a:lnTo>
                <a:lnTo>
                  <a:pt x="1176489" y="201872"/>
                </a:lnTo>
                <a:lnTo>
                  <a:pt x="1180189" y="201872"/>
                </a:lnTo>
                <a:lnTo>
                  <a:pt x="1187062" y="200287"/>
                </a:lnTo>
                <a:lnTo>
                  <a:pt x="1193935" y="199759"/>
                </a:lnTo>
                <a:lnTo>
                  <a:pt x="1199222" y="198703"/>
                </a:lnTo>
                <a:lnTo>
                  <a:pt x="1205567" y="197647"/>
                </a:lnTo>
                <a:lnTo>
                  <a:pt x="1210325" y="196591"/>
                </a:lnTo>
                <a:lnTo>
                  <a:pt x="1215083" y="195535"/>
                </a:lnTo>
                <a:lnTo>
                  <a:pt x="1218255" y="195006"/>
                </a:lnTo>
                <a:lnTo>
                  <a:pt x="1222485" y="194478"/>
                </a:lnTo>
                <a:lnTo>
                  <a:pt x="1217198" y="193950"/>
                </a:lnTo>
                <a:lnTo>
                  <a:pt x="1212968" y="193950"/>
                </a:lnTo>
                <a:lnTo>
                  <a:pt x="1207681" y="193950"/>
                </a:lnTo>
                <a:lnTo>
                  <a:pt x="1203452" y="193950"/>
                </a:lnTo>
                <a:lnTo>
                  <a:pt x="1198694" y="192894"/>
                </a:lnTo>
                <a:lnTo>
                  <a:pt x="1193935" y="192894"/>
                </a:lnTo>
                <a:lnTo>
                  <a:pt x="1189177" y="192894"/>
                </a:lnTo>
                <a:lnTo>
                  <a:pt x="1184948" y="192894"/>
                </a:lnTo>
                <a:lnTo>
                  <a:pt x="1180189" y="192366"/>
                </a:lnTo>
                <a:lnTo>
                  <a:pt x="1175431" y="191838"/>
                </a:lnTo>
                <a:lnTo>
                  <a:pt x="1171202" y="191310"/>
                </a:lnTo>
                <a:lnTo>
                  <a:pt x="1166972" y="190254"/>
                </a:lnTo>
                <a:lnTo>
                  <a:pt x="1162214" y="189725"/>
                </a:lnTo>
                <a:lnTo>
                  <a:pt x="1157456" y="189197"/>
                </a:lnTo>
                <a:lnTo>
                  <a:pt x="1153226" y="188141"/>
                </a:lnTo>
                <a:lnTo>
                  <a:pt x="1149525" y="188141"/>
                </a:lnTo>
                <a:lnTo>
                  <a:pt x="1144767" y="187085"/>
                </a:lnTo>
                <a:lnTo>
                  <a:pt x="1140009" y="186557"/>
                </a:lnTo>
                <a:lnTo>
                  <a:pt x="1135251" y="184973"/>
                </a:lnTo>
                <a:lnTo>
                  <a:pt x="1131021" y="184444"/>
                </a:lnTo>
                <a:lnTo>
                  <a:pt x="1126792" y="182860"/>
                </a:lnTo>
                <a:lnTo>
                  <a:pt x="1123091" y="182332"/>
                </a:lnTo>
                <a:lnTo>
                  <a:pt x="1118861" y="180748"/>
                </a:lnTo>
                <a:lnTo>
                  <a:pt x="1114632" y="180220"/>
                </a:lnTo>
                <a:lnTo>
                  <a:pt x="1110931" y="179163"/>
                </a:lnTo>
                <a:lnTo>
                  <a:pt x="1106701" y="177579"/>
                </a:lnTo>
                <a:lnTo>
                  <a:pt x="1102472" y="175995"/>
                </a:lnTo>
                <a:lnTo>
                  <a:pt x="1099300" y="175467"/>
                </a:lnTo>
                <a:lnTo>
                  <a:pt x="1091898" y="173354"/>
                </a:lnTo>
                <a:lnTo>
                  <a:pt x="1085025" y="171242"/>
                </a:lnTo>
                <a:lnTo>
                  <a:pt x="1080796" y="169658"/>
                </a:lnTo>
                <a:lnTo>
                  <a:pt x="1077095" y="168601"/>
                </a:lnTo>
                <a:lnTo>
                  <a:pt x="1073394" y="167017"/>
                </a:lnTo>
                <a:lnTo>
                  <a:pt x="1070222" y="165961"/>
                </a:lnTo>
                <a:lnTo>
                  <a:pt x="1063878" y="163320"/>
                </a:lnTo>
                <a:lnTo>
                  <a:pt x="1058062" y="161208"/>
                </a:lnTo>
                <a:lnTo>
                  <a:pt x="1051718" y="159096"/>
                </a:lnTo>
                <a:lnTo>
                  <a:pt x="1046959" y="157511"/>
                </a:lnTo>
                <a:lnTo>
                  <a:pt x="1042730" y="155399"/>
                </a:lnTo>
                <a:lnTo>
                  <a:pt x="1038500" y="153286"/>
                </a:lnTo>
                <a:lnTo>
                  <a:pt x="1033742" y="151174"/>
                </a:lnTo>
                <a:lnTo>
                  <a:pt x="1030570" y="149062"/>
                </a:lnTo>
                <a:lnTo>
                  <a:pt x="1026869" y="148005"/>
                </a:lnTo>
                <a:lnTo>
                  <a:pt x="1024754" y="146949"/>
                </a:lnTo>
                <a:lnTo>
                  <a:pt x="1021582" y="145893"/>
                </a:lnTo>
                <a:lnTo>
                  <a:pt x="1021054" y="145893"/>
                </a:lnTo>
                <a:lnTo>
                  <a:pt x="1021221" y="145710"/>
                </a:lnTo>
                <a:lnTo>
                  <a:pt x="1020233" y="146050"/>
                </a:lnTo>
                <a:lnTo>
                  <a:pt x="1015471" y="143934"/>
                </a:lnTo>
                <a:lnTo>
                  <a:pt x="1011237" y="142875"/>
                </a:lnTo>
                <a:lnTo>
                  <a:pt x="1007004" y="141817"/>
                </a:lnTo>
                <a:lnTo>
                  <a:pt x="1004358" y="141817"/>
                </a:lnTo>
                <a:close/>
                <a:moveTo>
                  <a:pt x="837139" y="0"/>
                </a:moveTo>
                <a:lnTo>
                  <a:pt x="842491" y="0"/>
                </a:lnTo>
                <a:lnTo>
                  <a:pt x="845167" y="0"/>
                </a:lnTo>
                <a:lnTo>
                  <a:pt x="849449" y="0"/>
                </a:lnTo>
                <a:lnTo>
                  <a:pt x="854266" y="524"/>
                </a:lnTo>
                <a:lnTo>
                  <a:pt x="859083" y="2622"/>
                </a:lnTo>
                <a:lnTo>
                  <a:pt x="863365" y="3147"/>
                </a:lnTo>
                <a:lnTo>
                  <a:pt x="867111" y="5245"/>
                </a:lnTo>
                <a:lnTo>
                  <a:pt x="871393" y="7343"/>
                </a:lnTo>
                <a:lnTo>
                  <a:pt x="875675" y="11014"/>
                </a:lnTo>
                <a:lnTo>
                  <a:pt x="878351" y="13637"/>
                </a:lnTo>
                <a:lnTo>
                  <a:pt x="881027" y="18357"/>
                </a:lnTo>
                <a:lnTo>
                  <a:pt x="883168" y="23078"/>
                </a:lnTo>
                <a:lnTo>
                  <a:pt x="884238" y="29897"/>
                </a:lnTo>
                <a:lnTo>
                  <a:pt x="883703" y="35142"/>
                </a:lnTo>
                <a:lnTo>
                  <a:pt x="883168" y="41436"/>
                </a:lnTo>
                <a:lnTo>
                  <a:pt x="881562" y="46681"/>
                </a:lnTo>
                <a:lnTo>
                  <a:pt x="880492" y="52975"/>
                </a:lnTo>
                <a:lnTo>
                  <a:pt x="876745" y="57171"/>
                </a:lnTo>
                <a:lnTo>
                  <a:pt x="874069" y="62941"/>
                </a:lnTo>
                <a:lnTo>
                  <a:pt x="871393" y="67661"/>
                </a:lnTo>
                <a:lnTo>
                  <a:pt x="868717" y="72382"/>
                </a:lnTo>
                <a:lnTo>
                  <a:pt x="865371" y="75192"/>
                </a:lnTo>
                <a:lnTo>
                  <a:pt x="866147" y="75127"/>
                </a:lnTo>
                <a:lnTo>
                  <a:pt x="870906" y="73015"/>
                </a:lnTo>
                <a:lnTo>
                  <a:pt x="876192" y="72487"/>
                </a:lnTo>
                <a:lnTo>
                  <a:pt x="880951" y="70902"/>
                </a:lnTo>
                <a:lnTo>
                  <a:pt x="886238" y="70902"/>
                </a:lnTo>
                <a:lnTo>
                  <a:pt x="891524" y="69318"/>
                </a:lnTo>
                <a:lnTo>
                  <a:pt x="897340" y="68790"/>
                </a:lnTo>
                <a:lnTo>
                  <a:pt x="902627" y="68790"/>
                </a:lnTo>
                <a:lnTo>
                  <a:pt x="908443" y="68790"/>
                </a:lnTo>
                <a:lnTo>
                  <a:pt x="913201" y="68262"/>
                </a:lnTo>
                <a:lnTo>
                  <a:pt x="918488" y="68262"/>
                </a:lnTo>
                <a:lnTo>
                  <a:pt x="924303" y="68262"/>
                </a:lnTo>
                <a:lnTo>
                  <a:pt x="930119" y="68790"/>
                </a:lnTo>
                <a:lnTo>
                  <a:pt x="935406" y="68790"/>
                </a:lnTo>
                <a:lnTo>
                  <a:pt x="941221" y="69318"/>
                </a:lnTo>
                <a:lnTo>
                  <a:pt x="946508" y="70374"/>
                </a:lnTo>
                <a:lnTo>
                  <a:pt x="952324" y="71430"/>
                </a:lnTo>
                <a:lnTo>
                  <a:pt x="957082" y="71430"/>
                </a:lnTo>
                <a:lnTo>
                  <a:pt x="962898" y="73015"/>
                </a:lnTo>
                <a:lnTo>
                  <a:pt x="968185" y="73543"/>
                </a:lnTo>
                <a:lnTo>
                  <a:pt x="973471" y="75127"/>
                </a:lnTo>
                <a:lnTo>
                  <a:pt x="978230" y="75655"/>
                </a:lnTo>
                <a:lnTo>
                  <a:pt x="983517" y="77239"/>
                </a:lnTo>
                <a:lnTo>
                  <a:pt x="988804" y="78824"/>
                </a:lnTo>
                <a:lnTo>
                  <a:pt x="994619" y="80936"/>
                </a:lnTo>
                <a:lnTo>
                  <a:pt x="999377" y="82520"/>
                </a:lnTo>
                <a:lnTo>
                  <a:pt x="1004136" y="83577"/>
                </a:lnTo>
                <a:lnTo>
                  <a:pt x="1008894" y="85689"/>
                </a:lnTo>
                <a:lnTo>
                  <a:pt x="1014181" y="87801"/>
                </a:lnTo>
                <a:lnTo>
                  <a:pt x="1017881" y="89914"/>
                </a:lnTo>
                <a:lnTo>
                  <a:pt x="1023697" y="92026"/>
                </a:lnTo>
                <a:lnTo>
                  <a:pt x="1027398" y="93611"/>
                </a:lnTo>
                <a:lnTo>
                  <a:pt x="1033214" y="96779"/>
                </a:lnTo>
                <a:lnTo>
                  <a:pt x="1032943" y="97139"/>
                </a:lnTo>
                <a:lnTo>
                  <a:pt x="1054100" y="109008"/>
                </a:lnTo>
                <a:lnTo>
                  <a:pt x="1054049" y="109845"/>
                </a:lnTo>
                <a:lnTo>
                  <a:pt x="1054890" y="108926"/>
                </a:lnTo>
                <a:lnTo>
                  <a:pt x="1058062" y="110510"/>
                </a:lnTo>
                <a:lnTo>
                  <a:pt x="1062291" y="113679"/>
                </a:lnTo>
                <a:lnTo>
                  <a:pt x="1065992" y="115263"/>
                </a:lnTo>
                <a:lnTo>
                  <a:pt x="1070222" y="118432"/>
                </a:lnTo>
                <a:lnTo>
                  <a:pt x="1074451" y="120016"/>
                </a:lnTo>
                <a:lnTo>
                  <a:pt x="1079210" y="122657"/>
                </a:lnTo>
                <a:lnTo>
                  <a:pt x="1082910" y="124769"/>
                </a:lnTo>
                <a:lnTo>
                  <a:pt x="1087669" y="127410"/>
                </a:lnTo>
                <a:lnTo>
                  <a:pt x="1091898" y="129522"/>
                </a:lnTo>
                <a:lnTo>
                  <a:pt x="1096128" y="131634"/>
                </a:lnTo>
                <a:lnTo>
                  <a:pt x="1100886" y="133747"/>
                </a:lnTo>
                <a:lnTo>
                  <a:pt x="1105115" y="135859"/>
                </a:lnTo>
                <a:lnTo>
                  <a:pt x="1109345" y="136915"/>
                </a:lnTo>
                <a:lnTo>
                  <a:pt x="1114103" y="139028"/>
                </a:lnTo>
                <a:lnTo>
                  <a:pt x="1118861" y="141140"/>
                </a:lnTo>
                <a:lnTo>
                  <a:pt x="1123620" y="143253"/>
                </a:lnTo>
                <a:lnTo>
                  <a:pt x="1127849" y="144309"/>
                </a:lnTo>
                <a:lnTo>
                  <a:pt x="1132607" y="145893"/>
                </a:lnTo>
                <a:lnTo>
                  <a:pt x="1137366" y="146949"/>
                </a:lnTo>
                <a:lnTo>
                  <a:pt x="1142124" y="148534"/>
                </a:lnTo>
                <a:lnTo>
                  <a:pt x="1145825" y="150118"/>
                </a:lnTo>
                <a:lnTo>
                  <a:pt x="1150583" y="151174"/>
                </a:lnTo>
                <a:lnTo>
                  <a:pt x="1155341" y="152758"/>
                </a:lnTo>
                <a:lnTo>
                  <a:pt x="1160628" y="153815"/>
                </a:lnTo>
                <a:lnTo>
                  <a:pt x="1164857" y="154871"/>
                </a:lnTo>
                <a:lnTo>
                  <a:pt x="1170144" y="155927"/>
                </a:lnTo>
                <a:lnTo>
                  <a:pt x="1174374" y="156455"/>
                </a:lnTo>
                <a:lnTo>
                  <a:pt x="1179661" y="158039"/>
                </a:lnTo>
                <a:lnTo>
                  <a:pt x="1184419" y="158567"/>
                </a:lnTo>
                <a:lnTo>
                  <a:pt x="1189177" y="159096"/>
                </a:lnTo>
                <a:lnTo>
                  <a:pt x="1193935" y="160152"/>
                </a:lnTo>
                <a:lnTo>
                  <a:pt x="1199222" y="161208"/>
                </a:lnTo>
                <a:lnTo>
                  <a:pt x="1203452" y="161208"/>
                </a:lnTo>
                <a:lnTo>
                  <a:pt x="1208739" y="162264"/>
                </a:lnTo>
                <a:lnTo>
                  <a:pt x="1212968" y="162264"/>
                </a:lnTo>
                <a:lnTo>
                  <a:pt x="1218255" y="162792"/>
                </a:lnTo>
                <a:lnTo>
                  <a:pt x="1222485" y="162792"/>
                </a:lnTo>
                <a:lnTo>
                  <a:pt x="1227772" y="162792"/>
                </a:lnTo>
                <a:lnTo>
                  <a:pt x="1232001" y="162792"/>
                </a:lnTo>
                <a:lnTo>
                  <a:pt x="1237288" y="163320"/>
                </a:lnTo>
                <a:lnTo>
                  <a:pt x="1241518" y="163320"/>
                </a:lnTo>
                <a:lnTo>
                  <a:pt x="1246804" y="163320"/>
                </a:lnTo>
                <a:lnTo>
                  <a:pt x="1250505" y="163320"/>
                </a:lnTo>
                <a:lnTo>
                  <a:pt x="1256321" y="163320"/>
                </a:lnTo>
                <a:lnTo>
                  <a:pt x="1260022" y="162792"/>
                </a:lnTo>
                <a:lnTo>
                  <a:pt x="1265837" y="162792"/>
                </a:lnTo>
                <a:lnTo>
                  <a:pt x="1269538" y="162264"/>
                </a:lnTo>
                <a:lnTo>
                  <a:pt x="1274825" y="162264"/>
                </a:lnTo>
                <a:lnTo>
                  <a:pt x="1279055" y="160680"/>
                </a:lnTo>
                <a:lnTo>
                  <a:pt x="1283284" y="160680"/>
                </a:lnTo>
                <a:lnTo>
                  <a:pt x="1287514" y="159096"/>
                </a:lnTo>
                <a:lnTo>
                  <a:pt x="1291743" y="159096"/>
                </a:lnTo>
                <a:lnTo>
                  <a:pt x="1295973" y="158039"/>
                </a:lnTo>
                <a:lnTo>
                  <a:pt x="1300731" y="158039"/>
                </a:lnTo>
                <a:lnTo>
                  <a:pt x="1305489" y="156455"/>
                </a:lnTo>
                <a:lnTo>
                  <a:pt x="1310247" y="156455"/>
                </a:lnTo>
                <a:lnTo>
                  <a:pt x="1314477" y="155399"/>
                </a:lnTo>
                <a:lnTo>
                  <a:pt x="1319235" y="153815"/>
                </a:lnTo>
                <a:lnTo>
                  <a:pt x="1322936" y="152758"/>
                </a:lnTo>
                <a:lnTo>
                  <a:pt x="1327694" y="151702"/>
                </a:lnTo>
                <a:lnTo>
                  <a:pt x="1331924" y="150646"/>
                </a:lnTo>
                <a:lnTo>
                  <a:pt x="1344612" y="146949"/>
                </a:lnTo>
                <a:lnTo>
                  <a:pt x="1336153" y="153815"/>
                </a:lnTo>
                <a:lnTo>
                  <a:pt x="1331395" y="157511"/>
                </a:lnTo>
                <a:lnTo>
                  <a:pt x="1325579" y="162264"/>
                </a:lnTo>
                <a:lnTo>
                  <a:pt x="1319235" y="167017"/>
                </a:lnTo>
                <a:lnTo>
                  <a:pt x="1312362" y="172826"/>
                </a:lnTo>
                <a:lnTo>
                  <a:pt x="1307604" y="174939"/>
                </a:lnTo>
                <a:lnTo>
                  <a:pt x="1303374" y="178107"/>
                </a:lnTo>
                <a:lnTo>
                  <a:pt x="1299673" y="180748"/>
                </a:lnTo>
                <a:lnTo>
                  <a:pt x="1295444" y="184444"/>
                </a:lnTo>
                <a:lnTo>
                  <a:pt x="1290157" y="187613"/>
                </a:lnTo>
                <a:lnTo>
                  <a:pt x="1285399" y="191310"/>
                </a:lnTo>
                <a:lnTo>
                  <a:pt x="1280641" y="194478"/>
                </a:lnTo>
                <a:lnTo>
                  <a:pt x="1275882" y="198703"/>
                </a:lnTo>
                <a:lnTo>
                  <a:pt x="1270595" y="201872"/>
                </a:lnTo>
                <a:lnTo>
                  <a:pt x="1265837" y="205040"/>
                </a:lnTo>
                <a:lnTo>
                  <a:pt x="1260022" y="208737"/>
                </a:lnTo>
                <a:lnTo>
                  <a:pt x="1254206" y="212434"/>
                </a:lnTo>
                <a:lnTo>
                  <a:pt x="1248919" y="216130"/>
                </a:lnTo>
                <a:lnTo>
                  <a:pt x="1242575" y="220355"/>
                </a:lnTo>
                <a:lnTo>
                  <a:pt x="1236759" y="223524"/>
                </a:lnTo>
                <a:lnTo>
                  <a:pt x="1230944" y="227749"/>
                </a:lnTo>
                <a:lnTo>
                  <a:pt x="1224599" y="230389"/>
                </a:lnTo>
                <a:lnTo>
                  <a:pt x="1217726" y="233558"/>
                </a:lnTo>
                <a:lnTo>
                  <a:pt x="1210853" y="236726"/>
                </a:lnTo>
                <a:lnTo>
                  <a:pt x="1204509" y="240423"/>
                </a:lnTo>
                <a:lnTo>
                  <a:pt x="1198165" y="243064"/>
                </a:lnTo>
                <a:lnTo>
                  <a:pt x="1191292" y="246232"/>
                </a:lnTo>
                <a:lnTo>
                  <a:pt x="1184419" y="248873"/>
                </a:lnTo>
                <a:lnTo>
                  <a:pt x="1177546" y="252569"/>
                </a:lnTo>
                <a:lnTo>
                  <a:pt x="1170144" y="255210"/>
                </a:lnTo>
                <a:lnTo>
                  <a:pt x="1162743" y="257850"/>
                </a:lnTo>
                <a:lnTo>
                  <a:pt x="1155341" y="260491"/>
                </a:lnTo>
                <a:lnTo>
                  <a:pt x="1148468" y="263131"/>
                </a:lnTo>
                <a:lnTo>
                  <a:pt x="1141066" y="265244"/>
                </a:lnTo>
                <a:lnTo>
                  <a:pt x="1134193" y="267356"/>
                </a:lnTo>
                <a:lnTo>
                  <a:pt x="1126792" y="269469"/>
                </a:lnTo>
                <a:lnTo>
                  <a:pt x="1120447" y="272109"/>
                </a:lnTo>
                <a:lnTo>
                  <a:pt x="1111988" y="273165"/>
                </a:lnTo>
                <a:lnTo>
                  <a:pt x="1104587" y="274750"/>
                </a:lnTo>
                <a:lnTo>
                  <a:pt x="1097185" y="276334"/>
                </a:lnTo>
                <a:lnTo>
                  <a:pt x="1090312" y="277390"/>
                </a:lnTo>
                <a:lnTo>
                  <a:pt x="1082382" y="277918"/>
                </a:lnTo>
                <a:lnTo>
                  <a:pt x="1074980" y="278974"/>
                </a:lnTo>
                <a:lnTo>
                  <a:pt x="1067578" y="278974"/>
                </a:lnTo>
                <a:lnTo>
                  <a:pt x="1060705" y="279503"/>
                </a:lnTo>
                <a:lnTo>
                  <a:pt x="1052775" y="278974"/>
                </a:lnTo>
                <a:lnTo>
                  <a:pt x="1045373" y="278974"/>
                </a:lnTo>
                <a:lnTo>
                  <a:pt x="1037972" y="277390"/>
                </a:lnTo>
                <a:lnTo>
                  <a:pt x="1030570" y="276862"/>
                </a:lnTo>
                <a:lnTo>
                  <a:pt x="1022640" y="275278"/>
                </a:lnTo>
                <a:lnTo>
                  <a:pt x="1016295" y="274222"/>
                </a:lnTo>
                <a:lnTo>
                  <a:pt x="1008894" y="272109"/>
                </a:lnTo>
                <a:lnTo>
                  <a:pt x="1002021" y="270525"/>
                </a:lnTo>
                <a:lnTo>
                  <a:pt x="993562" y="267356"/>
                </a:lnTo>
                <a:lnTo>
                  <a:pt x="987217" y="265244"/>
                </a:lnTo>
                <a:lnTo>
                  <a:pt x="980873" y="262075"/>
                </a:lnTo>
                <a:lnTo>
                  <a:pt x="975058" y="259963"/>
                </a:lnTo>
                <a:lnTo>
                  <a:pt x="968713" y="256794"/>
                </a:lnTo>
                <a:lnTo>
                  <a:pt x="963955" y="254682"/>
                </a:lnTo>
                <a:lnTo>
                  <a:pt x="958668" y="250985"/>
                </a:lnTo>
                <a:lnTo>
                  <a:pt x="954439" y="248873"/>
                </a:lnTo>
                <a:lnTo>
                  <a:pt x="949680" y="245704"/>
                </a:lnTo>
                <a:lnTo>
                  <a:pt x="945980" y="242536"/>
                </a:lnTo>
                <a:lnTo>
                  <a:pt x="942279" y="238839"/>
                </a:lnTo>
                <a:lnTo>
                  <a:pt x="939107" y="236198"/>
                </a:lnTo>
                <a:lnTo>
                  <a:pt x="932762" y="230389"/>
                </a:lnTo>
                <a:lnTo>
                  <a:pt x="929062" y="224052"/>
                </a:lnTo>
                <a:lnTo>
                  <a:pt x="924303" y="216659"/>
                </a:lnTo>
                <a:lnTo>
                  <a:pt x="921660" y="210849"/>
                </a:lnTo>
                <a:lnTo>
                  <a:pt x="919545" y="203456"/>
                </a:lnTo>
                <a:lnTo>
                  <a:pt x="918488" y="197119"/>
                </a:lnTo>
                <a:lnTo>
                  <a:pt x="917959" y="190254"/>
                </a:lnTo>
                <a:lnTo>
                  <a:pt x="918488" y="183388"/>
                </a:lnTo>
                <a:lnTo>
                  <a:pt x="920074" y="177579"/>
                </a:lnTo>
                <a:lnTo>
                  <a:pt x="922189" y="171242"/>
                </a:lnTo>
                <a:lnTo>
                  <a:pt x="923246" y="164905"/>
                </a:lnTo>
                <a:lnTo>
                  <a:pt x="926418" y="158039"/>
                </a:lnTo>
                <a:lnTo>
                  <a:pt x="929062" y="151702"/>
                </a:lnTo>
                <a:lnTo>
                  <a:pt x="932762" y="146421"/>
                </a:lnTo>
                <a:lnTo>
                  <a:pt x="936463" y="140612"/>
                </a:lnTo>
                <a:lnTo>
                  <a:pt x="940164" y="135859"/>
                </a:lnTo>
                <a:lnTo>
                  <a:pt x="944394" y="131634"/>
                </a:lnTo>
                <a:lnTo>
                  <a:pt x="948623" y="127410"/>
                </a:lnTo>
                <a:lnTo>
                  <a:pt x="952324" y="123713"/>
                </a:lnTo>
                <a:lnTo>
                  <a:pt x="956553" y="120016"/>
                </a:lnTo>
                <a:lnTo>
                  <a:pt x="960783" y="116848"/>
                </a:lnTo>
                <a:lnTo>
                  <a:pt x="964484" y="114735"/>
                </a:lnTo>
                <a:lnTo>
                  <a:pt x="968185" y="112095"/>
                </a:lnTo>
                <a:lnTo>
                  <a:pt x="972414" y="110510"/>
                </a:lnTo>
                <a:lnTo>
                  <a:pt x="975058" y="109982"/>
                </a:lnTo>
                <a:lnTo>
                  <a:pt x="978230" y="110510"/>
                </a:lnTo>
                <a:lnTo>
                  <a:pt x="976115" y="109454"/>
                </a:lnTo>
                <a:lnTo>
                  <a:pt x="970828" y="108926"/>
                </a:lnTo>
                <a:lnTo>
                  <a:pt x="966599" y="107342"/>
                </a:lnTo>
                <a:lnTo>
                  <a:pt x="962898" y="106814"/>
                </a:lnTo>
                <a:lnTo>
                  <a:pt x="958139" y="105229"/>
                </a:lnTo>
                <a:lnTo>
                  <a:pt x="953381" y="104701"/>
                </a:lnTo>
                <a:lnTo>
                  <a:pt x="947037" y="103117"/>
                </a:lnTo>
                <a:lnTo>
                  <a:pt x="941221" y="102589"/>
                </a:lnTo>
                <a:lnTo>
                  <a:pt x="934348" y="101533"/>
                </a:lnTo>
                <a:lnTo>
                  <a:pt x="927475" y="101533"/>
                </a:lnTo>
                <a:lnTo>
                  <a:pt x="923246" y="100476"/>
                </a:lnTo>
                <a:lnTo>
                  <a:pt x="920074" y="100476"/>
                </a:lnTo>
                <a:lnTo>
                  <a:pt x="915844" y="100476"/>
                </a:lnTo>
                <a:lnTo>
                  <a:pt x="912672" y="100476"/>
                </a:lnTo>
                <a:lnTo>
                  <a:pt x="908443" y="100476"/>
                </a:lnTo>
                <a:lnTo>
                  <a:pt x="905270" y="101533"/>
                </a:lnTo>
                <a:lnTo>
                  <a:pt x="901041" y="102061"/>
                </a:lnTo>
                <a:lnTo>
                  <a:pt x="897869" y="102589"/>
                </a:lnTo>
                <a:lnTo>
                  <a:pt x="893639" y="102589"/>
                </a:lnTo>
                <a:lnTo>
                  <a:pt x="889410" y="103117"/>
                </a:lnTo>
                <a:lnTo>
                  <a:pt x="885709" y="104173"/>
                </a:lnTo>
                <a:lnTo>
                  <a:pt x="881479" y="105229"/>
                </a:lnTo>
                <a:lnTo>
                  <a:pt x="877250" y="105229"/>
                </a:lnTo>
                <a:lnTo>
                  <a:pt x="873549" y="106814"/>
                </a:lnTo>
                <a:lnTo>
                  <a:pt x="869319" y="107870"/>
                </a:lnTo>
                <a:lnTo>
                  <a:pt x="865090" y="109982"/>
                </a:lnTo>
                <a:lnTo>
                  <a:pt x="861389" y="111567"/>
                </a:lnTo>
                <a:lnTo>
                  <a:pt x="857160" y="113679"/>
                </a:lnTo>
                <a:lnTo>
                  <a:pt x="852930" y="115263"/>
                </a:lnTo>
                <a:lnTo>
                  <a:pt x="849758" y="117376"/>
                </a:lnTo>
                <a:lnTo>
                  <a:pt x="842356" y="122129"/>
                </a:lnTo>
                <a:lnTo>
                  <a:pt x="835483" y="128466"/>
                </a:lnTo>
                <a:lnTo>
                  <a:pt x="831782" y="131106"/>
                </a:lnTo>
                <a:lnTo>
                  <a:pt x="828082" y="134275"/>
                </a:lnTo>
                <a:lnTo>
                  <a:pt x="824909" y="137972"/>
                </a:lnTo>
                <a:lnTo>
                  <a:pt x="821209" y="141668"/>
                </a:lnTo>
                <a:lnTo>
                  <a:pt x="818037" y="145365"/>
                </a:lnTo>
                <a:lnTo>
                  <a:pt x="815393" y="149062"/>
                </a:lnTo>
                <a:lnTo>
                  <a:pt x="811692" y="153815"/>
                </a:lnTo>
                <a:lnTo>
                  <a:pt x="810106" y="158567"/>
                </a:lnTo>
                <a:lnTo>
                  <a:pt x="806405" y="162792"/>
                </a:lnTo>
                <a:lnTo>
                  <a:pt x="803762" y="168073"/>
                </a:lnTo>
                <a:lnTo>
                  <a:pt x="801647" y="173354"/>
                </a:lnTo>
                <a:lnTo>
                  <a:pt x="799532" y="179692"/>
                </a:lnTo>
                <a:lnTo>
                  <a:pt x="797946" y="185501"/>
                </a:lnTo>
                <a:lnTo>
                  <a:pt x="795832" y="191838"/>
                </a:lnTo>
                <a:lnTo>
                  <a:pt x="794245" y="198703"/>
                </a:lnTo>
                <a:lnTo>
                  <a:pt x="793188" y="206097"/>
                </a:lnTo>
                <a:lnTo>
                  <a:pt x="791602" y="209793"/>
                </a:lnTo>
                <a:lnTo>
                  <a:pt x="791073" y="214018"/>
                </a:lnTo>
                <a:lnTo>
                  <a:pt x="790016" y="218243"/>
                </a:lnTo>
                <a:lnTo>
                  <a:pt x="790016" y="221940"/>
                </a:lnTo>
                <a:lnTo>
                  <a:pt x="789487" y="226164"/>
                </a:lnTo>
                <a:lnTo>
                  <a:pt x="789487" y="230389"/>
                </a:lnTo>
                <a:lnTo>
                  <a:pt x="790016" y="234086"/>
                </a:lnTo>
                <a:lnTo>
                  <a:pt x="791073" y="238311"/>
                </a:lnTo>
                <a:lnTo>
                  <a:pt x="791073" y="241479"/>
                </a:lnTo>
                <a:lnTo>
                  <a:pt x="792131" y="245704"/>
                </a:lnTo>
                <a:lnTo>
                  <a:pt x="793188" y="248873"/>
                </a:lnTo>
                <a:lnTo>
                  <a:pt x="794774" y="253098"/>
                </a:lnTo>
                <a:lnTo>
                  <a:pt x="795832" y="256794"/>
                </a:lnTo>
                <a:lnTo>
                  <a:pt x="797946" y="260491"/>
                </a:lnTo>
                <a:lnTo>
                  <a:pt x="799532" y="264716"/>
                </a:lnTo>
                <a:lnTo>
                  <a:pt x="801647" y="268941"/>
                </a:lnTo>
                <a:lnTo>
                  <a:pt x="805877" y="275278"/>
                </a:lnTo>
                <a:lnTo>
                  <a:pt x="810635" y="282143"/>
                </a:lnTo>
                <a:lnTo>
                  <a:pt x="815922" y="289008"/>
                </a:lnTo>
                <a:lnTo>
                  <a:pt x="822266" y="296402"/>
                </a:lnTo>
                <a:lnTo>
                  <a:pt x="828082" y="302211"/>
                </a:lnTo>
                <a:lnTo>
                  <a:pt x="835483" y="309076"/>
                </a:lnTo>
                <a:lnTo>
                  <a:pt x="839169" y="311706"/>
                </a:lnTo>
                <a:lnTo>
                  <a:pt x="846883" y="315054"/>
                </a:lnTo>
                <a:lnTo>
                  <a:pt x="859587" y="320866"/>
                </a:lnTo>
                <a:lnTo>
                  <a:pt x="871761" y="325621"/>
                </a:lnTo>
                <a:lnTo>
                  <a:pt x="884994" y="330376"/>
                </a:lnTo>
                <a:lnTo>
                  <a:pt x="896110" y="333546"/>
                </a:lnTo>
                <a:lnTo>
                  <a:pt x="908285" y="336716"/>
                </a:lnTo>
                <a:lnTo>
                  <a:pt x="919930" y="339358"/>
                </a:lnTo>
                <a:lnTo>
                  <a:pt x="931575" y="343057"/>
                </a:lnTo>
                <a:lnTo>
                  <a:pt x="942161" y="345170"/>
                </a:lnTo>
                <a:lnTo>
                  <a:pt x="953807" y="347283"/>
                </a:lnTo>
                <a:lnTo>
                  <a:pt x="965452" y="348340"/>
                </a:lnTo>
                <a:lnTo>
                  <a:pt x="976567" y="350454"/>
                </a:lnTo>
                <a:lnTo>
                  <a:pt x="987154" y="350982"/>
                </a:lnTo>
                <a:lnTo>
                  <a:pt x="997740" y="351510"/>
                </a:lnTo>
                <a:lnTo>
                  <a:pt x="1008856" y="351510"/>
                </a:lnTo>
                <a:lnTo>
                  <a:pt x="1019443" y="352567"/>
                </a:lnTo>
                <a:lnTo>
                  <a:pt x="1029500" y="351510"/>
                </a:lnTo>
                <a:lnTo>
                  <a:pt x="1040616" y="350982"/>
                </a:lnTo>
                <a:lnTo>
                  <a:pt x="1050673" y="349925"/>
                </a:lnTo>
                <a:lnTo>
                  <a:pt x="1061259" y="348869"/>
                </a:lnTo>
                <a:lnTo>
                  <a:pt x="1070787" y="346227"/>
                </a:lnTo>
                <a:lnTo>
                  <a:pt x="1080844" y="344113"/>
                </a:lnTo>
                <a:lnTo>
                  <a:pt x="1090372" y="341472"/>
                </a:lnTo>
                <a:lnTo>
                  <a:pt x="1100959" y="339358"/>
                </a:lnTo>
                <a:lnTo>
                  <a:pt x="1109957" y="336188"/>
                </a:lnTo>
                <a:lnTo>
                  <a:pt x="1120544" y="333546"/>
                </a:lnTo>
                <a:lnTo>
                  <a:pt x="1130071" y="330376"/>
                </a:lnTo>
                <a:lnTo>
                  <a:pt x="1140128" y="327206"/>
                </a:lnTo>
                <a:lnTo>
                  <a:pt x="1148598" y="322451"/>
                </a:lnTo>
                <a:lnTo>
                  <a:pt x="1159184" y="318752"/>
                </a:lnTo>
                <a:lnTo>
                  <a:pt x="1167653" y="314525"/>
                </a:lnTo>
                <a:lnTo>
                  <a:pt x="1177710" y="310298"/>
                </a:lnTo>
                <a:lnTo>
                  <a:pt x="1186709" y="306072"/>
                </a:lnTo>
                <a:lnTo>
                  <a:pt x="1196766" y="301316"/>
                </a:lnTo>
                <a:lnTo>
                  <a:pt x="1205765" y="296561"/>
                </a:lnTo>
                <a:lnTo>
                  <a:pt x="1215822" y="291806"/>
                </a:lnTo>
                <a:lnTo>
                  <a:pt x="1224820" y="285466"/>
                </a:lnTo>
                <a:lnTo>
                  <a:pt x="1233819" y="280182"/>
                </a:lnTo>
                <a:lnTo>
                  <a:pt x="1242817" y="273842"/>
                </a:lnTo>
                <a:lnTo>
                  <a:pt x="1252345" y="268558"/>
                </a:lnTo>
                <a:lnTo>
                  <a:pt x="1260285" y="262746"/>
                </a:lnTo>
                <a:lnTo>
                  <a:pt x="1269813" y="256406"/>
                </a:lnTo>
                <a:lnTo>
                  <a:pt x="1279341" y="250594"/>
                </a:lnTo>
                <a:lnTo>
                  <a:pt x="1288868" y="244254"/>
                </a:lnTo>
                <a:lnTo>
                  <a:pt x="1297867" y="237385"/>
                </a:lnTo>
                <a:lnTo>
                  <a:pt x="1307395" y="231045"/>
                </a:lnTo>
                <a:lnTo>
                  <a:pt x="1316923" y="224176"/>
                </a:lnTo>
                <a:lnTo>
                  <a:pt x="1326980" y="217836"/>
                </a:lnTo>
                <a:lnTo>
                  <a:pt x="1336508" y="210439"/>
                </a:lnTo>
                <a:lnTo>
                  <a:pt x="1346035" y="204099"/>
                </a:lnTo>
                <a:lnTo>
                  <a:pt x="1355034" y="197230"/>
                </a:lnTo>
                <a:lnTo>
                  <a:pt x="1365620" y="190361"/>
                </a:lnTo>
                <a:lnTo>
                  <a:pt x="1374619" y="182964"/>
                </a:lnTo>
                <a:lnTo>
                  <a:pt x="1384147" y="176096"/>
                </a:lnTo>
                <a:lnTo>
                  <a:pt x="1390344" y="172693"/>
                </a:lnTo>
                <a:lnTo>
                  <a:pt x="1392301" y="170971"/>
                </a:lnTo>
                <a:lnTo>
                  <a:pt x="1397090" y="165176"/>
                </a:lnTo>
                <a:lnTo>
                  <a:pt x="1402944" y="158854"/>
                </a:lnTo>
                <a:lnTo>
                  <a:pt x="1405605" y="155166"/>
                </a:lnTo>
                <a:lnTo>
                  <a:pt x="1409330" y="150951"/>
                </a:lnTo>
                <a:lnTo>
                  <a:pt x="1412524" y="146736"/>
                </a:lnTo>
                <a:lnTo>
                  <a:pt x="1416249" y="143575"/>
                </a:lnTo>
                <a:lnTo>
                  <a:pt x="1417845" y="138833"/>
                </a:lnTo>
                <a:lnTo>
                  <a:pt x="1420506" y="134092"/>
                </a:lnTo>
                <a:lnTo>
                  <a:pt x="1423699" y="129350"/>
                </a:lnTo>
                <a:lnTo>
                  <a:pt x="1426360" y="124608"/>
                </a:lnTo>
                <a:lnTo>
                  <a:pt x="1427424" y="119340"/>
                </a:lnTo>
                <a:lnTo>
                  <a:pt x="1429553" y="114598"/>
                </a:lnTo>
                <a:lnTo>
                  <a:pt x="1431150" y="109856"/>
                </a:lnTo>
                <a:lnTo>
                  <a:pt x="1432746" y="105114"/>
                </a:lnTo>
                <a:lnTo>
                  <a:pt x="1432746" y="99319"/>
                </a:lnTo>
                <a:lnTo>
                  <a:pt x="1433811" y="94577"/>
                </a:lnTo>
                <a:lnTo>
                  <a:pt x="1433811" y="88255"/>
                </a:lnTo>
                <a:lnTo>
                  <a:pt x="1433811" y="83513"/>
                </a:lnTo>
                <a:lnTo>
                  <a:pt x="1432214" y="78244"/>
                </a:lnTo>
                <a:lnTo>
                  <a:pt x="1431150" y="72976"/>
                </a:lnTo>
                <a:lnTo>
                  <a:pt x="1428489" y="67707"/>
                </a:lnTo>
                <a:lnTo>
                  <a:pt x="1426360" y="62965"/>
                </a:lnTo>
                <a:lnTo>
                  <a:pt x="1427424" y="61912"/>
                </a:lnTo>
                <a:lnTo>
                  <a:pt x="1432746" y="61912"/>
                </a:lnTo>
                <a:lnTo>
                  <a:pt x="1435939" y="61912"/>
                </a:lnTo>
                <a:lnTo>
                  <a:pt x="1439665" y="61912"/>
                </a:lnTo>
                <a:lnTo>
                  <a:pt x="1443922" y="62965"/>
                </a:lnTo>
                <a:lnTo>
                  <a:pt x="1448711" y="65073"/>
                </a:lnTo>
                <a:lnTo>
                  <a:pt x="1452969" y="65600"/>
                </a:lnTo>
                <a:lnTo>
                  <a:pt x="1456694" y="67707"/>
                </a:lnTo>
                <a:lnTo>
                  <a:pt x="1460952" y="69288"/>
                </a:lnTo>
                <a:lnTo>
                  <a:pt x="1465209" y="72976"/>
                </a:lnTo>
                <a:lnTo>
                  <a:pt x="1467870" y="76137"/>
                </a:lnTo>
                <a:lnTo>
                  <a:pt x="1470531" y="80879"/>
                </a:lnTo>
                <a:lnTo>
                  <a:pt x="1472659" y="86147"/>
                </a:lnTo>
                <a:lnTo>
                  <a:pt x="1474788" y="92996"/>
                </a:lnTo>
                <a:lnTo>
                  <a:pt x="1473724" y="98265"/>
                </a:lnTo>
                <a:lnTo>
                  <a:pt x="1473192" y="104588"/>
                </a:lnTo>
                <a:lnTo>
                  <a:pt x="1471063" y="109856"/>
                </a:lnTo>
                <a:lnTo>
                  <a:pt x="1469999" y="116178"/>
                </a:lnTo>
                <a:lnTo>
                  <a:pt x="1466805" y="120920"/>
                </a:lnTo>
                <a:lnTo>
                  <a:pt x="1464145" y="126189"/>
                </a:lnTo>
                <a:lnTo>
                  <a:pt x="1461484" y="130930"/>
                </a:lnTo>
                <a:lnTo>
                  <a:pt x="1458823" y="135672"/>
                </a:lnTo>
                <a:lnTo>
                  <a:pt x="1452196" y="141223"/>
                </a:lnTo>
                <a:lnTo>
                  <a:pt x="1456664" y="139111"/>
                </a:lnTo>
                <a:lnTo>
                  <a:pt x="1467780" y="134884"/>
                </a:lnTo>
                <a:lnTo>
                  <a:pt x="1478366" y="131185"/>
                </a:lnTo>
                <a:lnTo>
                  <a:pt x="1489482" y="127487"/>
                </a:lnTo>
                <a:lnTo>
                  <a:pt x="1500069" y="124317"/>
                </a:lnTo>
                <a:lnTo>
                  <a:pt x="1511184" y="121675"/>
                </a:lnTo>
                <a:lnTo>
                  <a:pt x="1521771" y="119561"/>
                </a:lnTo>
                <a:lnTo>
                  <a:pt x="1533416" y="117448"/>
                </a:lnTo>
                <a:lnTo>
                  <a:pt x="1543473" y="115335"/>
                </a:lnTo>
                <a:lnTo>
                  <a:pt x="1555118" y="113221"/>
                </a:lnTo>
                <a:lnTo>
                  <a:pt x="1565705" y="112164"/>
                </a:lnTo>
                <a:lnTo>
                  <a:pt x="1577350" y="111108"/>
                </a:lnTo>
                <a:lnTo>
                  <a:pt x="1587407" y="110051"/>
                </a:lnTo>
                <a:lnTo>
                  <a:pt x="1599052" y="109523"/>
                </a:lnTo>
                <a:lnTo>
                  <a:pt x="1609639" y="109523"/>
                </a:lnTo>
                <a:lnTo>
                  <a:pt x="1621284" y="109523"/>
                </a:lnTo>
                <a:lnTo>
                  <a:pt x="1631341" y="109523"/>
                </a:lnTo>
                <a:lnTo>
                  <a:pt x="1642457" y="109523"/>
                </a:lnTo>
                <a:lnTo>
                  <a:pt x="1652514" y="110051"/>
                </a:lnTo>
                <a:lnTo>
                  <a:pt x="1663100" y="111108"/>
                </a:lnTo>
                <a:lnTo>
                  <a:pt x="1673687" y="112164"/>
                </a:lnTo>
                <a:lnTo>
                  <a:pt x="1684273" y="114278"/>
                </a:lnTo>
                <a:lnTo>
                  <a:pt x="1694330" y="115863"/>
                </a:lnTo>
                <a:lnTo>
                  <a:pt x="1705446" y="117976"/>
                </a:lnTo>
                <a:lnTo>
                  <a:pt x="1714974" y="119561"/>
                </a:lnTo>
                <a:lnTo>
                  <a:pt x="1723973" y="121675"/>
                </a:lnTo>
                <a:lnTo>
                  <a:pt x="1733500" y="124317"/>
                </a:lnTo>
                <a:lnTo>
                  <a:pt x="1743028" y="126958"/>
                </a:lnTo>
                <a:lnTo>
                  <a:pt x="1752027" y="129600"/>
                </a:lnTo>
                <a:lnTo>
                  <a:pt x="1761555" y="132770"/>
                </a:lnTo>
                <a:lnTo>
                  <a:pt x="1770024" y="136469"/>
                </a:lnTo>
                <a:lnTo>
                  <a:pt x="1779022" y="140167"/>
                </a:lnTo>
                <a:lnTo>
                  <a:pt x="1786962" y="143866"/>
                </a:lnTo>
                <a:lnTo>
                  <a:pt x="1795431" y="147564"/>
                </a:lnTo>
                <a:lnTo>
                  <a:pt x="1803371" y="151791"/>
                </a:lnTo>
                <a:lnTo>
                  <a:pt x="1811311" y="156018"/>
                </a:lnTo>
                <a:lnTo>
                  <a:pt x="1818721" y="159717"/>
                </a:lnTo>
                <a:lnTo>
                  <a:pt x="1826661" y="165529"/>
                </a:lnTo>
                <a:lnTo>
                  <a:pt x="1833013" y="170284"/>
                </a:lnTo>
                <a:lnTo>
                  <a:pt x="1840424" y="176096"/>
                </a:lnTo>
                <a:lnTo>
                  <a:pt x="1846776" y="180851"/>
                </a:lnTo>
                <a:lnTo>
                  <a:pt x="1852598" y="186134"/>
                </a:lnTo>
                <a:lnTo>
                  <a:pt x="1858421" y="191946"/>
                </a:lnTo>
                <a:lnTo>
                  <a:pt x="1864243" y="197758"/>
                </a:lnTo>
                <a:lnTo>
                  <a:pt x="1869007" y="203042"/>
                </a:lnTo>
                <a:lnTo>
                  <a:pt x="1873771" y="209382"/>
                </a:lnTo>
                <a:lnTo>
                  <a:pt x="1878535" y="216251"/>
                </a:lnTo>
                <a:lnTo>
                  <a:pt x="1883299" y="222591"/>
                </a:lnTo>
                <a:lnTo>
                  <a:pt x="1886475" y="228931"/>
                </a:lnTo>
                <a:lnTo>
                  <a:pt x="1890180" y="234743"/>
                </a:lnTo>
                <a:lnTo>
                  <a:pt x="1892827" y="241612"/>
                </a:lnTo>
                <a:lnTo>
                  <a:pt x="1896003" y="249009"/>
                </a:lnTo>
                <a:lnTo>
                  <a:pt x="1898120" y="255878"/>
                </a:lnTo>
                <a:lnTo>
                  <a:pt x="1899708" y="263275"/>
                </a:lnTo>
                <a:lnTo>
                  <a:pt x="1901825" y="270672"/>
                </a:lnTo>
                <a:lnTo>
                  <a:pt x="1903413" y="278597"/>
                </a:lnTo>
                <a:lnTo>
                  <a:pt x="1903413" y="284937"/>
                </a:lnTo>
                <a:lnTo>
                  <a:pt x="1903413" y="291806"/>
                </a:lnTo>
                <a:lnTo>
                  <a:pt x="1903413" y="297618"/>
                </a:lnTo>
                <a:lnTo>
                  <a:pt x="1903413" y="304486"/>
                </a:lnTo>
                <a:lnTo>
                  <a:pt x="1902355" y="310298"/>
                </a:lnTo>
                <a:lnTo>
                  <a:pt x="1902355" y="316639"/>
                </a:lnTo>
                <a:lnTo>
                  <a:pt x="1901825" y="322451"/>
                </a:lnTo>
                <a:lnTo>
                  <a:pt x="1900767" y="328791"/>
                </a:lnTo>
                <a:lnTo>
                  <a:pt x="1898649" y="334074"/>
                </a:lnTo>
                <a:lnTo>
                  <a:pt x="1897591" y="339358"/>
                </a:lnTo>
                <a:lnTo>
                  <a:pt x="1895473" y="345170"/>
                </a:lnTo>
                <a:lnTo>
                  <a:pt x="1893885" y="350454"/>
                </a:lnTo>
                <a:lnTo>
                  <a:pt x="1891239" y="355209"/>
                </a:lnTo>
                <a:lnTo>
                  <a:pt x="1889122" y="359964"/>
                </a:lnTo>
                <a:lnTo>
                  <a:pt x="1887534" y="364719"/>
                </a:lnTo>
                <a:lnTo>
                  <a:pt x="1885416" y="369474"/>
                </a:lnTo>
                <a:lnTo>
                  <a:pt x="1881711" y="373173"/>
                </a:lnTo>
                <a:lnTo>
                  <a:pt x="1878535" y="377400"/>
                </a:lnTo>
                <a:lnTo>
                  <a:pt x="1875359" y="381627"/>
                </a:lnTo>
                <a:lnTo>
                  <a:pt x="1872712" y="385325"/>
                </a:lnTo>
                <a:lnTo>
                  <a:pt x="1864773" y="392194"/>
                </a:lnTo>
                <a:lnTo>
                  <a:pt x="1858421" y="399591"/>
                </a:lnTo>
                <a:lnTo>
                  <a:pt x="1853657" y="402233"/>
                </a:lnTo>
                <a:lnTo>
                  <a:pt x="1849422" y="405931"/>
                </a:lnTo>
                <a:lnTo>
                  <a:pt x="1845188" y="408573"/>
                </a:lnTo>
                <a:lnTo>
                  <a:pt x="1841482" y="411743"/>
                </a:lnTo>
                <a:lnTo>
                  <a:pt x="1836718" y="413856"/>
                </a:lnTo>
                <a:lnTo>
                  <a:pt x="1832484" y="416498"/>
                </a:lnTo>
                <a:lnTo>
                  <a:pt x="1827720" y="419140"/>
                </a:lnTo>
                <a:lnTo>
                  <a:pt x="1823485" y="421782"/>
                </a:lnTo>
                <a:lnTo>
                  <a:pt x="1818192" y="423367"/>
                </a:lnTo>
                <a:lnTo>
                  <a:pt x="1813428" y="425480"/>
                </a:lnTo>
                <a:lnTo>
                  <a:pt x="1808135" y="426537"/>
                </a:lnTo>
                <a:lnTo>
                  <a:pt x="1803371" y="428650"/>
                </a:lnTo>
                <a:lnTo>
                  <a:pt x="1798078" y="430236"/>
                </a:lnTo>
                <a:lnTo>
                  <a:pt x="1793314" y="431292"/>
                </a:lnTo>
                <a:lnTo>
                  <a:pt x="1788021" y="432877"/>
                </a:lnTo>
                <a:lnTo>
                  <a:pt x="1783257" y="434991"/>
                </a:lnTo>
                <a:lnTo>
                  <a:pt x="1776905" y="435519"/>
                </a:lnTo>
                <a:lnTo>
                  <a:pt x="1772141" y="436047"/>
                </a:lnTo>
                <a:lnTo>
                  <a:pt x="1766318" y="436576"/>
                </a:lnTo>
                <a:lnTo>
                  <a:pt x="1761555" y="438161"/>
                </a:lnTo>
                <a:lnTo>
                  <a:pt x="1756261" y="438161"/>
                </a:lnTo>
                <a:lnTo>
                  <a:pt x="1750439" y="438689"/>
                </a:lnTo>
                <a:lnTo>
                  <a:pt x="1745145" y="439746"/>
                </a:lnTo>
                <a:lnTo>
                  <a:pt x="1740382" y="440274"/>
                </a:lnTo>
                <a:lnTo>
                  <a:pt x="1734559" y="440274"/>
                </a:lnTo>
                <a:lnTo>
                  <a:pt x="1729795" y="440274"/>
                </a:lnTo>
                <a:lnTo>
                  <a:pt x="1723443" y="440274"/>
                </a:lnTo>
                <a:lnTo>
                  <a:pt x="1718679" y="440274"/>
                </a:lnTo>
                <a:lnTo>
                  <a:pt x="1713386" y="439746"/>
                </a:lnTo>
                <a:lnTo>
                  <a:pt x="1708093" y="439746"/>
                </a:lnTo>
                <a:lnTo>
                  <a:pt x="1702800" y="438689"/>
                </a:lnTo>
                <a:lnTo>
                  <a:pt x="1698036" y="438689"/>
                </a:lnTo>
                <a:lnTo>
                  <a:pt x="1692213" y="437633"/>
                </a:lnTo>
                <a:lnTo>
                  <a:pt x="1687449" y="436576"/>
                </a:lnTo>
                <a:lnTo>
                  <a:pt x="1682156" y="436047"/>
                </a:lnTo>
                <a:lnTo>
                  <a:pt x="1677392" y="435519"/>
                </a:lnTo>
                <a:lnTo>
                  <a:pt x="1672628" y="433934"/>
                </a:lnTo>
                <a:lnTo>
                  <a:pt x="1667864" y="433406"/>
                </a:lnTo>
                <a:lnTo>
                  <a:pt x="1664159" y="432349"/>
                </a:lnTo>
                <a:lnTo>
                  <a:pt x="1659947" y="431298"/>
                </a:lnTo>
                <a:lnTo>
                  <a:pt x="1659473" y="431799"/>
                </a:lnTo>
                <a:lnTo>
                  <a:pt x="1642948" y="425919"/>
                </a:lnTo>
                <a:lnTo>
                  <a:pt x="1642875" y="425431"/>
                </a:lnTo>
                <a:lnTo>
                  <a:pt x="1638222" y="423367"/>
                </a:lnTo>
                <a:lnTo>
                  <a:pt x="1633458" y="421253"/>
                </a:lnTo>
                <a:lnTo>
                  <a:pt x="1628694" y="420197"/>
                </a:lnTo>
                <a:lnTo>
                  <a:pt x="1624460" y="418612"/>
                </a:lnTo>
                <a:lnTo>
                  <a:pt x="1619696" y="416498"/>
                </a:lnTo>
                <a:lnTo>
                  <a:pt x="1615990" y="415442"/>
                </a:lnTo>
                <a:lnTo>
                  <a:pt x="1611227" y="413856"/>
                </a:lnTo>
                <a:lnTo>
                  <a:pt x="1606992" y="413328"/>
                </a:lnTo>
                <a:lnTo>
                  <a:pt x="1601699" y="411215"/>
                </a:lnTo>
                <a:lnTo>
                  <a:pt x="1597464" y="410686"/>
                </a:lnTo>
                <a:lnTo>
                  <a:pt x="1592171" y="409101"/>
                </a:lnTo>
                <a:lnTo>
                  <a:pt x="1587936" y="408573"/>
                </a:lnTo>
                <a:lnTo>
                  <a:pt x="1583172" y="406988"/>
                </a:lnTo>
                <a:lnTo>
                  <a:pt x="1578409" y="406459"/>
                </a:lnTo>
                <a:lnTo>
                  <a:pt x="1574174" y="405931"/>
                </a:lnTo>
                <a:lnTo>
                  <a:pt x="1569939" y="405931"/>
                </a:lnTo>
                <a:lnTo>
                  <a:pt x="1564646" y="404346"/>
                </a:lnTo>
                <a:lnTo>
                  <a:pt x="1560412" y="403818"/>
                </a:lnTo>
                <a:lnTo>
                  <a:pt x="1555118" y="403289"/>
                </a:lnTo>
                <a:lnTo>
                  <a:pt x="1550884" y="403289"/>
                </a:lnTo>
                <a:lnTo>
                  <a:pt x="1546120" y="403289"/>
                </a:lnTo>
                <a:lnTo>
                  <a:pt x="1541356" y="403289"/>
                </a:lnTo>
                <a:lnTo>
                  <a:pt x="1536592" y="403289"/>
                </a:lnTo>
                <a:lnTo>
                  <a:pt x="1532357" y="403289"/>
                </a:lnTo>
                <a:lnTo>
                  <a:pt x="1527064" y="402233"/>
                </a:lnTo>
                <a:lnTo>
                  <a:pt x="1522300" y="402233"/>
                </a:lnTo>
                <a:lnTo>
                  <a:pt x="1517536" y="402233"/>
                </a:lnTo>
                <a:lnTo>
                  <a:pt x="1513831" y="402233"/>
                </a:lnTo>
                <a:lnTo>
                  <a:pt x="1509067" y="402233"/>
                </a:lnTo>
                <a:lnTo>
                  <a:pt x="1504303" y="403289"/>
                </a:lnTo>
                <a:lnTo>
                  <a:pt x="1499539" y="403818"/>
                </a:lnTo>
                <a:lnTo>
                  <a:pt x="1495305" y="404346"/>
                </a:lnTo>
                <a:lnTo>
                  <a:pt x="1490011" y="404346"/>
                </a:lnTo>
                <a:lnTo>
                  <a:pt x="1485248" y="404346"/>
                </a:lnTo>
                <a:lnTo>
                  <a:pt x="1480484" y="404874"/>
                </a:lnTo>
                <a:lnTo>
                  <a:pt x="1476249" y="405931"/>
                </a:lnTo>
                <a:lnTo>
                  <a:pt x="1471485" y="406459"/>
                </a:lnTo>
                <a:lnTo>
                  <a:pt x="1466721" y="406988"/>
                </a:lnTo>
                <a:lnTo>
                  <a:pt x="1461957" y="408045"/>
                </a:lnTo>
                <a:lnTo>
                  <a:pt x="1458252" y="409101"/>
                </a:lnTo>
                <a:lnTo>
                  <a:pt x="1453488" y="409101"/>
                </a:lnTo>
                <a:lnTo>
                  <a:pt x="1448724" y="410686"/>
                </a:lnTo>
                <a:lnTo>
                  <a:pt x="1443960" y="411215"/>
                </a:lnTo>
                <a:lnTo>
                  <a:pt x="1439726" y="412271"/>
                </a:lnTo>
                <a:lnTo>
                  <a:pt x="1436020" y="413328"/>
                </a:lnTo>
                <a:lnTo>
                  <a:pt x="1431786" y="415442"/>
                </a:lnTo>
                <a:lnTo>
                  <a:pt x="1427551" y="415970"/>
                </a:lnTo>
                <a:lnTo>
                  <a:pt x="1423846" y="418083"/>
                </a:lnTo>
                <a:lnTo>
                  <a:pt x="1419082" y="418612"/>
                </a:lnTo>
                <a:lnTo>
                  <a:pt x="1414848" y="420197"/>
                </a:lnTo>
                <a:lnTo>
                  <a:pt x="1410084" y="421253"/>
                </a:lnTo>
                <a:lnTo>
                  <a:pt x="1405849" y="423367"/>
                </a:lnTo>
                <a:lnTo>
                  <a:pt x="1402144" y="424424"/>
                </a:lnTo>
                <a:lnTo>
                  <a:pt x="1397909" y="426009"/>
                </a:lnTo>
                <a:lnTo>
                  <a:pt x="1393675" y="428122"/>
                </a:lnTo>
                <a:lnTo>
                  <a:pt x="1390499" y="430236"/>
                </a:lnTo>
                <a:lnTo>
                  <a:pt x="1386264" y="431292"/>
                </a:lnTo>
                <a:lnTo>
                  <a:pt x="1382559" y="433406"/>
                </a:lnTo>
                <a:lnTo>
                  <a:pt x="1378324" y="435519"/>
                </a:lnTo>
                <a:lnTo>
                  <a:pt x="1374619" y="437633"/>
                </a:lnTo>
                <a:lnTo>
                  <a:pt x="1367208" y="441331"/>
                </a:lnTo>
                <a:lnTo>
                  <a:pt x="1361386" y="446086"/>
                </a:lnTo>
                <a:lnTo>
                  <a:pt x="1361386" y="445030"/>
                </a:lnTo>
                <a:lnTo>
                  <a:pt x="1362444" y="443444"/>
                </a:lnTo>
                <a:lnTo>
                  <a:pt x="1364032" y="440803"/>
                </a:lnTo>
                <a:lnTo>
                  <a:pt x="1367208" y="437633"/>
                </a:lnTo>
                <a:lnTo>
                  <a:pt x="1370384" y="432877"/>
                </a:lnTo>
                <a:lnTo>
                  <a:pt x="1374619" y="427594"/>
                </a:lnTo>
                <a:lnTo>
                  <a:pt x="1379383" y="421253"/>
                </a:lnTo>
                <a:lnTo>
                  <a:pt x="1385735" y="415442"/>
                </a:lnTo>
                <a:lnTo>
                  <a:pt x="1388381" y="411215"/>
                </a:lnTo>
                <a:lnTo>
                  <a:pt x="1391557" y="406988"/>
                </a:lnTo>
                <a:lnTo>
                  <a:pt x="1394733" y="403289"/>
                </a:lnTo>
                <a:lnTo>
                  <a:pt x="1398438" y="399591"/>
                </a:lnTo>
                <a:lnTo>
                  <a:pt x="1402144" y="395892"/>
                </a:lnTo>
                <a:lnTo>
                  <a:pt x="1405849" y="391665"/>
                </a:lnTo>
                <a:lnTo>
                  <a:pt x="1410084" y="387439"/>
                </a:lnTo>
                <a:lnTo>
                  <a:pt x="1414848" y="383740"/>
                </a:lnTo>
                <a:lnTo>
                  <a:pt x="1419082" y="378985"/>
                </a:lnTo>
                <a:lnTo>
                  <a:pt x="1422787" y="374230"/>
                </a:lnTo>
                <a:lnTo>
                  <a:pt x="1427022" y="370003"/>
                </a:lnTo>
                <a:lnTo>
                  <a:pt x="1432315" y="365776"/>
                </a:lnTo>
                <a:lnTo>
                  <a:pt x="1436550" y="361021"/>
                </a:lnTo>
                <a:lnTo>
                  <a:pt x="1441843" y="356266"/>
                </a:lnTo>
                <a:lnTo>
                  <a:pt x="1446607" y="352567"/>
                </a:lnTo>
                <a:lnTo>
                  <a:pt x="1452959" y="348340"/>
                </a:lnTo>
                <a:lnTo>
                  <a:pt x="1457723" y="343585"/>
                </a:lnTo>
                <a:lnTo>
                  <a:pt x="1463016" y="338830"/>
                </a:lnTo>
                <a:lnTo>
                  <a:pt x="1467780" y="334074"/>
                </a:lnTo>
                <a:lnTo>
                  <a:pt x="1473602" y="330376"/>
                </a:lnTo>
                <a:lnTo>
                  <a:pt x="1478896" y="325621"/>
                </a:lnTo>
                <a:lnTo>
                  <a:pt x="1485248" y="321394"/>
                </a:lnTo>
                <a:lnTo>
                  <a:pt x="1491070" y="317167"/>
                </a:lnTo>
                <a:lnTo>
                  <a:pt x="1497422" y="313469"/>
                </a:lnTo>
                <a:lnTo>
                  <a:pt x="1503245" y="308713"/>
                </a:lnTo>
                <a:lnTo>
                  <a:pt x="1509596" y="304486"/>
                </a:lnTo>
                <a:lnTo>
                  <a:pt x="1515948" y="300260"/>
                </a:lnTo>
                <a:lnTo>
                  <a:pt x="1521771" y="297089"/>
                </a:lnTo>
                <a:lnTo>
                  <a:pt x="1528123" y="292863"/>
                </a:lnTo>
                <a:lnTo>
                  <a:pt x="1534475" y="290221"/>
                </a:lnTo>
                <a:lnTo>
                  <a:pt x="1541356" y="287051"/>
                </a:lnTo>
                <a:lnTo>
                  <a:pt x="1548237" y="284409"/>
                </a:lnTo>
                <a:lnTo>
                  <a:pt x="1554060" y="280710"/>
                </a:lnTo>
                <a:lnTo>
                  <a:pt x="1560941" y="278069"/>
                </a:lnTo>
                <a:lnTo>
                  <a:pt x="1567822" y="274898"/>
                </a:lnTo>
                <a:lnTo>
                  <a:pt x="1574703" y="272785"/>
                </a:lnTo>
                <a:lnTo>
                  <a:pt x="1581584" y="270672"/>
                </a:lnTo>
                <a:lnTo>
                  <a:pt x="1587936" y="268558"/>
                </a:lnTo>
                <a:lnTo>
                  <a:pt x="1594818" y="266445"/>
                </a:lnTo>
                <a:lnTo>
                  <a:pt x="1602228" y="265388"/>
                </a:lnTo>
                <a:lnTo>
                  <a:pt x="1609109" y="263275"/>
                </a:lnTo>
                <a:lnTo>
                  <a:pt x="1616520" y="262746"/>
                </a:lnTo>
                <a:lnTo>
                  <a:pt x="1623401" y="261690"/>
                </a:lnTo>
                <a:lnTo>
                  <a:pt x="1630812" y="261690"/>
                </a:lnTo>
                <a:lnTo>
                  <a:pt x="1637693" y="261161"/>
                </a:lnTo>
                <a:lnTo>
                  <a:pt x="1645633" y="261161"/>
                </a:lnTo>
                <a:lnTo>
                  <a:pt x="1652514" y="261690"/>
                </a:lnTo>
                <a:lnTo>
                  <a:pt x="1660454" y="263275"/>
                </a:lnTo>
                <a:lnTo>
                  <a:pt x="1666806" y="263275"/>
                </a:lnTo>
                <a:lnTo>
                  <a:pt x="1673687" y="264860"/>
                </a:lnTo>
                <a:lnTo>
                  <a:pt x="1679509" y="265388"/>
                </a:lnTo>
                <a:lnTo>
                  <a:pt x="1686391" y="267501"/>
                </a:lnTo>
                <a:lnTo>
                  <a:pt x="1691684" y="268030"/>
                </a:lnTo>
                <a:lnTo>
                  <a:pt x="1696977" y="269615"/>
                </a:lnTo>
                <a:lnTo>
                  <a:pt x="1702800" y="271200"/>
                </a:lnTo>
                <a:lnTo>
                  <a:pt x="1708093" y="273313"/>
                </a:lnTo>
                <a:lnTo>
                  <a:pt x="1711798" y="275427"/>
                </a:lnTo>
                <a:lnTo>
                  <a:pt x="1716033" y="277540"/>
                </a:lnTo>
                <a:lnTo>
                  <a:pt x="1720267" y="279654"/>
                </a:lnTo>
                <a:lnTo>
                  <a:pt x="1725031" y="281767"/>
                </a:lnTo>
                <a:lnTo>
                  <a:pt x="1730854" y="285994"/>
                </a:lnTo>
                <a:lnTo>
                  <a:pt x="1737735" y="291806"/>
                </a:lnTo>
                <a:lnTo>
                  <a:pt x="1741970" y="296561"/>
                </a:lnTo>
                <a:lnTo>
                  <a:pt x="1745675" y="302373"/>
                </a:lnTo>
                <a:lnTo>
                  <a:pt x="1749380" y="308713"/>
                </a:lnTo>
                <a:lnTo>
                  <a:pt x="1752027" y="314525"/>
                </a:lnTo>
                <a:lnTo>
                  <a:pt x="1753085" y="320866"/>
                </a:lnTo>
                <a:lnTo>
                  <a:pt x="1754144" y="326677"/>
                </a:lnTo>
                <a:lnTo>
                  <a:pt x="1754144" y="333546"/>
                </a:lnTo>
                <a:lnTo>
                  <a:pt x="1754673" y="340415"/>
                </a:lnTo>
                <a:lnTo>
                  <a:pt x="1753085" y="346227"/>
                </a:lnTo>
                <a:lnTo>
                  <a:pt x="1752027" y="352567"/>
                </a:lnTo>
                <a:lnTo>
                  <a:pt x="1749909" y="358379"/>
                </a:lnTo>
                <a:lnTo>
                  <a:pt x="1748321" y="364719"/>
                </a:lnTo>
                <a:lnTo>
                  <a:pt x="1745675" y="370003"/>
                </a:lnTo>
                <a:lnTo>
                  <a:pt x="1743028" y="375286"/>
                </a:lnTo>
                <a:lnTo>
                  <a:pt x="1740382" y="380570"/>
                </a:lnTo>
                <a:lnTo>
                  <a:pt x="1737735" y="386382"/>
                </a:lnTo>
                <a:lnTo>
                  <a:pt x="1734559" y="390080"/>
                </a:lnTo>
                <a:lnTo>
                  <a:pt x="1730854" y="394307"/>
                </a:lnTo>
                <a:lnTo>
                  <a:pt x="1727678" y="397477"/>
                </a:lnTo>
                <a:lnTo>
                  <a:pt x="1725031" y="401176"/>
                </a:lnTo>
                <a:lnTo>
                  <a:pt x="1718679" y="405931"/>
                </a:lnTo>
                <a:lnTo>
                  <a:pt x="1713915" y="408573"/>
                </a:lnTo>
                <a:lnTo>
                  <a:pt x="1715503" y="408573"/>
                </a:lnTo>
                <a:lnTo>
                  <a:pt x="1720267" y="409101"/>
                </a:lnTo>
                <a:lnTo>
                  <a:pt x="1722914" y="409101"/>
                </a:lnTo>
                <a:lnTo>
                  <a:pt x="1727148" y="409101"/>
                </a:lnTo>
                <a:lnTo>
                  <a:pt x="1730854" y="409101"/>
                </a:lnTo>
                <a:lnTo>
                  <a:pt x="1737206" y="409630"/>
                </a:lnTo>
                <a:lnTo>
                  <a:pt x="1741970" y="409101"/>
                </a:lnTo>
                <a:lnTo>
                  <a:pt x="1747792" y="409101"/>
                </a:lnTo>
                <a:lnTo>
                  <a:pt x="1754144" y="408573"/>
                </a:lnTo>
                <a:lnTo>
                  <a:pt x="1760496" y="408573"/>
                </a:lnTo>
                <a:lnTo>
                  <a:pt x="1767377" y="406988"/>
                </a:lnTo>
                <a:lnTo>
                  <a:pt x="1774788" y="405931"/>
                </a:lnTo>
                <a:lnTo>
                  <a:pt x="1781669" y="404346"/>
                </a:lnTo>
                <a:lnTo>
                  <a:pt x="1789079" y="403289"/>
                </a:lnTo>
                <a:lnTo>
                  <a:pt x="1795961" y="399591"/>
                </a:lnTo>
                <a:lnTo>
                  <a:pt x="1802842" y="396949"/>
                </a:lnTo>
                <a:lnTo>
                  <a:pt x="1809723" y="393779"/>
                </a:lnTo>
                <a:lnTo>
                  <a:pt x="1817133" y="390080"/>
                </a:lnTo>
                <a:lnTo>
                  <a:pt x="1822956" y="385325"/>
                </a:lnTo>
                <a:lnTo>
                  <a:pt x="1829837" y="380042"/>
                </a:lnTo>
                <a:lnTo>
                  <a:pt x="1835660" y="374230"/>
                </a:lnTo>
                <a:lnTo>
                  <a:pt x="1842012" y="368418"/>
                </a:lnTo>
                <a:lnTo>
                  <a:pt x="1844129" y="364719"/>
                </a:lnTo>
                <a:lnTo>
                  <a:pt x="1846776" y="361021"/>
                </a:lnTo>
                <a:lnTo>
                  <a:pt x="1848893" y="357322"/>
                </a:lnTo>
                <a:lnTo>
                  <a:pt x="1851540" y="353624"/>
                </a:lnTo>
                <a:lnTo>
                  <a:pt x="1853657" y="348869"/>
                </a:lnTo>
                <a:lnTo>
                  <a:pt x="1855774" y="345170"/>
                </a:lnTo>
                <a:lnTo>
                  <a:pt x="1857362" y="340415"/>
                </a:lnTo>
                <a:lnTo>
                  <a:pt x="1859479" y="335660"/>
                </a:lnTo>
                <a:lnTo>
                  <a:pt x="1860538" y="330376"/>
                </a:lnTo>
                <a:lnTo>
                  <a:pt x="1861597" y="324564"/>
                </a:lnTo>
                <a:lnTo>
                  <a:pt x="1863185" y="319280"/>
                </a:lnTo>
                <a:lnTo>
                  <a:pt x="1864243" y="313997"/>
                </a:lnTo>
                <a:lnTo>
                  <a:pt x="1864773" y="307657"/>
                </a:lnTo>
                <a:lnTo>
                  <a:pt x="1865831" y="301845"/>
                </a:lnTo>
                <a:lnTo>
                  <a:pt x="1866361" y="295504"/>
                </a:lnTo>
                <a:lnTo>
                  <a:pt x="1866890" y="289692"/>
                </a:lnTo>
                <a:lnTo>
                  <a:pt x="1866361" y="282295"/>
                </a:lnTo>
                <a:lnTo>
                  <a:pt x="1865831" y="275427"/>
                </a:lnTo>
                <a:lnTo>
                  <a:pt x="1864243" y="269615"/>
                </a:lnTo>
                <a:lnTo>
                  <a:pt x="1863185" y="263275"/>
                </a:lnTo>
                <a:lnTo>
                  <a:pt x="1860538" y="256406"/>
                </a:lnTo>
                <a:lnTo>
                  <a:pt x="1858421" y="250594"/>
                </a:lnTo>
                <a:lnTo>
                  <a:pt x="1854715" y="245310"/>
                </a:lnTo>
                <a:lnTo>
                  <a:pt x="1852069" y="239499"/>
                </a:lnTo>
                <a:lnTo>
                  <a:pt x="1847834" y="233687"/>
                </a:lnTo>
                <a:lnTo>
                  <a:pt x="1844129" y="228403"/>
                </a:lnTo>
                <a:lnTo>
                  <a:pt x="1839365" y="222591"/>
                </a:lnTo>
                <a:lnTo>
                  <a:pt x="1834601" y="218893"/>
                </a:lnTo>
                <a:lnTo>
                  <a:pt x="1828249" y="213081"/>
                </a:lnTo>
                <a:lnTo>
                  <a:pt x="1822956" y="209382"/>
                </a:lnTo>
                <a:lnTo>
                  <a:pt x="1817133" y="205155"/>
                </a:lnTo>
                <a:lnTo>
                  <a:pt x="1811311" y="200928"/>
                </a:lnTo>
                <a:lnTo>
                  <a:pt x="1803900" y="196173"/>
                </a:lnTo>
                <a:lnTo>
                  <a:pt x="1797549" y="192475"/>
                </a:lnTo>
                <a:lnTo>
                  <a:pt x="1789609" y="188248"/>
                </a:lnTo>
                <a:lnTo>
                  <a:pt x="1783257" y="185078"/>
                </a:lnTo>
                <a:lnTo>
                  <a:pt x="1774788" y="181379"/>
                </a:lnTo>
                <a:lnTo>
                  <a:pt x="1766848" y="178737"/>
                </a:lnTo>
                <a:lnTo>
                  <a:pt x="1758908" y="175567"/>
                </a:lnTo>
                <a:lnTo>
                  <a:pt x="1751497" y="173454"/>
                </a:lnTo>
                <a:lnTo>
                  <a:pt x="1742499" y="170284"/>
                </a:lnTo>
                <a:lnTo>
                  <a:pt x="1733500" y="167642"/>
                </a:lnTo>
                <a:lnTo>
                  <a:pt x="1725031" y="165529"/>
                </a:lnTo>
                <a:lnTo>
                  <a:pt x="1716033" y="163415"/>
                </a:lnTo>
                <a:lnTo>
                  <a:pt x="1706505" y="161302"/>
                </a:lnTo>
                <a:lnTo>
                  <a:pt x="1696977" y="159717"/>
                </a:lnTo>
                <a:lnTo>
                  <a:pt x="1687449" y="158660"/>
                </a:lnTo>
                <a:lnTo>
                  <a:pt x="1678980" y="158132"/>
                </a:lnTo>
                <a:lnTo>
                  <a:pt x="1668923" y="156018"/>
                </a:lnTo>
                <a:lnTo>
                  <a:pt x="1658336" y="155490"/>
                </a:lnTo>
                <a:lnTo>
                  <a:pt x="1648279" y="153905"/>
                </a:lnTo>
                <a:lnTo>
                  <a:pt x="1638751" y="153905"/>
                </a:lnTo>
                <a:lnTo>
                  <a:pt x="1628694" y="153376"/>
                </a:lnTo>
                <a:lnTo>
                  <a:pt x="1618637" y="153376"/>
                </a:lnTo>
                <a:lnTo>
                  <a:pt x="1608580" y="153376"/>
                </a:lnTo>
                <a:lnTo>
                  <a:pt x="1599052" y="153905"/>
                </a:lnTo>
                <a:lnTo>
                  <a:pt x="1588995" y="153905"/>
                </a:lnTo>
                <a:lnTo>
                  <a:pt x="1578409" y="153905"/>
                </a:lnTo>
                <a:lnTo>
                  <a:pt x="1568351" y="154433"/>
                </a:lnTo>
                <a:lnTo>
                  <a:pt x="1558824" y="156018"/>
                </a:lnTo>
                <a:lnTo>
                  <a:pt x="1548766" y="157075"/>
                </a:lnTo>
                <a:lnTo>
                  <a:pt x="1538709" y="158660"/>
                </a:lnTo>
                <a:lnTo>
                  <a:pt x="1529181" y="160773"/>
                </a:lnTo>
                <a:lnTo>
                  <a:pt x="1520183" y="162887"/>
                </a:lnTo>
                <a:lnTo>
                  <a:pt x="1510126" y="164472"/>
                </a:lnTo>
                <a:lnTo>
                  <a:pt x="1500598" y="166585"/>
                </a:lnTo>
                <a:lnTo>
                  <a:pt x="1491070" y="168699"/>
                </a:lnTo>
                <a:lnTo>
                  <a:pt x="1482601" y="171869"/>
                </a:lnTo>
                <a:lnTo>
                  <a:pt x="1473073" y="175039"/>
                </a:lnTo>
                <a:lnTo>
                  <a:pt x="1464075" y="178209"/>
                </a:lnTo>
                <a:lnTo>
                  <a:pt x="1455605" y="181379"/>
                </a:lnTo>
                <a:lnTo>
                  <a:pt x="1447136" y="185606"/>
                </a:lnTo>
                <a:lnTo>
                  <a:pt x="1438667" y="188776"/>
                </a:lnTo>
                <a:lnTo>
                  <a:pt x="1430198" y="193003"/>
                </a:lnTo>
                <a:lnTo>
                  <a:pt x="1422787" y="197230"/>
                </a:lnTo>
                <a:lnTo>
                  <a:pt x="1415377" y="201985"/>
                </a:lnTo>
                <a:lnTo>
                  <a:pt x="1407966" y="205684"/>
                </a:lnTo>
                <a:lnTo>
                  <a:pt x="1401085" y="211496"/>
                </a:lnTo>
                <a:lnTo>
                  <a:pt x="1394733" y="216779"/>
                </a:lnTo>
                <a:lnTo>
                  <a:pt x="1388381" y="222591"/>
                </a:lnTo>
                <a:lnTo>
                  <a:pt x="1381500" y="227346"/>
                </a:lnTo>
                <a:lnTo>
                  <a:pt x="1375678" y="233158"/>
                </a:lnTo>
                <a:lnTo>
                  <a:pt x="1369326" y="237385"/>
                </a:lnTo>
                <a:lnTo>
                  <a:pt x="1363503" y="243197"/>
                </a:lnTo>
                <a:lnTo>
                  <a:pt x="1357151" y="246896"/>
                </a:lnTo>
                <a:lnTo>
                  <a:pt x="1351329" y="252707"/>
                </a:lnTo>
                <a:lnTo>
                  <a:pt x="1344977" y="256406"/>
                </a:lnTo>
                <a:lnTo>
                  <a:pt x="1339684" y="261690"/>
                </a:lnTo>
                <a:lnTo>
                  <a:pt x="1333332" y="265916"/>
                </a:lnTo>
                <a:lnTo>
                  <a:pt x="1327509" y="270672"/>
                </a:lnTo>
                <a:lnTo>
                  <a:pt x="1322216" y="274898"/>
                </a:lnTo>
                <a:lnTo>
                  <a:pt x="1316923" y="279654"/>
                </a:lnTo>
                <a:lnTo>
                  <a:pt x="1310571" y="283352"/>
                </a:lnTo>
                <a:lnTo>
                  <a:pt x="1305278" y="287579"/>
                </a:lnTo>
                <a:lnTo>
                  <a:pt x="1299984" y="291806"/>
                </a:lnTo>
                <a:lnTo>
                  <a:pt x="1295220" y="295504"/>
                </a:lnTo>
                <a:lnTo>
                  <a:pt x="1288868" y="299203"/>
                </a:lnTo>
                <a:lnTo>
                  <a:pt x="1284105" y="302373"/>
                </a:lnTo>
                <a:lnTo>
                  <a:pt x="1278811" y="306072"/>
                </a:lnTo>
                <a:lnTo>
                  <a:pt x="1273518" y="309770"/>
                </a:lnTo>
                <a:lnTo>
                  <a:pt x="1268754" y="313469"/>
                </a:lnTo>
                <a:lnTo>
                  <a:pt x="1262932" y="316639"/>
                </a:lnTo>
                <a:lnTo>
                  <a:pt x="1257109" y="319809"/>
                </a:lnTo>
                <a:lnTo>
                  <a:pt x="1252874" y="324036"/>
                </a:lnTo>
                <a:lnTo>
                  <a:pt x="1247581" y="326677"/>
                </a:lnTo>
                <a:lnTo>
                  <a:pt x="1242288" y="329319"/>
                </a:lnTo>
                <a:lnTo>
                  <a:pt x="1236995" y="331961"/>
                </a:lnTo>
                <a:lnTo>
                  <a:pt x="1232231" y="335660"/>
                </a:lnTo>
                <a:lnTo>
                  <a:pt x="1226408" y="338301"/>
                </a:lnTo>
                <a:lnTo>
                  <a:pt x="1221644" y="340943"/>
                </a:lnTo>
                <a:lnTo>
                  <a:pt x="1216351" y="343585"/>
                </a:lnTo>
                <a:lnTo>
                  <a:pt x="1211587" y="347283"/>
                </a:lnTo>
                <a:lnTo>
                  <a:pt x="1205765" y="348869"/>
                </a:lnTo>
                <a:lnTo>
                  <a:pt x="1200471" y="350982"/>
                </a:lnTo>
                <a:lnTo>
                  <a:pt x="1194649" y="353095"/>
                </a:lnTo>
                <a:lnTo>
                  <a:pt x="1189356" y="355737"/>
                </a:lnTo>
                <a:lnTo>
                  <a:pt x="1184062" y="357851"/>
                </a:lnTo>
                <a:lnTo>
                  <a:pt x="1178769" y="359964"/>
                </a:lnTo>
                <a:lnTo>
                  <a:pt x="1172947" y="362077"/>
                </a:lnTo>
                <a:lnTo>
                  <a:pt x="1167653" y="363662"/>
                </a:lnTo>
                <a:lnTo>
                  <a:pt x="1161831" y="365248"/>
                </a:lnTo>
                <a:lnTo>
                  <a:pt x="1156008" y="367361"/>
                </a:lnTo>
                <a:lnTo>
                  <a:pt x="1150715" y="368418"/>
                </a:lnTo>
                <a:lnTo>
                  <a:pt x="1145422" y="370531"/>
                </a:lnTo>
                <a:lnTo>
                  <a:pt x="1139070" y="372116"/>
                </a:lnTo>
                <a:lnTo>
                  <a:pt x="1133777" y="374230"/>
                </a:lnTo>
                <a:lnTo>
                  <a:pt x="1127954" y="375286"/>
                </a:lnTo>
                <a:lnTo>
                  <a:pt x="1122131" y="377400"/>
                </a:lnTo>
                <a:lnTo>
                  <a:pt x="1115780" y="377928"/>
                </a:lnTo>
                <a:lnTo>
                  <a:pt x="1109428" y="380042"/>
                </a:lnTo>
                <a:lnTo>
                  <a:pt x="1103605" y="380570"/>
                </a:lnTo>
                <a:lnTo>
                  <a:pt x="1097253" y="382683"/>
                </a:lnTo>
                <a:lnTo>
                  <a:pt x="1090372" y="383740"/>
                </a:lnTo>
                <a:lnTo>
                  <a:pt x="1084550" y="384797"/>
                </a:lnTo>
                <a:lnTo>
                  <a:pt x="1077668" y="386382"/>
                </a:lnTo>
                <a:lnTo>
                  <a:pt x="1071846" y="387439"/>
                </a:lnTo>
                <a:lnTo>
                  <a:pt x="1063906" y="387967"/>
                </a:lnTo>
                <a:lnTo>
                  <a:pt x="1057554" y="389024"/>
                </a:lnTo>
                <a:lnTo>
                  <a:pt x="1050673" y="389552"/>
                </a:lnTo>
                <a:lnTo>
                  <a:pt x="1043792" y="391137"/>
                </a:lnTo>
                <a:lnTo>
                  <a:pt x="1036381" y="391665"/>
                </a:lnTo>
                <a:lnTo>
                  <a:pt x="1029500" y="392194"/>
                </a:lnTo>
                <a:lnTo>
                  <a:pt x="1022089" y="392722"/>
                </a:lnTo>
                <a:lnTo>
                  <a:pt x="1015208" y="394307"/>
                </a:lnTo>
                <a:lnTo>
                  <a:pt x="1007268" y="394307"/>
                </a:lnTo>
                <a:lnTo>
                  <a:pt x="999328" y="394307"/>
                </a:lnTo>
                <a:lnTo>
                  <a:pt x="990859" y="393779"/>
                </a:lnTo>
                <a:lnTo>
                  <a:pt x="983449" y="393779"/>
                </a:lnTo>
                <a:lnTo>
                  <a:pt x="975509" y="392194"/>
                </a:lnTo>
                <a:lnTo>
                  <a:pt x="967569" y="391665"/>
                </a:lnTo>
                <a:lnTo>
                  <a:pt x="959100" y="391137"/>
                </a:lnTo>
                <a:lnTo>
                  <a:pt x="951689" y="390080"/>
                </a:lnTo>
                <a:lnTo>
                  <a:pt x="943749" y="387967"/>
                </a:lnTo>
                <a:lnTo>
                  <a:pt x="935280" y="386382"/>
                </a:lnTo>
                <a:lnTo>
                  <a:pt x="927340" y="384268"/>
                </a:lnTo>
                <a:lnTo>
                  <a:pt x="919401" y="382155"/>
                </a:lnTo>
                <a:lnTo>
                  <a:pt x="910931" y="379513"/>
                </a:lnTo>
                <a:lnTo>
                  <a:pt x="902991" y="377400"/>
                </a:lnTo>
                <a:lnTo>
                  <a:pt x="895052" y="374758"/>
                </a:lnTo>
                <a:lnTo>
                  <a:pt x="886582" y="372645"/>
                </a:lnTo>
                <a:lnTo>
                  <a:pt x="878643" y="369474"/>
                </a:lnTo>
                <a:lnTo>
                  <a:pt x="870703" y="365776"/>
                </a:lnTo>
                <a:lnTo>
                  <a:pt x="862234" y="362606"/>
                </a:lnTo>
                <a:lnTo>
                  <a:pt x="854294" y="359964"/>
                </a:lnTo>
                <a:lnTo>
                  <a:pt x="846354" y="356266"/>
                </a:lnTo>
                <a:lnTo>
                  <a:pt x="837885" y="353095"/>
                </a:lnTo>
                <a:lnTo>
                  <a:pt x="829945" y="349925"/>
                </a:lnTo>
                <a:lnTo>
                  <a:pt x="822534" y="346227"/>
                </a:lnTo>
                <a:lnTo>
                  <a:pt x="814594" y="342528"/>
                </a:lnTo>
                <a:lnTo>
                  <a:pt x="806125" y="338301"/>
                </a:lnTo>
                <a:lnTo>
                  <a:pt x="798715" y="334074"/>
                </a:lnTo>
                <a:lnTo>
                  <a:pt x="791304" y="330904"/>
                </a:lnTo>
                <a:lnTo>
                  <a:pt x="783894" y="326677"/>
                </a:lnTo>
                <a:lnTo>
                  <a:pt x="777012" y="322451"/>
                </a:lnTo>
                <a:lnTo>
                  <a:pt x="769602" y="318752"/>
                </a:lnTo>
                <a:lnTo>
                  <a:pt x="762721" y="315054"/>
                </a:lnTo>
                <a:lnTo>
                  <a:pt x="755310" y="311355"/>
                </a:lnTo>
                <a:lnTo>
                  <a:pt x="748429" y="307128"/>
                </a:lnTo>
                <a:lnTo>
                  <a:pt x="741018" y="302901"/>
                </a:lnTo>
                <a:lnTo>
                  <a:pt x="735196" y="299203"/>
                </a:lnTo>
                <a:lnTo>
                  <a:pt x="728315" y="294976"/>
                </a:lnTo>
                <a:lnTo>
                  <a:pt x="722492" y="290749"/>
                </a:lnTo>
                <a:lnTo>
                  <a:pt x="716140" y="287051"/>
                </a:lnTo>
                <a:lnTo>
                  <a:pt x="710318" y="282824"/>
                </a:lnTo>
                <a:lnTo>
                  <a:pt x="703966" y="278597"/>
                </a:lnTo>
                <a:lnTo>
                  <a:pt x="698143" y="274898"/>
                </a:lnTo>
                <a:lnTo>
                  <a:pt x="692321" y="271200"/>
                </a:lnTo>
                <a:lnTo>
                  <a:pt x="687557" y="268030"/>
                </a:lnTo>
                <a:lnTo>
                  <a:pt x="682264" y="263803"/>
                </a:lnTo>
                <a:lnTo>
                  <a:pt x="677500" y="261161"/>
                </a:lnTo>
                <a:lnTo>
                  <a:pt x="673794" y="257991"/>
                </a:lnTo>
                <a:lnTo>
                  <a:pt x="669560" y="255349"/>
                </a:lnTo>
                <a:lnTo>
                  <a:pt x="664796" y="251651"/>
                </a:lnTo>
                <a:lnTo>
                  <a:pt x="660561" y="249009"/>
                </a:lnTo>
                <a:lnTo>
                  <a:pt x="656856" y="245839"/>
                </a:lnTo>
                <a:lnTo>
                  <a:pt x="653680" y="243725"/>
                </a:lnTo>
                <a:lnTo>
                  <a:pt x="647328" y="238970"/>
                </a:lnTo>
                <a:lnTo>
                  <a:pt x="642564" y="235800"/>
                </a:lnTo>
                <a:lnTo>
                  <a:pt x="637800" y="231573"/>
                </a:lnTo>
                <a:lnTo>
                  <a:pt x="635154" y="229460"/>
                </a:lnTo>
                <a:lnTo>
                  <a:pt x="633566" y="228403"/>
                </a:lnTo>
                <a:lnTo>
                  <a:pt x="631448" y="226818"/>
                </a:lnTo>
                <a:lnTo>
                  <a:pt x="628802" y="224705"/>
                </a:lnTo>
                <a:lnTo>
                  <a:pt x="624038" y="221534"/>
                </a:lnTo>
                <a:lnTo>
                  <a:pt x="618745" y="217836"/>
                </a:lnTo>
                <a:lnTo>
                  <a:pt x="614510" y="215194"/>
                </a:lnTo>
                <a:lnTo>
                  <a:pt x="611334" y="213081"/>
                </a:lnTo>
                <a:lnTo>
                  <a:pt x="607100" y="210439"/>
                </a:lnTo>
                <a:lnTo>
                  <a:pt x="602336" y="207797"/>
                </a:lnTo>
                <a:lnTo>
                  <a:pt x="597572" y="204627"/>
                </a:lnTo>
                <a:lnTo>
                  <a:pt x="592808" y="201985"/>
                </a:lnTo>
                <a:lnTo>
                  <a:pt x="587514" y="198287"/>
                </a:lnTo>
                <a:lnTo>
                  <a:pt x="582221" y="195645"/>
                </a:lnTo>
                <a:lnTo>
                  <a:pt x="575340" y="191946"/>
                </a:lnTo>
                <a:lnTo>
                  <a:pt x="569517" y="188248"/>
                </a:lnTo>
                <a:lnTo>
                  <a:pt x="562636" y="185078"/>
                </a:lnTo>
                <a:lnTo>
                  <a:pt x="555755" y="182436"/>
                </a:lnTo>
                <a:lnTo>
                  <a:pt x="548345" y="178209"/>
                </a:lnTo>
                <a:lnTo>
                  <a:pt x="540934" y="175039"/>
                </a:lnTo>
                <a:lnTo>
                  <a:pt x="533523" y="171340"/>
                </a:lnTo>
                <a:lnTo>
                  <a:pt x="526113" y="168699"/>
                </a:lnTo>
                <a:lnTo>
                  <a:pt x="517114" y="164472"/>
                </a:lnTo>
                <a:lnTo>
                  <a:pt x="509175" y="161830"/>
                </a:lnTo>
                <a:lnTo>
                  <a:pt x="500176" y="158660"/>
                </a:lnTo>
                <a:lnTo>
                  <a:pt x="492236" y="156546"/>
                </a:lnTo>
                <a:lnTo>
                  <a:pt x="483238" y="153905"/>
                </a:lnTo>
                <a:lnTo>
                  <a:pt x="474239" y="151263"/>
                </a:lnTo>
                <a:lnTo>
                  <a:pt x="465770" y="149149"/>
                </a:lnTo>
                <a:lnTo>
                  <a:pt x="456772" y="147564"/>
                </a:lnTo>
                <a:lnTo>
                  <a:pt x="446714" y="145979"/>
                </a:lnTo>
                <a:lnTo>
                  <a:pt x="437187" y="143866"/>
                </a:lnTo>
                <a:lnTo>
                  <a:pt x="427659" y="141752"/>
                </a:lnTo>
                <a:lnTo>
                  <a:pt x="418131" y="141224"/>
                </a:lnTo>
                <a:lnTo>
                  <a:pt x="408074" y="139639"/>
                </a:lnTo>
                <a:lnTo>
                  <a:pt x="398546" y="139111"/>
                </a:lnTo>
                <a:lnTo>
                  <a:pt x="388489" y="139111"/>
                </a:lnTo>
                <a:lnTo>
                  <a:pt x="378961" y="139639"/>
                </a:lnTo>
                <a:lnTo>
                  <a:pt x="368904" y="139639"/>
                </a:lnTo>
                <a:lnTo>
                  <a:pt x="358847" y="141224"/>
                </a:lnTo>
                <a:lnTo>
                  <a:pt x="348790" y="142281"/>
                </a:lnTo>
                <a:lnTo>
                  <a:pt x="339262" y="144394"/>
                </a:lnTo>
                <a:lnTo>
                  <a:pt x="329205" y="146508"/>
                </a:lnTo>
                <a:lnTo>
                  <a:pt x="319677" y="149149"/>
                </a:lnTo>
                <a:lnTo>
                  <a:pt x="309090" y="151791"/>
                </a:lnTo>
                <a:lnTo>
                  <a:pt x="300092" y="156018"/>
                </a:lnTo>
                <a:lnTo>
                  <a:pt x="289505" y="159188"/>
                </a:lnTo>
                <a:lnTo>
                  <a:pt x="279448" y="163943"/>
                </a:lnTo>
                <a:lnTo>
                  <a:pt x="269920" y="168699"/>
                </a:lnTo>
                <a:lnTo>
                  <a:pt x="260392" y="175039"/>
                </a:lnTo>
                <a:lnTo>
                  <a:pt x="250335" y="180851"/>
                </a:lnTo>
                <a:lnTo>
                  <a:pt x="241866" y="187720"/>
                </a:lnTo>
                <a:lnTo>
                  <a:pt x="232338" y="195117"/>
                </a:lnTo>
                <a:lnTo>
                  <a:pt x="223340" y="204099"/>
                </a:lnTo>
                <a:lnTo>
                  <a:pt x="223024" y="204362"/>
                </a:lnTo>
                <a:lnTo>
                  <a:pt x="223308" y="205777"/>
                </a:lnTo>
                <a:lnTo>
                  <a:pt x="215900" y="212631"/>
                </a:lnTo>
                <a:lnTo>
                  <a:pt x="209020" y="219485"/>
                </a:lnTo>
                <a:lnTo>
                  <a:pt x="202141" y="226338"/>
                </a:lnTo>
                <a:lnTo>
                  <a:pt x="196320" y="233719"/>
                </a:lnTo>
                <a:lnTo>
                  <a:pt x="189441" y="240573"/>
                </a:lnTo>
                <a:lnTo>
                  <a:pt x="184150" y="247954"/>
                </a:lnTo>
                <a:lnTo>
                  <a:pt x="181725" y="250369"/>
                </a:lnTo>
                <a:lnTo>
                  <a:pt x="179406" y="253764"/>
                </a:lnTo>
                <a:lnTo>
                  <a:pt x="171466" y="266445"/>
                </a:lnTo>
                <a:lnTo>
                  <a:pt x="162997" y="279654"/>
                </a:lnTo>
                <a:lnTo>
                  <a:pt x="160634" y="284203"/>
                </a:lnTo>
                <a:lnTo>
                  <a:pt x="159808" y="287494"/>
                </a:lnTo>
                <a:lnTo>
                  <a:pt x="159279" y="291711"/>
                </a:lnTo>
                <a:lnTo>
                  <a:pt x="157691" y="294874"/>
                </a:lnTo>
                <a:lnTo>
                  <a:pt x="157162" y="299092"/>
                </a:lnTo>
                <a:lnTo>
                  <a:pt x="155575" y="302783"/>
                </a:lnTo>
                <a:lnTo>
                  <a:pt x="155575" y="307000"/>
                </a:lnTo>
                <a:lnTo>
                  <a:pt x="155045" y="311218"/>
                </a:lnTo>
                <a:lnTo>
                  <a:pt x="154516" y="314908"/>
                </a:lnTo>
                <a:lnTo>
                  <a:pt x="154516" y="319126"/>
                </a:lnTo>
                <a:lnTo>
                  <a:pt x="155045" y="323871"/>
                </a:lnTo>
                <a:lnTo>
                  <a:pt x="155045" y="330197"/>
                </a:lnTo>
                <a:lnTo>
                  <a:pt x="155045" y="336523"/>
                </a:lnTo>
                <a:lnTo>
                  <a:pt x="155575" y="342850"/>
                </a:lnTo>
                <a:lnTo>
                  <a:pt x="157162" y="349704"/>
                </a:lnTo>
                <a:lnTo>
                  <a:pt x="157691" y="354976"/>
                </a:lnTo>
                <a:lnTo>
                  <a:pt x="159279" y="360775"/>
                </a:lnTo>
                <a:lnTo>
                  <a:pt x="160866" y="366574"/>
                </a:lnTo>
                <a:lnTo>
                  <a:pt x="162983" y="371846"/>
                </a:lnTo>
                <a:lnTo>
                  <a:pt x="164570" y="376591"/>
                </a:lnTo>
                <a:lnTo>
                  <a:pt x="166687" y="381336"/>
                </a:lnTo>
                <a:lnTo>
                  <a:pt x="169333" y="385026"/>
                </a:lnTo>
                <a:lnTo>
                  <a:pt x="171979" y="389771"/>
                </a:lnTo>
                <a:lnTo>
                  <a:pt x="174095" y="393461"/>
                </a:lnTo>
                <a:lnTo>
                  <a:pt x="177270" y="397152"/>
                </a:lnTo>
                <a:lnTo>
                  <a:pt x="179916" y="400842"/>
                </a:lnTo>
                <a:lnTo>
                  <a:pt x="183620" y="404533"/>
                </a:lnTo>
                <a:lnTo>
                  <a:pt x="189441" y="410332"/>
                </a:lnTo>
                <a:lnTo>
                  <a:pt x="196320" y="416131"/>
                </a:lnTo>
                <a:lnTo>
                  <a:pt x="199495" y="418240"/>
                </a:lnTo>
                <a:lnTo>
                  <a:pt x="203200" y="420349"/>
                </a:lnTo>
                <a:lnTo>
                  <a:pt x="206904" y="422457"/>
                </a:lnTo>
                <a:lnTo>
                  <a:pt x="211137" y="425093"/>
                </a:lnTo>
                <a:lnTo>
                  <a:pt x="215370" y="426148"/>
                </a:lnTo>
                <a:lnTo>
                  <a:pt x="219075" y="428257"/>
                </a:lnTo>
                <a:lnTo>
                  <a:pt x="223308" y="429838"/>
                </a:lnTo>
                <a:lnTo>
                  <a:pt x="227541" y="431947"/>
                </a:lnTo>
                <a:lnTo>
                  <a:pt x="231245" y="432474"/>
                </a:lnTo>
                <a:lnTo>
                  <a:pt x="235479" y="433529"/>
                </a:lnTo>
                <a:lnTo>
                  <a:pt x="239712" y="435110"/>
                </a:lnTo>
                <a:lnTo>
                  <a:pt x="243416" y="436165"/>
                </a:lnTo>
                <a:lnTo>
                  <a:pt x="247121" y="436165"/>
                </a:lnTo>
                <a:lnTo>
                  <a:pt x="250825" y="437219"/>
                </a:lnTo>
                <a:lnTo>
                  <a:pt x="255058" y="437746"/>
                </a:lnTo>
                <a:lnTo>
                  <a:pt x="259291" y="438273"/>
                </a:lnTo>
                <a:lnTo>
                  <a:pt x="262996" y="438273"/>
                </a:lnTo>
                <a:lnTo>
                  <a:pt x="267229" y="439328"/>
                </a:lnTo>
                <a:lnTo>
                  <a:pt x="271462" y="439328"/>
                </a:lnTo>
                <a:lnTo>
                  <a:pt x="275166" y="439855"/>
                </a:lnTo>
                <a:lnTo>
                  <a:pt x="282046" y="439855"/>
                </a:lnTo>
                <a:lnTo>
                  <a:pt x="289454" y="439855"/>
                </a:lnTo>
                <a:lnTo>
                  <a:pt x="296333" y="439855"/>
                </a:lnTo>
                <a:lnTo>
                  <a:pt x="303212" y="439855"/>
                </a:lnTo>
                <a:lnTo>
                  <a:pt x="308504" y="438273"/>
                </a:lnTo>
                <a:lnTo>
                  <a:pt x="313796" y="438273"/>
                </a:lnTo>
                <a:lnTo>
                  <a:pt x="318029" y="437219"/>
                </a:lnTo>
                <a:lnTo>
                  <a:pt x="322791" y="437219"/>
                </a:lnTo>
                <a:lnTo>
                  <a:pt x="328083" y="436165"/>
                </a:lnTo>
                <a:lnTo>
                  <a:pt x="330200" y="436165"/>
                </a:lnTo>
                <a:lnTo>
                  <a:pt x="327025" y="435110"/>
                </a:lnTo>
                <a:lnTo>
                  <a:pt x="324379" y="433529"/>
                </a:lnTo>
                <a:lnTo>
                  <a:pt x="320146" y="431947"/>
                </a:lnTo>
                <a:lnTo>
                  <a:pt x="316971" y="429838"/>
                </a:lnTo>
                <a:lnTo>
                  <a:pt x="312737" y="426148"/>
                </a:lnTo>
                <a:lnTo>
                  <a:pt x="309033" y="423512"/>
                </a:lnTo>
                <a:lnTo>
                  <a:pt x="305329" y="419821"/>
                </a:lnTo>
                <a:lnTo>
                  <a:pt x="301625" y="415604"/>
                </a:lnTo>
                <a:lnTo>
                  <a:pt x="297921" y="410332"/>
                </a:lnTo>
                <a:lnTo>
                  <a:pt x="293687" y="405587"/>
                </a:lnTo>
                <a:lnTo>
                  <a:pt x="290512" y="399788"/>
                </a:lnTo>
                <a:lnTo>
                  <a:pt x="287866" y="394516"/>
                </a:lnTo>
                <a:lnTo>
                  <a:pt x="284691" y="388716"/>
                </a:lnTo>
                <a:lnTo>
                  <a:pt x="282046" y="382390"/>
                </a:lnTo>
                <a:lnTo>
                  <a:pt x="279929" y="376591"/>
                </a:lnTo>
                <a:lnTo>
                  <a:pt x="279400" y="370264"/>
                </a:lnTo>
                <a:lnTo>
                  <a:pt x="277283" y="362884"/>
                </a:lnTo>
                <a:lnTo>
                  <a:pt x="277283" y="357084"/>
                </a:lnTo>
                <a:lnTo>
                  <a:pt x="277283" y="349704"/>
                </a:lnTo>
                <a:lnTo>
                  <a:pt x="278871" y="343377"/>
                </a:lnTo>
                <a:lnTo>
                  <a:pt x="279929" y="336523"/>
                </a:lnTo>
                <a:lnTo>
                  <a:pt x="283104" y="330197"/>
                </a:lnTo>
                <a:lnTo>
                  <a:pt x="286279" y="323871"/>
                </a:lnTo>
                <a:lnTo>
                  <a:pt x="291041" y="318071"/>
                </a:lnTo>
                <a:lnTo>
                  <a:pt x="296333" y="311745"/>
                </a:lnTo>
                <a:lnTo>
                  <a:pt x="303212" y="305946"/>
                </a:lnTo>
                <a:lnTo>
                  <a:pt x="306387" y="302783"/>
                </a:lnTo>
                <a:lnTo>
                  <a:pt x="310621" y="300147"/>
                </a:lnTo>
                <a:lnTo>
                  <a:pt x="314854" y="297511"/>
                </a:lnTo>
                <a:lnTo>
                  <a:pt x="319616" y="295402"/>
                </a:lnTo>
                <a:lnTo>
                  <a:pt x="323321" y="292766"/>
                </a:lnTo>
                <a:lnTo>
                  <a:pt x="329141" y="290130"/>
                </a:lnTo>
                <a:lnTo>
                  <a:pt x="334962" y="288021"/>
                </a:lnTo>
                <a:lnTo>
                  <a:pt x="341312" y="285912"/>
                </a:lnTo>
                <a:lnTo>
                  <a:pt x="347133" y="284330"/>
                </a:lnTo>
                <a:lnTo>
                  <a:pt x="354012" y="282222"/>
                </a:lnTo>
                <a:lnTo>
                  <a:pt x="360891" y="280640"/>
                </a:lnTo>
                <a:lnTo>
                  <a:pt x="368829" y="279586"/>
                </a:lnTo>
                <a:lnTo>
                  <a:pt x="375708" y="277477"/>
                </a:lnTo>
                <a:lnTo>
                  <a:pt x="383116" y="275895"/>
                </a:lnTo>
                <a:lnTo>
                  <a:pt x="390525" y="274841"/>
                </a:lnTo>
                <a:lnTo>
                  <a:pt x="397933" y="274841"/>
                </a:lnTo>
                <a:lnTo>
                  <a:pt x="404812" y="274841"/>
                </a:lnTo>
                <a:lnTo>
                  <a:pt x="412750" y="274841"/>
                </a:lnTo>
                <a:lnTo>
                  <a:pt x="419629" y="274841"/>
                </a:lnTo>
                <a:lnTo>
                  <a:pt x="427567" y="275895"/>
                </a:lnTo>
                <a:lnTo>
                  <a:pt x="434446" y="275895"/>
                </a:lnTo>
                <a:lnTo>
                  <a:pt x="442383" y="277477"/>
                </a:lnTo>
                <a:lnTo>
                  <a:pt x="449262" y="278004"/>
                </a:lnTo>
                <a:lnTo>
                  <a:pt x="457729" y="280113"/>
                </a:lnTo>
                <a:lnTo>
                  <a:pt x="464079" y="281694"/>
                </a:lnTo>
                <a:lnTo>
                  <a:pt x="471487" y="283276"/>
                </a:lnTo>
                <a:lnTo>
                  <a:pt x="478896" y="285912"/>
                </a:lnTo>
                <a:lnTo>
                  <a:pt x="486833" y="289075"/>
                </a:lnTo>
                <a:lnTo>
                  <a:pt x="493183" y="290657"/>
                </a:lnTo>
                <a:lnTo>
                  <a:pt x="500062" y="293820"/>
                </a:lnTo>
                <a:lnTo>
                  <a:pt x="506942" y="296456"/>
                </a:lnTo>
                <a:lnTo>
                  <a:pt x="514350" y="299619"/>
                </a:lnTo>
                <a:lnTo>
                  <a:pt x="521229" y="302255"/>
                </a:lnTo>
                <a:lnTo>
                  <a:pt x="528108" y="305946"/>
                </a:lnTo>
                <a:lnTo>
                  <a:pt x="534458" y="309109"/>
                </a:lnTo>
                <a:lnTo>
                  <a:pt x="541867" y="313327"/>
                </a:lnTo>
                <a:lnTo>
                  <a:pt x="548217" y="316490"/>
                </a:lnTo>
                <a:lnTo>
                  <a:pt x="555096" y="319653"/>
                </a:lnTo>
                <a:lnTo>
                  <a:pt x="561446" y="323871"/>
                </a:lnTo>
                <a:lnTo>
                  <a:pt x="568325" y="328088"/>
                </a:lnTo>
                <a:lnTo>
                  <a:pt x="574675" y="331779"/>
                </a:lnTo>
                <a:lnTo>
                  <a:pt x="580496" y="335996"/>
                </a:lnTo>
                <a:lnTo>
                  <a:pt x="586846" y="340214"/>
                </a:lnTo>
                <a:lnTo>
                  <a:pt x="592667" y="343904"/>
                </a:lnTo>
                <a:lnTo>
                  <a:pt x="598487" y="348122"/>
                </a:lnTo>
                <a:lnTo>
                  <a:pt x="603779" y="352340"/>
                </a:lnTo>
                <a:lnTo>
                  <a:pt x="608542" y="356030"/>
                </a:lnTo>
                <a:lnTo>
                  <a:pt x="614363" y="360248"/>
                </a:lnTo>
                <a:lnTo>
                  <a:pt x="619125" y="364465"/>
                </a:lnTo>
                <a:lnTo>
                  <a:pt x="624417" y="368156"/>
                </a:lnTo>
                <a:lnTo>
                  <a:pt x="629179" y="372373"/>
                </a:lnTo>
                <a:lnTo>
                  <a:pt x="635000" y="376591"/>
                </a:lnTo>
                <a:lnTo>
                  <a:pt x="638704" y="379754"/>
                </a:lnTo>
                <a:lnTo>
                  <a:pt x="643467" y="383972"/>
                </a:lnTo>
                <a:lnTo>
                  <a:pt x="647700" y="387662"/>
                </a:lnTo>
                <a:lnTo>
                  <a:pt x="652463" y="391880"/>
                </a:lnTo>
                <a:lnTo>
                  <a:pt x="656696" y="395570"/>
                </a:lnTo>
                <a:lnTo>
                  <a:pt x="660400" y="398733"/>
                </a:lnTo>
                <a:lnTo>
                  <a:pt x="664633" y="401897"/>
                </a:lnTo>
                <a:lnTo>
                  <a:pt x="668867" y="406114"/>
                </a:lnTo>
                <a:lnTo>
                  <a:pt x="674688" y="411386"/>
                </a:lnTo>
                <a:lnTo>
                  <a:pt x="681038" y="417713"/>
                </a:lnTo>
                <a:lnTo>
                  <a:pt x="685800" y="422457"/>
                </a:lnTo>
                <a:lnTo>
                  <a:pt x="690033" y="427202"/>
                </a:lnTo>
                <a:lnTo>
                  <a:pt x="693738" y="430365"/>
                </a:lnTo>
                <a:lnTo>
                  <a:pt x="696383" y="433001"/>
                </a:lnTo>
                <a:lnTo>
                  <a:pt x="697971" y="434583"/>
                </a:lnTo>
                <a:lnTo>
                  <a:pt x="698500" y="435637"/>
                </a:lnTo>
                <a:lnTo>
                  <a:pt x="694267" y="433529"/>
                </a:lnTo>
                <a:lnTo>
                  <a:pt x="690033" y="431947"/>
                </a:lnTo>
                <a:lnTo>
                  <a:pt x="686329" y="429838"/>
                </a:lnTo>
                <a:lnTo>
                  <a:pt x="682625" y="428257"/>
                </a:lnTo>
                <a:lnTo>
                  <a:pt x="678921" y="426148"/>
                </a:lnTo>
                <a:lnTo>
                  <a:pt x="674688" y="425093"/>
                </a:lnTo>
                <a:lnTo>
                  <a:pt x="670454" y="423512"/>
                </a:lnTo>
                <a:lnTo>
                  <a:pt x="667279" y="422985"/>
                </a:lnTo>
                <a:lnTo>
                  <a:pt x="663046" y="420876"/>
                </a:lnTo>
                <a:lnTo>
                  <a:pt x="659342" y="420349"/>
                </a:lnTo>
                <a:lnTo>
                  <a:pt x="655108" y="418240"/>
                </a:lnTo>
                <a:lnTo>
                  <a:pt x="650875" y="417713"/>
                </a:lnTo>
                <a:lnTo>
                  <a:pt x="647171" y="416131"/>
                </a:lnTo>
                <a:lnTo>
                  <a:pt x="642938" y="415604"/>
                </a:lnTo>
                <a:lnTo>
                  <a:pt x="638704" y="414022"/>
                </a:lnTo>
                <a:lnTo>
                  <a:pt x="635000" y="414022"/>
                </a:lnTo>
                <a:lnTo>
                  <a:pt x="630767" y="412968"/>
                </a:lnTo>
                <a:lnTo>
                  <a:pt x="626004" y="411913"/>
                </a:lnTo>
                <a:lnTo>
                  <a:pt x="621242" y="410859"/>
                </a:lnTo>
                <a:lnTo>
                  <a:pt x="618067" y="410332"/>
                </a:lnTo>
                <a:lnTo>
                  <a:pt x="612246" y="409277"/>
                </a:lnTo>
                <a:lnTo>
                  <a:pt x="608542" y="408750"/>
                </a:lnTo>
                <a:lnTo>
                  <a:pt x="604838" y="408223"/>
                </a:lnTo>
                <a:lnTo>
                  <a:pt x="601133" y="408223"/>
                </a:lnTo>
                <a:lnTo>
                  <a:pt x="596371" y="407696"/>
                </a:lnTo>
                <a:lnTo>
                  <a:pt x="591608" y="407696"/>
                </a:lnTo>
                <a:lnTo>
                  <a:pt x="587375" y="406641"/>
                </a:lnTo>
                <a:lnTo>
                  <a:pt x="583142" y="406641"/>
                </a:lnTo>
                <a:lnTo>
                  <a:pt x="578379" y="406641"/>
                </a:lnTo>
                <a:lnTo>
                  <a:pt x="574146" y="406641"/>
                </a:lnTo>
                <a:lnTo>
                  <a:pt x="569912" y="406641"/>
                </a:lnTo>
                <a:lnTo>
                  <a:pt x="565679" y="406641"/>
                </a:lnTo>
                <a:lnTo>
                  <a:pt x="560917" y="406641"/>
                </a:lnTo>
                <a:lnTo>
                  <a:pt x="556154" y="406641"/>
                </a:lnTo>
                <a:lnTo>
                  <a:pt x="551392" y="406641"/>
                </a:lnTo>
                <a:lnTo>
                  <a:pt x="547687" y="406641"/>
                </a:lnTo>
                <a:lnTo>
                  <a:pt x="542925" y="406641"/>
                </a:lnTo>
                <a:lnTo>
                  <a:pt x="538162" y="406641"/>
                </a:lnTo>
                <a:lnTo>
                  <a:pt x="533929" y="407696"/>
                </a:lnTo>
                <a:lnTo>
                  <a:pt x="529696" y="408223"/>
                </a:lnTo>
                <a:lnTo>
                  <a:pt x="524933" y="408223"/>
                </a:lnTo>
                <a:lnTo>
                  <a:pt x="520171" y="408750"/>
                </a:lnTo>
                <a:lnTo>
                  <a:pt x="515937" y="409277"/>
                </a:lnTo>
                <a:lnTo>
                  <a:pt x="511704" y="410332"/>
                </a:lnTo>
                <a:lnTo>
                  <a:pt x="506942" y="410332"/>
                </a:lnTo>
                <a:lnTo>
                  <a:pt x="502179" y="411386"/>
                </a:lnTo>
                <a:lnTo>
                  <a:pt x="497946" y="411913"/>
                </a:lnTo>
                <a:lnTo>
                  <a:pt x="494242" y="413495"/>
                </a:lnTo>
                <a:lnTo>
                  <a:pt x="489479" y="414022"/>
                </a:lnTo>
                <a:lnTo>
                  <a:pt x="484717" y="415604"/>
                </a:lnTo>
                <a:lnTo>
                  <a:pt x="479954" y="416131"/>
                </a:lnTo>
                <a:lnTo>
                  <a:pt x="475721" y="417713"/>
                </a:lnTo>
                <a:lnTo>
                  <a:pt x="470958" y="418240"/>
                </a:lnTo>
                <a:lnTo>
                  <a:pt x="466725" y="419821"/>
                </a:lnTo>
                <a:lnTo>
                  <a:pt x="461962" y="420876"/>
                </a:lnTo>
                <a:lnTo>
                  <a:pt x="458258" y="422985"/>
                </a:lnTo>
                <a:lnTo>
                  <a:pt x="453496" y="424039"/>
                </a:lnTo>
                <a:lnTo>
                  <a:pt x="449262" y="425621"/>
                </a:lnTo>
                <a:lnTo>
                  <a:pt x="445558" y="427202"/>
                </a:lnTo>
                <a:lnTo>
                  <a:pt x="441325" y="428784"/>
                </a:lnTo>
                <a:lnTo>
                  <a:pt x="437092" y="430365"/>
                </a:lnTo>
                <a:lnTo>
                  <a:pt x="432858" y="432474"/>
                </a:lnTo>
                <a:lnTo>
                  <a:pt x="429154" y="434583"/>
                </a:lnTo>
                <a:lnTo>
                  <a:pt x="425205" y="436059"/>
                </a:lnTo>
                <a:lnTo>
                  <a:pt x="425450" y="436962"/>
                </a:lnTo>
                <a:lnTo>
                  <a:pt x="405539" y="446087"/>
                </a:lnTo>
                <a:lnTo>
                  <a:pt x="404656" y="445430"/>
                </a:lnTo>
                <a:lnTo>
                  <a:pt x="400579" y="447236"/>
                </a:lnTo>
                <a:lnTo>
                  <a:pt x="395816" y="449345"/>
                </a:lnTo>
                <a:lnTo>
                  <a:pt x="391054" y="451454"/>
                </a:lnTo>
                <a:lnTo>
                  <a:pt x="386291" y="453035"/>
                </a:lnTo>
                <a:lnTo>
                  <a:pt x="381000" y="454617"/>
                </a:lnTo>
                <a:lnTo>
                  <a:pt x="376237" y="456726"/>
                </a:lnTo>
                <a:lnTo>
                  <a:pt x="370946" y="458834"/>
                </a:lnTo>
                <a:lnTo>
                  <a:pt x="366183" y="460943"/>
                </a:lnTo>
                <a:lnTo>
                  <a:pt x="359833" y="461470"/>
                </a:lnTo>
                <a:lnTo>
                  <a:pt x="354541" y="463579"/>
                </a:lnTo>
                <a:lnTo>
                  <a:pt x="349250" y="464106"/>
                </a:lnTo>
                <a:lnTo>
                  <a:pt x="343958" y="466215"/>
                </a:lnTo>
                <a:lnTo>
                  <a:pt x="337608" y="466742"/>
                </a:lnTo>
                <a:lnTo>
                  <a:pt x="332316" y="468324"/>
                </a:lnTo>
                <a:lnTo>
                  <a:pt x="327025" y="468851"/>
                </a:lnTo>
                <a:lnTo>
                  <a:pt x="321204" y="469906"/>
                </a:lnTo>
                <a:lnTo>
                  <a:pt x="315383" y="469906"/>
                </a:lnTo>
                <a:lnTo>
                  <a:pt x="309033" y="470960"/>
                </a:lnTo>
                <a:lnTo>
                  <a:pt x="303212" y="470960"/>
                </a:lnTo>
                <a:lnTo>
                  <a:pt x="296862" y="471487"/>
                </a:lnTo>
                <a:lnTo>
                  <a:pt x="291041" y="471487"/>
                </a:lnTo>
                <a:lnTo>
                  <a:pt x="284691" y="471487"/>
                </a:lnTo>
                <a:lnTo>
                  <a:pt x="278871" y="471487"/>
                </a:lnTo>
                <a:lnTo>
                  <a:pt x="273579" y="471487"/>
                </a:lnTo>
                <a:lnTo>
                  <a:pt x="267229" y="470960"/>
                </a:lnTo>
                <a:lnTo>
                  <a:pt x="261408" y="469906"/>
                </a:lnTo>
                <a:lnTo>
                  <a:pt x="255058" y="469378"/>
                </a:lnTo>
                <a:lnTo>
                  <a:pt x="249766" y="468851"/>
                </a:lnTo>
                <a:lnTo>
                  <a:pt x="243416" y="467270"/>
                </a:lnTo>
                <a:lnTo>
                  <a:pt x="237596" y="466742"/>
                </a:lnTo>
                <a:lnTo>
                  <a:pt x="232304" y="465161"/>
                </a:lnTo>
                <a:lnTo>
                  <a:pt x="226483" y="464634"/>
                </a:lnTo>
                <a:lnTo>
                  <a:pt x="220662" y="462525"/>
                </a:lnTo>
                <a:lnTo>
                  <a:pt x="214312" y="460943"/>
                </a:lnTo>
                <a:lnTo>
                  <a:pt x="209020" y="458834"/>
                </a:lnTo>
                <a:lnTo>
                  <a:pt x="203729" y="456726"/>
                </a:lnTo>
                <a:lnTo>
                  <a:pt x="198437" y="454090"/>
                </a:lnTo>
                <a:lnTo>
                  <a:pt x="193675" y="451981"/>
                </a:lnTo>
                <a:lnTo>
                  <a:pt x="188383" y="449345"/>
                </a:lnTo>
                <a:lnTo>
                  <a:pt x="183620" y="447236"/>
                </a:lnTo>
                <a:lnTo>
                  <a:pt x="177800" y="444073"/>
                </a:lnTo>
                <a:lnTo>
                  <a:pt x="173037" y="440382"/>
                </a:lnTo>
                <a:lnTo>
                  <a:pt x="168275" y="437219"/>
                </a:lnTo>
                <a:lnTo>
                  <a:pt x="164570" y="433529"/>
                </a:lnTo>
                <a:lnTo>
                  <a:pt x="159808" y="429838"/>
                </a:lnTo>
                <a:lnTo>
                  <a:pt x="155575" y="425621"/>
                </a:lnTo>
                <a:lnTo>
                  <a:pt x="151341" y="421403"/>
                </a:lnTo>
                <a:lnTo>
                  <a:pt x="148166" y="418240"/>
                </a:lnTo>
                <a:lnTo>
                  <a:pt x="143933" y="413495"/>
                </a:lnTo>
                <a:lnTo>
                  <a:pt x="140229" y="408750"/>
                </a:lnTo>
                <a:lnTo>
                  <a:pt x="136525" y="403478"/>
                </a:lnTo>
                <a:lnTo>
                  <a:pt x="133879" y="398733"/>
                </a:lnTo>
                <a:lnTo>
                  <a:pt x="131233" y="393461"/>
                </a:lnTo>
                <a:lnTo>
                  <a:pt x="128587" y="387662"/>
                </a:lnTo>
                <a:lnTo>
                  <a:pt x="126470" y="382390"/>
                </a:lnTo>
                <a:lnTo>
                  <a:pt x="124354" y="377118"/>
                </a:lnTo>
                <a:lnTo>
                  <a:pt x="122237" y="370264"/>
                </a:lnTo>
                <a:lnTo>
                  <a:pt x="120650" y="364465"/>
                </a:lnTo>
                <a:lnTo>
                  <a:pt x="119062" y="357612"/>
                </a:lnTo>
                <a:lnTo>
                  <a:pt x="118533" y="350758"/>
                </a:lnTo>
                <a:lnTo>
                  <a:pt x="116945" y="343377"/>
                </a:lnTo>
                <a:lnTo>
                  <a:pt x="116416" y="336523"/>
                </a:lnTo>
                <a:lnTo>
                  <a:pt x="116416" y="329143"/>
                </a:lnTo>
                <a:lnTo>
                  <a:pt x="116416" y="322289"/>
                </a:lnTo>
                <a:lnTo>
                  <a:pt x="115887" y="318071"/>
                </a:lnTo>
                <a:lnTo>
                  <a:pt x="115887" y="313327"/>
                </a:lnTo>
                <a:lnTo>
                  <a:pt x="116416" y="308582"/>
                </a:lnTo>
                <a:lnTo>
                  <a:pt x="116945" y="304364"/>
                </a:lnTo>
                <a:lnTo>
                  <a:pt x="116945" y="299619"/>
                </a:lnTo>
                <a:lnTo>
                  <a:pt x="117898" y="297089"/>
                </a:lnTo>
                <a:lnTo>
                  <a:pt x="117475" y="297089"/>
                </a:lnTo>
                <a:lnTo>
                  <a:pt x="117475" y="295504"/>
                </a:lnTo>
                <a:lnTo>
                  <a:pt x="118534" y="292334"/>
                </a:lnTo>
                <a:lnTo>
                  <a:pt x="119007" y="291154"/>
                </a:lnTo>
                <a:lnTo>
                  <a:pt x="119062" y="290657"/>
                </a:lnTo>
                <a:lnTo>
                  <a:pt x="120650" y="286966"/>
                </a:lnTo>
                <a:lnTo>
                  <a:pt x="121179" y="282222"/>
                </a:lnTo>
                <a:lnTo>
                  <a:pt x="122237" y="277477"/>
                </a:lnTo>
                <a:lnTo>
                  <a:pt x="124354" y="272732"/>
                </a:lnTo>
                <a:lnTo>
                  <a:pt x="126470" y="268514"/>
                </a:lnTo>
                <a:lnTo>
                  <a:pt x="128587" y="263770"/>
                </a:lnTo>
                <a:lnTo>
                  <a:pt x="130704" y="259025"/>
                </a:lnTo>
                <a:lnTo>
                  <a:pt x="132820" y="254280"/>
                </a:lnTo>
                <a:lnTo>
                  <a:pt x="135466" y="250590"/>
                </a:lnTo>
                <a:lnTo>
                  <a:pt x="137583" y="245845"/>
                </a:lnTo>
                <a:lnTo>
                  <a:pt x="139170" y="241100"/>
                </a:lnTo>
                <a:lnTo>
                  <a:pt x="142345" y="236355"/>
                </a:lnTo>
                <a:lnTo>
                  <a:pt x="144991" y="232137"/>
                </a:lnTo>
                <a:lnTo>
                  <a:pt x="146579" y="228447"/>
                </a:lnTo>
                <a:lnTo>
                  <a:pt x="150283" y="224229"/>
                </a:lnTo>
                <a:lnTo>
                  <a:pt x="152929" y="220012"/>
                </a:lnTo>
                <a:lnTo>
                  <a:pt x="156104" y="216321"/>
                </a:lnTo>
                <a:lnTo>
                  <a:pt x="159279" y="212104"/>
                </a:lnTo>
                <a:lnTo>
                  <a:pt x="162454" y="207886"/>
                </a:lnTo>
                <a:lnTo>
                  <a:pt x="165629" y="204196"/>
                </a:lnTo>
                <a:lnTo>
                  <a:pt x="169333" y="200505"/>
                </a:lnTo>
                <a:lnTo>
                  <a:pt x="172508" y="196288"/>
                </a:lnTo>
                <a:lnTo>
                  <a:pt x="175683" y="193124"/>
                </a:lnTo>
                <a:lnTo>
                  <a:pt x="178834" y="190770"/>
                </a:lnTo>
                <a:lnTo>
                  <a:pt x="181523" y="187191"/>
                </a:lnTo>
                <a:lnTo>
                  <a:pt x="187346" y="180851"/>
                </a:lnTo>
                <a:lnTo>
                  <a:pt x="193698" y="175039"/>
                </a:lnTo>
                <a:lnTo>
                  <a:pt x="200579" y="168699"/>
                </a:lnTo>
                <a:lnTo>
                  <a:pt x="206401" y="162887"/>
                </a:lnTo>
                <a:lnTo>
                  <a:pt x="213812" y="156546"/>
                </a:lnTo>
                <a:lnTo>
                  <a:pt x="221223" y="150735"/>
                </a:lnTo>
                <a:lnTo>
                  <a:pt x="229692" y="145979"/>
                </a:lnTo>
                <a:lnTo>
                  <a:pt x="237102" y="139639"/>
                </a:lnTo>
                <a:lnTo>
                  <a:pt x="245042" y="134884"/>
                </a:lnTo>
                <a:lnTo>
                  <a:pt x="254041" y="129600"/>
                </a:lnTo>
                <a:lnTo>
                  <a:pt x="262510" y="125373"/>
                </a:lnTo>
                <a:lnTo>
                  <a:pt x="271508" y="120618"/>
                </a:lnTo>
                <a:lnTo>
                  <a:pt x="281565" y="116920"/>
                </a:lnTo>
                <a:lnTo>
                  <a:pt x="291623" y="113221"/>
                </a:lnTo>
                <a:lnTo>
                  <a:pt x="302738" y="110579"/>
                </a:lnTo>
                <a:lnTo>
                  <a:pt x="312796" y="107409"/>
                </a:lnTo>
                <a:lnTo>
                  <a:pt x="323382" y="105296"/>
                </a:lnTo>
                <a:lnTo>
                  <a:pt x="335027" y="102654"/>
                </a:lnTo>
                <a:lnTo>
                  <a:pt x="347202" y="102126"/>
                </a:lnTo>
                <a:lnTo>
                  <a:pt x="358847" y="100012"/>
                </a:lnTo>
                <a:lnTo>
                  <a:pt x="371550" y="100012"/>
                </a:lnTo>
                <a:lnTo>
                  <a:pt x="384254" y="100012"/>
                </a:lnTo>
                <a:lnTo>
                  <a:pt x="398546" y="101069"/>
                </a:lnTo>
                <a:lnTo>
                  <a:pt x="411779" y="101069"/>
                </a:lnTo>
                <a:lnTo>
                  <a:pt x="416955" y="101864"/>
                </a:lnTo>
                <a:lnTo>
                  <a:pt x="416825" y="101753"/>
                </a:lnTo>
                <a:lnTo>
                  <a:pt x="410511" y="95430"/>
                </a:lnTo>
                <a:lnTo>
                  <a:pt x="405249" y="89635"/>
                </a:lnTo>
                <a:lnTo>
                  <a:pt x="401040" y="84893"/>
                </a:lnTo>
                <a:lnTo>
                  <a:pt x="398409" y="80151"/>
                </a:lnTo>
                <a:lnTo>
                  <a:pt x="395251" y="74356"/>
                </a:lnTo>
                <a:lnTo>
                  <a:pt x="393147" y="69614"/>
                </a:lnTo>
                <a:lnTo>
                  <a:pt x="391042" y="63819"/>
                </a:lnTo>
                <a:lnTo>
                  <a:pt x="389989" y="58550"/>
                </a:lnTo>
                <a:lnTo>
                  <a:pt x="388937" y="52228"/>
                </a:lnTo>
                <a:lnTo>
                  <a:pt x="389989" y="46959"/>
                </a:lnTo>
                <a:lnTo>
                  <a:pt x="390516" y="40110"/>
                </a:lnTo>
                <a:lnTo>
                  <a:pt x="392620" y="34842"/>
                </a:lnTo>
                <a:lnTo>
                  <a:pt x="394725" y="30100"/>
                </a:lnTo>
                <a:lnTo>
                  <a:pt x="397882" y="26939"/>
                </a:lnTo>
                <a:lnTo>
                  <a:pt x="401040" y="23251"/>
                </a:lnTo>
                <a:lnTo>
                  <a:pt x="405249" y="21143"/>
                </a:lnTo>
                <a:lnTo>
                  <a:pt x="409985" y="19563"/>
                </a:lnTo>
                <a:lnTo>
                  <a:pt x="414721" y="18509"/>
                </a:lnTo>
                <a:lnTo>
                  <a:pt x="418930" y="16928"/>
                </a:lnTo>
                <a:lnTo>
                  <a:pt x="422614" y="15875"/>
                </a:lnTo>
                <a:lnTo>
                  <a:pt x="426297" y="15875"/>
                </a:lnTo>
                <a:lnTo>
                  <a:pt x="429980" y="15875"/>
                </a:lnTo>
                <a:lnTo>
                  <a:pt x="434716" y="15875"/>
                </a:lnTo>
                <a:lnTo>
                  <a:pt x="437347" y="16928"/>
                </a:lnTo>
                <a:lnTo>
                  <a:pt x="434190" y="21143"/>
                </a:lnTo>
                <a:lnTo>
                  <a:pt x="432085" y="26939"/>
                </a:lnTo>
                <a:lnTo>
                  <a:pt x="429980" y="32207"/>
                </a:lnTo>
                <a:lnTo>
                  <a:pt x="429454" y="37476"/>
                </a:lnTo>
                <a:lnTo>
                  <a:pt x="428928" y="42218"/>
                </a:lnTo>
                <a:lnTo>
                  <a:pt x="428928" y="48540"/>
                </a:lnTo>
                <a:lnTo>
                  <a:pt x="428928" y="53282"/>
                </a:lnTo>
                <a:lnTo>
                  <a:pt x="429980" y="59077"/>
                </a:lnTo>
                <a:lnTo>
                  <a:pt x="431033" y="63819"/>
                </a:lnTo>
                <a:lnTo>
                  <a:pt x="432085" y="69087"/>
                </a:lnTo>
                <a:lnTo>
                  <a:pt x="434190" y="73829"/>
                </a:lnTo>
                <a:lnTo>
                  <a:pt x="436821" y="79097"/>
                </a:lnTo>
                <a:lnTo>
                  <a:pt x="438926" y="83312"/>
                </a:lnTo>
                <a:lnTo>
                  <a:pt x="441557" y="88054"/>
                </a:lnTo>
                <a:lnTo>
                  <a:pt x="444188" y="92796"/>
                </a:lnTo>
                <a:lnTo>
                  <a:pt x="447871" y="97537"/>
                </a:lnTo>
                <a:lnTo>
                  <a:pt x="449450" y="100699"/>
                </a:lnTo>
                <a:lnTo>
                  <a:pt x="453133" y="104914"/>
                </a:lnTo>
                <a:lnTo>
                  <a:pt x="455764" y="109129"/>
                </a:lnTo>
                <a:lnTo>
                  <a:pt x="456192" y="109629"/>
                </a:lnTo>
                <a:lnTo>
                  <a:pt x="470005" y="112693"/>
                </a:lnTo>
                <a:lnTo>
                  <a:pt x="485884" y="117448"/>
                </a:lnTo>
                <a:lnTo>
                  <a:pt x="502293" y="122203"/>
                </a:lnTo>
                <a:lnTo>
                  <a:pt x="519232" y="129072"/>
                </a:lnTo>
                <a:lnTo>
                  <a:pt x="535641" y="134884"/>
                </a:lnTo>
                <a:lnTo>
                  <a:pt x="553638" y="142281"/>
                </a:lnTo>
                <a:lnTo>
                  <a:pt x="571105" y="150735"/>
                </a:lnTo>
                <a:lnTo>
                  <a:pt x="589632" y="160773"/>
                </a:lnTo>
                <a:lnTo>
                  <a:pt x="608688" y="170284"/>
                </a:lnTo>
                <a:lnTo>
                  <a:pt x="627743" y="181379"/>
                </a:lnTo>
                <a:lnTo>
                  <a:pt x="647328" y="193003"/>
                </a:lnTo>
                <a:lnTo>
                  <a:pt x="667972" y="206740"/>
                </a:lnTo>
                <a:lnTo>
                  <a:pt x="682793" y="217308"/>
                </a:lnTo>
                <a:lnTo>
                  <a:pt x="698143" y="228403"/>
                </a:lnTo>
                <a:lnTo>
                  <a:pt x="711906" y="238442"/>
                </a:lnTo>
                <a:lnTo>
                  <a:pt x="727256" y="248481"/>
                </a:lnTo>
                <a:lnTo>
                  <a:pt x="740489" y="257463"/>
                </a:lnTo>
                <a:lnTo>
                  <a:pt x="754781" y="266445"/>
                </a:lnTo>
                <a:lnTo>
                  <a:pt x="768543" y="274898"/>
                </a:lnTo>
                <a:lnTo>
                  <a:pt x="770221" y="275929"/>
                </a:lnTo>
                <a:lnTo>
                  <a:pt x="769397" y="272637"/>
                </a:lnTo>
                <a:lnTo>
                  <a:pt x="767811" y="269469"/>
                </a:lnTo>
                <a:lnTo>
                  <a:pt x="765696" y="264716"/>
                </a:lnTo>
                <a:lnTo>
                  <a:pt x="764110" y="260491"/>
                </a:lnTo>
                <a:lnTo>
                  <a:pt x="762524" y="256794"/>
                </a:lnTo>
                <a:lnTo>
                  <a:pt x="761995" y="252569"/>
                </a:lnTo>
                <a:lnTo>
                  <a:pt x="760409" y="248345"/>
                </a:lnTo>
                <a:lnTo>
                  <a:pt x="759881" y="244648"/>
                </a:lnTo>
                <a:lnTo>
                  <a:pt x="758295" y="240423"/>
                </a:lnTo>
                <a:lnTo>
                  <a:pt x="758295" y="236198"/>
                </a:lnTo>
                <a:lnTo>
                  <a:pt x="757766" y="231445"/>
                </a:lnTo>
                <a:lnTo>
                  <a:pt x="757237" y="227749"/>
                </a:lnTo>
                <a:lnTo>
                  <a:pt x="757237" y="223524"/>
                </a:lnTo>
                <a:lnTo>
                  <a:pt x="757237" y="219299"/>
                </a:lnTo>
                <a:lnTo>
                  <a:pt x="757237" y="215602"/>
                </a:lnTo>
                <a:lnTo>
                  <a:pt x="757237" y="211378"/>
                </a:lnTo>
                <a:lnTo>
                  <a:pt x="757766" y="207153"/>
                </a:lnTo>
                <a:lnTo>
                  <a:pt x="758295" y="203456"/>
                </a:lnTo>
                <a:lnTo>
                  <a:pt x="758295" y="195006"/>
                </a:lnTo>
                <a:lnTo>
                  <a:pt x="759881" y="188141"/>
                </a:lnTo>
                <a:lnTo>
                  <a:pt x="760409" y="181804"/>
                </a:lnTo>
                <a:lnTo>
                  <a:pt x="761995" y="175467"/>
                </a:lnTo>
                <a:lnTo>
                  <a:pt x="763053" y="169658"/>
                </a:lnTo>
                <a:lnTo>
                  <a:pt x="765167" y="163320"/>
                </a:lnTo>
                <a:lnTo>
                  <a:pt x="767282" y="157511"/>
                </a:lnTo>
                <a:lnTo>
                  <a:pt x="769926" y="152758"/>
                </a:lnTo>
                <a:lnTo>
                  <a:pt x="772040" y="146421"/>
                </a:lnTo>
                <a:lnTo>
                  <a:pt x="774684" y="141668"/>
                </a:lnTo>
                <a:lnTo>
                  <a:pt x="777327" y="136387"/>
                </a:lnTo>
                <a:lnTo>
                  <a:pt x="781028" y="131634"/>
                </a:lnTo>
                <a:lnTo>
                  <a:pt x="783672" y="126881"/>
                </a:lnTo>
                <a:lnTo>
                  <a:pt x="786844" y="122657"/>
                </a:lnTo>
                <a:lnTo>
                  <a:pt x="790016" y="118960"/>
                </a:lnTo>
                <a:lnTo>
                  <a:pt x="790575" y="118471"/>
                </a:lnTo>
                <a:lnTo>
                  <a:pt x="790575" y="118014"/>
                </a:lnTo>
                <a:lnTo>
                  <a:pt x="793251" y="115916"/>
                </a:lnTo>
                <a:lnTo>
                  <a:pt x="796998" y="111720"/>
                </a:lnTo>
                <a:lnTo>
                  <a:pt x="799407" y="109622"/>
                </a:lnTo>
                <a:lnTo>
                  <a:pt x="801118" y="107342"/>
                </a:lnTo>
                <a:lnTo>
                  <a:pt x="802991" y="105939"/>
                </a:lnTo>
                <a:lnTo>
                  <a:pt x="806096" y="101755"/>
                </a:lnTo>
                <a:lnTo>
                  <a:pt x="812519" y="95460"/>
                </a:lnTo>
                <a:lnTo>
                  <a:pt x="815195" y="91788"/>
                </a:lnTo>
                <a:lnTo>
                  <a:pt x="818406" y="88117"/>
                </a:lnTo>
                <a:lnTo>
                  <a:pt x="822153" y="84445"/>
                </a:lnTo>
                <a:lnTo>
                  <a:pt x="825364" y="80774"/>
                </a:lnTo>
                <a:lnTo>
                  <a:pt x="827505" y="76053"/>
                </a:lnTo>
                <a:lnTo>
                  <a:pt x="830181" y="71333"/>
                </a:lnTo>
                <a:lnTo>
                  <a:pt x="832857" y="66612"/>
                </a:lnTo>
                <a:lnTo>
                  <a:pt x="835533" y="61892"/>
                </a:lnTo>
                <a:lnTo>
                  <a:pt x="837139" y="56646"/>
                </a:lnTo>
                <a:lnTo>
                  <a:pt x="839280" y="51926"/>
                </a:lnTo>
                <a:lnTo>
                  <a:pt x="840350" y="47205"/>
                </a:lnTo>
                <a:lnTo>
                  <a:pt x="842491" y="42485"/>
                </a:lnTo>
                <a:lnTo>
                  <a:pt x="842491" y="36715"/>
                </a:lnTo>
                <a:lnTo>
                  <a:pt x="843562" y="31995"/>
                </a:lnTo>
                <a:lnTo>
                  <a:pt x="843562" y="25701"/>
                </a:lnTo>
                <a:lnTo>
                  <a:pt x="843562" y="20980"/>
                </a:lnTo>
                <a:lnTo>
                  <a:pt x="841956" y="15735"/>
                </a:lnTo>
                <a:lnTo>
                  <a:pt x="840350" y="10490"/>
                </a:lnTo>
                <a:lnTo>
                  <a:pt x="837674" y="5245"/>
                </a:lnTo>
                <a:lnTo>
                  <a:pt x="835533" y="524"/>
                </a:lnTo>
                <a:close/>
              </a:path>
            </a:pathLst>
          </a:custGeom>
          <a:solidFill>
            <a:srgbClr val="000000">
              <a:alpha val="20000"/>
            </a:srgbClr>
          </a:solidFill>
          <a:ln>
            <a:noFill/>
          </a:ln>
        </p:spPr>
        <p:txBody>
          <a:bodyPr vert="horz" wrap="square" lIns="91440" tIns="45720" rIns="91440" bIns="45720" numCol="1" anchor="t" anchorCtr="0" compatLnSpc="1">
            <a:prstTxWarp prst="textNoShape">
              <a:avLst/>
            </a:prstTxWarp>
          </a:bodyPr>
          <a:lstStyle/>
          <a:p>
            <a:endParaRPr lang="en-US"/>
          </a:p>
        </p:txBody>
      </p:sp>
      <p:pic>
        <p:nvPicPr>
          <p:cNvPr id="1026" name="Picture 2" descr="Convocatoria de plazas de profesores interinos, Universidad de Málaga  (España) | ICSH"/>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44208" y="2276872"/>
            <a:ext cx="1799600" cy="1358366"/>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40152" y="100582"/>
            <a:ext cx="3094642" cy="1743837"/>
          </a:xfrm>
          <a:prstGeom prst="rect">
            <a:avLst/>
          </a:prstGeom>
        </p:spPr>
      </p:pic>
      <p:pic>
        <p:nvPicPr>
          <p:cNvPr id="9" name="Picture 4" descr="PRESENTACIÓN - CONDITIO FEMINAE I: Marginación y visibilidad de la mujer en  el Imperio Roman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62034" y="4149080"/>
            <a:ext cx="3895725" cy="1171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92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51244" y="1268760"/>
            <a:ext cx="6885252" cy="547260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s-ES" dirty="0"/>
              <a:t>“</a:t>
            </a:r>
            <a:r>
              <a:rPr lang="es-ES" dirty="0" err="1"/>
              <a:t>Man</a:t>
            </a:r>
            <a:r>
              <a:rPr lang="es-ES" dirty="0"/>
              <a:t> and </a:t>
            </a:r>
            <a:r>
              <a:rPr lang="es-ES" dirty="0" err="1"/>
              <a:t>his</a:t>
            </a:r>
            <a:r>
              <a:rPr lang="es-ES" dirty="0"/>
              <a:t> </a:t>
            </a:r>
            <a:r>
              <a:rPr lang="es-ES" dirty="0" err="1"/>
              <a:t>environment</a:t>
            </a:r>
            <a:r>
              <a:rPr lang="es-ES" dirty="0"/>
              <a:t> </a:t>
            </a:r>
            <a:r>
              <a:rPr lang="es-ES" dirty="0" err="1"/>
              <a:t>became</a:t>
            </a:r>
            <a:r>
              <a:rPr lang="es-ES" dirty="0"/>
              <a:t> </a:t>
            </a:r>
            <a:r>
              <a:rPr lang="es-ES" dirty="0" err="1"/>
              <a:t>victims</a:t>
            </a:r>
            <a:r>
              <a:rPr lang="es-ES" dirty="0"/>
              <a:t> of </a:t>
            </a:r>
            <a:r>
              <a:rPr lang="es-ES" dirty="0" err="1"/>
              <a:t>the</a:t>
            </a:r>
            <a:r>
              <a:rPr lang="es-ES" dirty="0"/>
              <a:t> </a:t>
            </a:r>
            <a:r>
              <a:rPr lang="es-ES" dirty="0" err="1"/>
              <a:t>putting</a:t>
            </a:r>
            <a:r>
              <a:rPr lang="es-ES" dirty="0"/>
              <a:t> </a:t>
            </a:r>
            <a:r>
              <a:rPr lang="es-ES" dirty="0" err="1"/>
              <a:t>into</a:t>
            </a:r>
            <a:r>
              <a:rPr lang="es-ES" dirty="0"/>
              <a:t> </a:t>
            </a:r>
            <a:r>
              <a:rPr lang="es-ES" dirty="0" err="1"/>
              <a:t>practice</a:t>
            </a:r>
            <a:r>
              <a:rPr lang="es-ES" dirty="0"/>
              <a:t> of </a:t>
            </a:r>
            <a:r>
              <a:rPr lang="es-ES" dirty="0" err="1"/>
              <a:t>his</a:t>
            </a:r>
            <a:r>
              <a:rPr lang="es-ES" dirty="0"/>
              <a:t> deplorable and </a:t>
            </a:r>
            <a:r>
              <a:rPr lang="es-ES" dirty="0" err="1"/>
              <a:t>distorted</a:t>
            </a:r>
            <a:r>
              <a:rPr lang="es-ES" dirty="0"/>
              <a:t> </a:t>
            </a:r>
            <a:r>
              <a:rPr lang="es-ES" dirty="0" err="1"/>
              <a:t>vision</a:t>
            </a:r>
            <a:r>
              <a:rPr lang="es-ES" dirty="0"/>
              <a:t> of material </a:t>
            </a:r>
            <a:r>
              <a:rPr lang="es-ES" dirty="0" err="1"/>
              <a:t>progress</a:t>
            </a:r>
            <a:r>
              <a:rPr lang="es-ES" dirty="0"/>
              <a:t>, </a:t>
            </a:r>
            <a:r>
              <a:rPr lang="es-ES" dirty="0" err="1"/>
              <a:t>devoid</a:t>
            </a:r>
            <a:r>
              <a:rPr lang="es-ES" dirty="0"/>
              <a:t> of </a:t>
            </a:r>
            <a:r>
              <a:rPr lang="es-ES" dirty="0" err="1"/>
              <a:t>values</a:t>
            </a:r>
            <a:r>
              <a:rPr lang="es-ES" dirty="0"/>
              <a:t>. </a:t>
            </a:r>
            <a:r>
              <a:rPr lang="es-ES" dirty="0" err="1"/>
              <a:t>By</a:t>
            </a:r>
            <a:r>
              <a:rPr lang="es-ES" dirty="0"/>
              <a:t> </a:t>
            </a:r>
            <a:r>
              <a:rPr lang="es-ES" dirty="0" err="1"/>
              <a:t>losing</a:t>
            </a:r>
            <a:r>
              <a:rPr lang="es-ES" dirty="0"/>
              <a:t> </a:t>
            </a:r>
            <a:r>
              <a:rPr lang="es-ES" dirty="0" err="1"/>
              <a:t>sight</a:t>
            </a:r>
            <a:r>
              <a:rPr lang="es-ES" dirty="0"/>
              <a:t> of </a:t>
            </a:r>
            <a:r>
              <a:rPr lang="es-ES" dirty="0" err="1"/>
              <a:t>the</a:t>
            </a:r>
            <a:r>
              <a:rPr lang="es-ES" dirty="0"/>
              <a:t> </a:t>
            </a:r>
            <a:r>
              <a:rPr lang="es-ES" dirty="0" err="1"/>
              <a:t>demands</a:t>
            </a:r>
            <a:r>
              <a:rPr lang="es-ES" dirty="0"/>
              <a:t> of </a:t>
            </a:r>
            <a:r>
              <a:rPr lang="es-ES" dirty="0" err="1"/>
              <a:t>reason</a:t>
            </a:r>
            <a:r>
              <a:rPr lang="es-ES" dirty="0"/>
              <a:t> and </a:t>
            </a:r>
            <a:r>
              <a:rPr lang="es-ES" dirty="0" err="1"/>
              <a:t>ethics</a:t>
            </a:r>
            <a:r>
              <a:rPr lang="es-ES" dirty="0"/>
              <a:t>, </a:t>
            </a:r>
            <a:r>
              <a:rPr lang="es-ES" dirty="0" err="1"/>
              <a:t>man</a:t>
            </a:r>
            <a:r>
              <a:rPr lang="es-ES" dirty="0"/>
              <a:t> </a:t>
            </a:r>
            <a:r>
              <a:rPr lang="es-ES" dirty="0" err="1"/>
              <a:t>became</a:t>
            </a:r>
            <a:r>
              <a:rPr lang="es-ES" dirty="0"/>
              <a:t> a </a:t>
            </a:r>
            <a:r>
              <a:rPr lang="es-ES" dirty="0" err="1"/>
              <a:t>serious</a:t>
            </a:r>
            <a:r>
              <a:rPr lang="es-ES" dirty="0"/>
              <a:t> </a:t>
            </a:r>
            <a:r>
              <a:rPr lang="es-ES" dirty="0" err="1"/>
              <a:t>threat</a:t>
            </a:r>
            <a:r>
              <a:rPr lang="es-ES" dirty="0"/>
              <a:t> to </a:t>
            </a:r>
            <a:r>
              <a:rPr lang="es-ES" dirty="0" err="1"/>
              <a:t>himself</a:t>
            </a:r>
            <a:r>
              <a:rPr lang="es-ES" dirty="0"/>
              <a:t> and </a:t>
            </a:r>
            <a:r>
              <a:rPr lang="es-ES" dirty="0" err="1"/>
              <a:t>his</a:t>
            </a:r>
            <a:r>
              <a:rPr lang="es-ES" dirty="0"/>
              <a:t> </a:t>
            </a:r>
            <a:r>
              <a:rPr lang="es-ES" dirty="0" err="1"/>
              <a:t>environment</a:t>
            </a:r>
            <a:r>
              <a:rPr lang="es-ES" dirty="0"/>
              <a:t>”. </a:t>
            </a:r>
          </a:p>
          <a:p>
            <a:pPr algn="just"/>
            <a:endParaRPr lang="es-ES" dirty="0"/>
          </a:p>
          <a:p>
            <a:pPr algn="just"/>
            <a:r>
              <a:rPr lang="es-ES" dirty="0"/>
              <a:t>(</a:t>
            </a:r>
            <a:r>
              <a:rPr lang="es-ES" dirty="0" err="1"/>
              <a:t>Opinion</a:t>
            </a:r>
            <a:r>
              <a:rPr lang="es-ES" dirty="0"/>
              <a:t> of </a:t>
            </a:r>
            <a:r>
              <a:rPr lang="es-ES" dirty="0" err="1"/>
              <a:t>Judge</a:t>
            </a:r>
            <a:r>
              <a:rPr lang="es-ES" dirty="0"/>
              <a:t> A.A. </a:t>
            </a:r>
            <a:r>
              <a:rPr lang="es-ES" dirty="0" err="1"/>
              <a:t>Cançado</a:t>
            </a:r>
            <a:r>
              <a:rPr lang="es-ES" dirty="0"/>
              <a:t> </a:t>
            </a:r>
            <a:r>
              <a:rPr lang="es-ES" dirty="0" err="1"/>
              <a:t>Trindade</a:t>
            </a:r>
            <a:r>
              <a:rPr lang="es-ES" dirty="0"/>
              <a:t> in </a:t>
            </a:r>
            <a:r>
              <a:rPr lang="es-ES" dirty="0" err="1"/>
              <a:t>the</a:t>
            </a:r>
            <a:r>
              <a:rPr lang="es-ES" dirty="0"/>
              <a:t> </a:t>
            </a:r>
            <a:r>
              <a:rPr lang="es-ES" i="1" dirty="0" err="1"/>
              <a:t>Pulp</a:t>
            </a:r>
            <a:r>
              <a:rPr lang="es-ES" i="1" dirty="0"/>
              <a:t> Mills </a:t>
            </a:r>
            <a:r>
              <a:rPr lang="es-ES" i="1" dirty="0" err="1"/>
              <a:t>on</a:t>
            </a:r>
            <a:r>
              <a:rPr lang="es-ES" i="1" dirty="0"/>
              <a:t> </a:t>
            </a:r>
            <a:r>
              <a:rPr lang="es-ES" i="1" dirty="0" err="1"/>
              <a:t>the</a:t>
            </a:r>
            <a:r>
              <a:rPr lang="es-ES" i="1" dirty="0"/>
              <a:t> </a:t>
            </a:r>
            <a:r>
              <a:rPr lang="es-ES" i="1" dirty="0" err="1"/>
              <a:t>River</a:t>
            </a:r>
            <a:r>
              <a:rPr lang="es-ES" i="1" dirty="0"/>
              <a:t> Uruguay </a:t>
            </a:r>
            <a:r>
              <a:rPr lang="es-ES" dirty="0"/>
              <a:t>case, International </a:t>
            </a:r>
            <a:r>
              <a:rPr lang="es-ES" dirty="0" err="1"/>
              <a:t>Court</a:t>
            </a:r>
            <a:r>
              <a:rPr lang="es-ES" dirty="0"/>
              <a:t> of </a:t>
            </a:r>
            <a:r>
              <a:rPr lang="es-ES" dirty="0" err="1"/>
              <a:t>Justice</a:t>
            </a:r>
            <a:r>
              <a:rPr lang="es-ES" dirty="0"/>
              <a:t>, 2010).</a:t>
            </a:r>
          </a:p>
          <a:p>
            <a:pPr algn="just"/>
            <a:r>
              <a:rPr lang="es-ES" dirty="0"/>
              <a:t> </a:t>
            </a:r>
          </a:p>
          <a:p>
            <a:pPr algn="just"/>
            <a:r>
              <a:rPr lang="es-ES" dirty="0"/>
              <a:t>“</a:t>
            </a:r>
            <a:r>
              <a:rPr lang="es-ES" dirty="0" err="1"/>
              <a:t>Such</a:t>
            </a:r>
            <a:r>
              <a:rPr lang="es-ES" dirty="0"/>
              <a:t> </a:t>
            </a:r>
            <a:r>
              <a:rPr lang="es-ES" dirty="0" err="1"/>
              <a:t>rights</a:t>
            </a:r>
            <a:r>
              <a:rPr lang="es-ES" dirty="0"/>
              <a:t> </a:t>
            </a:r>
            <a:r>
              <a:rPr lang="es-ES" dirty="0" err="1"/>
              <a:t>pertain</a:t>
            </a:r>
            <a:r>
              <a:rPr lang="es-ES" dirty="0"/>
              <a:t> at a time to </a:t>
            </a:r>
            <a:r>
              <a:rPr lang="es-ES" dirty="0" err="1"/>
              <a:t>each</a:t>
            </a:r>
            <a:r>
              <a:rPr lang="es-ES" dirty="0"/>
              <a:t> </a:t>
            </a:r>
            <a:r>
              <a:rPr lang="es-ES" dirty="0" err="1"/>
              <a:t>member</a:t>
            </a:r>
            <a:r>
              <a:rPr lang="es-ES" dirty="0"/>
              <a:t> as </a:t>
            </a:r>
            <a:r>
              <a:rPr lang="es-ES" dirty="0" err="1"/>
              <a:t>well</a:t>
            </a:r>
            <a:r>
              <a:rPr lang="es-ES" dirty="0"/>
              <a:t> as to </a:t>
            </a:r>
            <a:r>
              <a:rPr lang="es-ES" dirty="0" err="1"/>
              <a:t>all</a:t>
            </a:r>
            <a:r>
              <a:rPr lang="es-ES" dirty="0"/>
              <a:t> </a:t>
            </a:r>
            <a:r>
              <a:rPr lang="es-ES" dirty="0" err="1"/>
              <a:t>members</a:t>
            </a:r>
            <a:r>
              <a:rPr lang="es-ES" dirty="0"/>
              <a:t> </a:t>
            </a:r>
            <a:r>
              <a:rPr lang="es-ES" dirty="0" err="1"/>
              <a:t>collectively</a:t>
            </a:r>
            <a:r>
              <a:rPr lang="es-ES" dirty="0"/>
              <a:t>, </a:t>
            </a:r>
            <a:r>
              <a:rPr lang="es-ES" dirty="0" err="1"/>
              <a:t>the</a:t>
            </a:r>
            <a:r>
              <a:rPr lang="es-ES" dirty="0"/>
              <a:t> </a:t>
            </a:r>
            <a:r>
              <a:rPr lang="es-ES" dirty="0" err="1"/>
              <a:t>object</a:t>
            </a:r>
            <a:r>
              <a:rPr lang="es-ES" dirty="0"/>
              <a:t> of </a:t>
            </a:r>
            <a:r>
              <a:rPr lang="es-ES" dirty="0" err="1"/>
              <a:t>the</a:t>
            </a:r>
            <a:r>
              <a:rPr lang="es-ES" dirty="0"/>
              <a:t> </a:t>
            </a:r>
            <a:r>
              <a:rPr lang="es-ES" dirty="0" err="1"/>
              <a:t>protection</a:t>
            </a:r>
            <a:r>
              <a:rPr lang="es-ES" dirty="0"/>
              <a:t> </a:t>
            </a:r>
            <a:r>
              <a:rPr lang="es-ES" dirty="0" err="1"/>
              <a:t>being</a:t>
            </a:r>
            <a:r>
              <a:rPr lang="es-ES" dirty="0"/>
              <a:t> </a:t>
            </a:r>
            <a:r>
              <a:rPr lang="es-ES" dirty="0" err="1"/>
              <a:t>the</a:t>
            </a:r>
            <a:r>
              <a:rPr lang="es-ES" dirty="0"/>
              <a:t> </a:t>
            </a:r>
            <a:r>
              <a:rPr lang="es-ES" dirty="0" err="1"/>
              <a:t>same</a:t>
            </a:r>
            <a:r>
              <a:rPr lang="es-ES" dirty="0"/>
              <a:t>, a </a:t>
            </a:r>
            <a:r>
              <a:rPr lang="es-ES" dirty="0" err="1"/>
              <a:t>common</a:t>
            </a:r>
            <a:r>
              <a:rPr lang="es-ES" dirty="0"/>
              <a:t> </a:t>
            </a:r>
            <a:r>
              <a:rPr lang="es-ES" dirty="0" err="1"/>
              <a:t>good</a:t>
            </a:r>
            <a:r>
              <a:rPr lang="es-ES" dirty="0"/>
              <a:t> (bien común) </a:t>
            </a:r>
            <a:r>
              <a:rPr lang="es-ES" dirty="0" err="1"/>
              <a:t>such</a:t>
            </a:r>
            <a:r>
              <a:rPr lang="es-ES" dirty="0"/>
              <a:t> as </a:t>
            </a:r>
            <a:r>
              <a:rPr lang="es-ES" dirty="0" err="1"/>
              <a:t>the</a:t>
            </a:r>
            <a:r>
              <a:rPr lang="es-ES" dirty="0"/>
              <a:t> human </a:t>
            </a:r>
            <a:r>
              <a:rPr lang="es-ES" dirty="0" err="1"/>
              <a:t>environment</a:t>
            </a:r>
            <a:r>
              <a:rPr lang="es-ES" dirty="0"/>
              <a:t>, so </a:t>
            </a:r>
            <a:r>
              <a:rPr lang="es-ES" dirty="0" err="1"/>
              <a:t>that</a:t>
            </a:r>
            <a:r>
              <a:rPr lang="es-ES" dirty="0"/>
              <a:t> </a:t>
            </a:r>
            <a:r>
              <a:rPr lang="es-ES" dirty="0" err="1"/>
              <a:t>the</a:t>
            </a:r>
            <a:r>
              <a:rPr lang="es-ES" dirty="0"/>
              <a:t> </a:t>
            </a:r>
            <a:r>
              <a:rPr lang="es-ES" dirty="0" err="1"/>
              <a:t>observance</a:t>
            </a:r>
            <a:r>
              <a:rPr lang="es-ES" dirty="0"/>
              <a:t> of </a:t>
            </a:r>
            <a:r>
              <a:rPr lang="es-ES" dirty="0" err="1"/>
              <a:t>such</a:t>
            </a:r>
            <a:r>
              <a:rPr lang="es-ES" dirty="0"/>
              <a:t> </a:t>
            </a:r>
            <a:r>
              <a:rPr lang="es-ES" dirty="0" err="1"/>
              <a:t>rights</a:t>
            </a:r>
            <a:r>
              <a:rPr lang="es-ES" dirty="0"/>
              <a:t> </a:t>
            </a:r>
            <a:r>
              <a:rPr lang="es-ES" dirty="0" err="1"/>
              <a:t>benefits</a:t>
            </a:r>
            <a:r>
              <a:rPr lang="es-ES" dirty="0"/>
              <a:t> at a time </a:t>
            </a:r>
            <a:r>
              <a:rPr lang="es-ES" dirty="0" err="1"/>
              <a:t>each</a:t>
            </a:r>
            <a:r>
              <a:rPr lang="es-ES" dirty="0"/>
              <a:t> </a:t>
            </a:r>
            <a:r>
              <a:rPr lang="es-ES" dirty="0" err="1"/>
              <a:t>member</a:t>
            </a:r>
            <a:r>
              <a:rPr lang="es-ES" dirty="0"/>
              <a:t> and </a:t>
            </a:r>
            <a:r>
              <a:rPr lang="es-ES" dirty="0" err="1"/>
              <a:t>all</a:t>
            </a:r>
            <a:r>
              <a:rPr lang="es-ES" dirty="0"/>
              <a:t> </a:t>
            </a:r>
            <a:r>
              <a:rPr lang="es-ES" dirty="0" err="1"/>
              <a:t>members</a:t>
            </a:r>
            <a:r>
              <a:rPr lang="es-ES" dirty="0"/>
              <a:t> of </a:t>
            </a:r>
            <a:r>
              <a:rPr lang="es-ES" dirty="0" err="1"/>
              <a:t>the</a:t>
            </a:r>
            <a:r>
              <a:rPr lang="es-ES" dirty="0"/>
              <a:t> human </a:t>
            </a:r>
            <a:r>
              <a:rPr lang="es-ES" dirty="0" err="1"/>
              <a:t>collectivity</a:t>
            </a:r>
            <a:r>
              <a:rPr lang="es-ES" dirty="0"/>
              <a:t>, and </a:t>
            </a:r>
            <a:r>
              <a:rPr lang="es-ES" dirty="0" err="1"/>
              <a:t>the</a:t>
            </a:r>
            <a:r>
              <a:rPr lang="es-ES" dirty="0"/>
              <a:t> </a:t>
            </a:r>
            <a:r>
              <a:rPr lang="es-ES" dirty="0" err="1"/>
              <a:t>violation</a:t>
            </a:r>
            <a:r>
              <a:rPr lang="es-ES" dirty="0"/>
              <a:t> of </a:t>
            </a:r>
            <a:r>
              <a:rPr lang="es-ES" dirty="0" err="1"/>
              <a:t>such</a:t>
            </a:r>
            <a:r>
              <a:rPr lang="es-ES" dirty="0"/>
              <a:t> </a:t>
            </a:r>
            <a:r>
              <a:rPr lang="es-ES" dirty="0" err="1"/>
              <a:t>rights</a:t>
            </a:r>
            <a:r>
              <a:rPr lang="es-ES" dirty="0"/>
              <a:t> </a:t>
            </a:r>
            <a:r>
              <a:rPr lang="es-ES" dirty="0" err="1"/>
              <a:t>affects</a:t>
            </a:r>
            <a:r>
              <a:rPr lang="es-ES" dirty="0"/>
              <a:t> </a:t>
            </a:r>
            <a:r>
              <a:rPr lang="es-ES" dirty="0" err="1"/>
              <a:t>or</a:t>
            </a:r>
            <a:r>
              <a:rPr lang="es-ES" dirty="0"/>
              <a:t> </a:t>
            </a:r>
            <a:r>
              <a:rPr lang="es-ES" dirty="0" err="1"/>
              <a:t>harms</a:t>
            </a:r>
            <a:r>
              <a:rPr lang="es-ES" dirty="0"/>
              <a:t> at a time </a:t>
            </a:r>
            <a:r>
              <a:rPr lang="es-ES" dirty="0" err="1"/>
              <a:t>each</a:t>
            </a:r>
            <a:r>
              <a:rPr lang="es-ES" dirty="0"/>
              <a:t> </a:t>
            </a:r>
            <a:r>
              <a:rPr lang="es-ES" dirty="0" err="1"/>
              <a:t>member</a:t>
            </a:r>
            <a:r>
              <a:rPr lang="es-ES" dirty="0"/>
              <a:t> and </a:t>
            </a:r>
            <a:r>
              <a:rPr lang="es-ES" dirty="0" err="1"/>
              <a:t>all</a:t>
            </a:r>
            <a:r>
              <a:rPr lang="es-ES" dirty="0"/>
              <a:t> </a:t>
            </a:r>
            <a:r>
              <a:rPr lang="es-ES" dirty="0" err="1"/>
              <a:t>members</a:t>
            </a:r>
            <a:r>
              <a:rPr lang="es-ES" dirty="0"/>
              <a:t> of </a:t>
            </a:r>
            <a:r>
              <a:rPr lang="es-ES" dirty="0" err="1"/>
              <a:t>the</a:t>
            </a:r>
            <a:r>
              <a:rPr lang="es-ES" dirty="0"/>
              <a:t> human </a:t>
            </a:r>
            <a:r>
              <a:rPr lang="es-ES" dirty="0" err="1"/>
              <a:t>collectivity</a:t>
            </a:r>
            <a:r>
              <a:rPr lang="es-ES" dirty="0"/>
              <a:t> at </a:t>
            </a:r>
            <a:r>
              <a:rPr lang="es-ES" dirty="0" err="1"/>
              <a:t>issue</a:t>
            </a:r>
            <a:r>
              <a:rPr lang="es-ES" dirty="0"/>
              <a:t>. </a:t>
            </a:r>
            <a:r>
              <a:rPr lang="es-ES" dirty="0" err="1"/>
              <a:t>This</a:t>
            </a:r>
            <a:r>
              <a:rPr lang="es-ES" dirty="0"/>
              <a:t> </a:t>
            </a:r>
            <a:r>
              <a:rPr lang="es-ES" dirty="0" err="1"/>
              <a:t>reflects</a:t>
            </a:r>
            <a:r>
              <a:rPr lang="es-ES" dirty="0"/>
              <a:t> </a:t>
            </a:r>
            <a:r>
              <a:rPr lang="es-ES" dirty="0" err="1"/>
              <a:t>the</a:t>
            </a:r>
            <a:r>
              <a:rPr lang="es-ES" dirty="0"/>
              <a:t> </a:t>
            </a:r>
            <a:r>
              <a:rPr lang="es-ES" dirty="0" err="1"/>
              <a:t>essence</a:t>
            </a:r>
            <a:r>
              <a:rPr lang="es-ES" dirty="0"/>
              <a:t> of “</a:t>
            </a:r>
            <a:r>
              <a:rPr lang="es-ES" dirty="0" err="1"/>
              <a:t>collective</a:t>
            </a:r>
            <a:r>
              <a:rPr lang="es-ES" dirty="0"/>
              <a:t>” </a:t>
            </a:r>
            <a:r>
              <a:rPr lang="es-ES" dirty="0" err="1"/>
              <a:t>rights</a:t>
            </a:r>
            <a:r>
              <a:rPr lang="es-ES" dirty="0"/>
              <a:t>, </a:t>
            </a:r>
            <a:r>
              <a:rPr lang="es-ES" dirty="0" err="1"/>
              <a:t>such</a:t>
            </a:r>
            <a:r>
              <a:rPr lang="es-ES" dirty="0"/>
              <a:t> as </a:t>
            </a:r>
            <a:r>
              <a:rPr lang="es-ES" dirty="0" err="1"/>
              <a:t>the</a:t>
            </a:r>
            <a:r>
              <a:rPr lang="es-ES" dirty="0"/>
              <a:t> </a:t>
            </a:r>
            <a:r>
              <a:rPr lang="es-ES" dirty="0" err="1"/>
              <a:t>right</a:t>
            </a:r>
            <a:r>
              <a:rPr lang="es-ES" dirty="0"/>
              <a:t> to a </a:t>
            </a:r>
            <a:r>
              <a:rPr lang="es-ES" i="1" dirty="0" err="1"/>
              <a:t>healthy</a:t>
            </a:r>
            <a:r>
              <a:rPr lang="es-ES" i="1" dirty="0"/>
              <a:t> </a:t>
            </a:r>
            <a:r>
              <a:rPr lang="es-ES" i="1" dirty="0" err="1"/>
              <a:t>environment</a:t>
            </a:r>
            <a:r>
              <a:rPr lang="es-ES" i="1" dirty="0"/>
              <a:t> </a:t>
            </a:r>
            <a:r>
              <a:rPr lang="es-ES" dirty="0"/>
              <a:t>in so </a:t>
            </a:r>
            <a:r>
              <a:rPr lang="es-ES" dirty="0" err="1"/>
              <a:t>far</a:t>
            </a:r>
            <a:r>
              <a:rPr lang="es-ES" dirty="0"/>
              <a:t> </a:t>
            </a:r>
            <a:r>
              <a:rPr lang="es-ES" dirty="0" err="1"/>
              <a:t>the</a:t>
            </a:r>
            <a:r>
              <a:rPr lang="es-ES" dirty="0"/>
              <a:t> </a:t>
            </a:r>
            <a:r>
              <a:rPr lang="es-ES" dirty="0" err="1"/>
              <a:t>object</a:t>
            </a:r>
            <a:r>
              <a:rPr lang="es-ES" dirty="0"/>
              <a:t> of </a:t>
            </a:r>
            <a:r>
              <a:rPr lang="es-ES" dirty="0" err="1"/>
              <a:t>protection</a:t>
            </a:r>
            <a:r>
              <a:rPr lang="es-ES" dirty="0"/>
              <a:t> </a:t>
            </a:r>
            <a:r>
              <a:rPr lang="es-ES" dirty="0" err="1"/>
              <a:t>is</a:t>
            </a:r>
            <a:r>
              <a:rPr lang="es-ES" dirty="0"/>
              <a:t> </a:t>
            </a:r>
            <a:r>
              <a:rPr lang="es-ES" dirty="0" err="1"/>
              <a:t>concerned</a:t>
            </a:r>
            <a:r>
              <a:rPr lang="es-ES" dirty="0"/>
              <a:t>” (13 </a:t>
            </a:r>
            <a:r>
              <a:rPr lang="es-ES" i="1" dirty="0"/>
              <a:t>Revista del Instituto Iberoamericano de Derechos Humanos </a:t>
            </a:r>
            <a:r>
              <a:rPr lang="es-ES" dirty="0"/>
              <a:t>(1991).</a:t>
            </a:r>
          </a:p>
        </p:txBody>
      </p:sp>
      <p:pic>
        <p:nvPicPr>
          <p:cNvPr id="1026" name="Picture 2" descr="Home | International Court of Justic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4048" y="122064"/>
            <a:ext cx="2685827" cy="10749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VL Faculty: Judge Antonio Augusto Cançado Trinda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06" y="0"/>
            <a:ext cx="2190750" cy="2276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7390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67544" y="260648"/>
            <a:ext cx="3456384" cy="252028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b="1" dirty="0"/>
              <a:t>“We’re on a ‘highway to climate hell</a:t>
            </a:r>
            <a:r>
              <a:rPr lang="en-US" dirty="0"/>
              <a:t> </a:t>
            </a:r>
            <a:r>
              <a:rPr lang="en-US" b="1" dirty="0"/>
              <a:t>with our foot still on the accelerator,” </a:t>
            </a:r>
            <a:r>
              <a:rPr lang="en-US" b="1" dirty="0" err="1"/>
              <a:t>Guterres</a:t>
            </a:r>
            <a:r>
              <a:rPr lang="en-US" b="1" dirty="0"/>
              <a:t>, speaking in </a:t>
            </a:r>
            <a:r>
              <a:rPr lang="en-US" b="1" dirty="0" err="1"/>
              <a:t>Sharm</a:t>
            </a:r>
            <a:r>
              <a:rPr lang="en-US" b="1" dirty="0"/>
              <a:t> el-Sheikh, Egypt, says (COP-27, November 2022). </a:t>
            </a:r>
          </a:p>
        </p:txBody>
      </p:sp>
      <p:pic>
        <p:nvPicPr>
          <p:cNvPr id="3074" name="Picture 2" descr="07 November 2022, Egypt, Sharm El-Sheikh: UN Secretary-General Antonio Guterres delivers his speech during the opening of the High Level Summit of the 2022 United Nations Climate Change Conference COP27 at the International Convention Center. Photo: Gehad Hamdy/dpa (Photo by Gehad Hamdy/picture alliance via Getty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284984"/>
            <a:ext cx="4996805" cy="2821335"/>
          </a:xfrm>
          <a:prstGeom prst="rect">
            <a:avLst/>
          </a:prstGeom>
          <a:noFill/>
          <a:extLst>
            <a:ext uri="{909E8E84-426E-40DD-AFC4-6F175D3DCCD1}">
              <a14:hiddenFill xmlns:a14="http://schemas.microsoft.com/office/drawing/2010/main">
                <a:solidFill>
                  <a:srgbClr val="FFFFFF"/>
                </a:solidFill>
              </a14:hiddenFill>
            </a:ext>
          </a:extLst>
        </p:spPr>
      </p:pic>
      <p:sp>
        <p:nvSpPr>
          <p:cNvPr id="3" name="Elipse 2"/>
          <p:cNvSpPr/>
          <p:nvPr/>
        </p:nvSpPr>
        <p:spPr>
          <a:xfrm>
            <a:off x="5580112" y="764704"/>
            <a:ext cx="3168352" cy="2016224"/>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s-ES" dirty="0"/>
              <a:t>“</a:t>
            </a:r>
            <a:r>
              <a:rPr lang="es-ES" dirty="0" err="1"/>
              <a:t>The</a:t>
            </a:r>
            <a:r>
              <a:rPr lang="es-ES" dirty="0"/>
              <a:t> </a:t>
            </a:r>
            <a:r>
              <a:rPr lang="es-ES" dirty="0" err="1"/>
              <a:t>state</a:t>
            </a:r>
            <a:r>
              <a:rPr lang="es-ES" dirty="0"/>
              <a:t> of </a:t>
            </a:r>
            <a:r>
              <a:rPr lang="es-ES" dirty="0" err="1"/>
              <a:t>the</a:t>
            </a:r>
            <a:r>
              <a:rPr lang="es-ES" dirty="0"/>
              <a:t> </a:t>
            </a:r>
            <a:r>
              <a:rPr lang="es-ES" dirty="0" err="1"/>
              <a:t>planet</a:t>
            </a:r>
            <a:r>
              <a:rPr lang="es-ES" dirty="0"/>
              <a:t> </a:t>
            </a:r>
            <a:r>
              <a:rPr lang="es-ES" dirty="0" err="1"/>
              <a:t>is</a:t>
            </a:r>
            <a:r>
              <a:rPr lang="es-ES" dirty="0"/>
              <a:t> </a:t>
            </a:r>
            <a:r>
              <a:rPr lang="es-ES" dirty="0" err="1"/>
              <a:t>broken</a:t>
            </a:r>
            <a:r>
              <a:rPr lang="es-ES" dirty="0"/>
              <a:t>” (Columbia </a:t>
            </a:r>
            <a:r>
              <a:rPr lang="es-ES" dirty="0" err="1"/>
              <a:t>University</a:t>
            </a:r>
            <a:r>
              <a:rPr lang="es-ES" dirty="0"/>
              <a:t>, </a:t>
            </a:r>
            <a:r>
              <a:rPr lang="es-ES" dirty="0" smtClean="0"/>
              <a:t>2nd </a:t>
            </a:r>
            <a:r>
              <a:rPr lang="es-ES" dirty="0" err="1"/>
              <a:t>December</a:t>
            </a:r>
            <a:r>
              <a:rPr lang="es-ES" dirty="0"/>
              <a:t> 2022)</a:t>
            </a:r>
          </a:p>
        </p:txBody>
      </p:sp>
    </p:spTree>
    <p:extLst>
      <p:ext uri="{BB962C8B-B14F-4D97-AF65-F5344CB8AC3E}">
        <p14:creationId xmlns:p14="http://schemas.microsoft.com/office/powerpoint/2010/main" val="575099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987824" y="0"/>
            <a:ext cx="5698976" cy="6525344"/>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sz="2400" dirty="0" smtClean="0"/>
              <a:t>“</a:t>
            </a:r>
            <a:r>
              <a:rPr lang="en-US" sz="2000" dirty="0" smtClean="0"/>
              <a:t>Our </a:t>
            </a:r>
            <a:r>
              <a:rPr lang="en-US" sz="2000" dirty="0"/>
              <a:t>world is plagued by a perfect storm on a number of </a:t>
            </a:r>
            <a:r>
              <a:rPr lang="en-US" sz="2000" dirty="0" smtClean="0"/>
              <a:t>fronts.</a:t>
            </a:r>
            <a:br>
              <a:rPr lang="en-US" sz="2000" dirty="0" smtClean="0"/>
            </a:br>
            <a:r>
              <a:rPr lang="en-US" sz="2000" dirty="0"/>
              <a:t>Somehow – after all we have endured – we have not learned the global public health lessons of the pandemic. We are nowhere near ready for pandemics to come. </a:t>
            </a:r>
            <a:r>
              <a:rPr lang="en-US" sz="2200" dirty="0"/>
              <a:t>We are flirting with climate disaster. Every week brings a new climate horror story. Greenhouse gas emissions are at record levels. The commitment to limit global temperature rise to 1.5 degrees is going up in smoke. Without further action, we are headed to a 2.8 degree increase.</a:t>
            </a:r>
            <a:br>
              <a:rPr lang="en-US" sz="2200" dirty="0"/>
            </a:br>
            <a:r>
              <a:rPr lang="en-US" sz="2200" dirty="0"/>
              <a:t>The consequences will be devastating. Several parts of our planet will be uninhabitable. And for many, this is a death sentence</a:t>
            </a:r>
            <a:r>
              <a:rPr lang="en-US" sz="2200" dirty="0" smtClean="0"/>
              <a:t>.</a:t>
            </a:r>
            <a:br>
              <a:rPr lang="en-US" sz="2200" dirty="0" smtClean="0"/>
            </a:br>
            <a:r>
              <a:rPr lang="en-US" sz="2200" dirty="0"/>
              <a:t>Big Oil peddled the big lie. And like the tobacco industry, those responsible must be held to account. Today, fossil fuel producers and their enablers are still racing to expand production, knowing full well that their business model is inconsistent with human </a:t>
            </a:r>
            <a:r>
              <a:rPr lang="en-US" sz="2200" dirty="0" smtClean="0"/>
              <a:t>survival”. (Davos, 18 January 2023)</a:t>
            </a:r>
            <a:r>
              <a:rPr lang="en-US" sz="2200" dirty="0"/>
              <a:t/>
            </a:r>
            <a:br>
              <a:rPr lang="en-US" sz="2200" dirty="0"/>
            </a:br>
            <a:endParaRPr lang="es-ES" sz="2200" dirty="0"/>
          </a:p>
        </p:txBody>
      </p:sp>
      <p:pic>
        <p:nvPicPr>
          <p:cNvPr id="1026" name="Picture 2" descr="https://assets.weforum.org/article/image/g09eEWtRug67WP3sNsZtGp4ImrwtYiSYEydIgdddag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898" y="116632"/>
            <a:ext cx="2808312" cy="640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7391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ctángulo 1"/>
          <p:cNvSpPr/>
          <p:nvPr/>
        </p:nvSpPr>
        <p:spPr>
          <a:xfrm>
            <a:off x="1115616" y="1484784"/>
            <a:ext cx="7272808" cy="46805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i="1" u="sng" dirty="0"/>
              <a:t>Index:</a:t>
            </a:r>
            <a:r>
              <a:rPr lang="en-GB" dirty="0"/>
              <a:t> </a:t>
            </a:r>
            <a:endParaRPr lang="es-ES" dirty="0"/>
          </a:p>
          <a:p>
            <a:r>
              <a:rPr lang="en-US" dirty="0"/>
              <a:t> </a:t>
            </a:r>
            <a:endParaRPr lang="es-ES" dirty="0"/>
          </a:p>
          <a:p>
            <a:pPr>
              <a:spcAft>
                <a:spcPts val="0"/>
              </a:spcAft>
            </a:pPr>
            <a:r>
              <a:rPr lang="en-US" dirty="0"/>
              <a:t>An Introduction</a:t>
            </a:r>
            <a:r>
              <a:rPr lang="en-GB" sz="2800" b="1" i="1" kern="50" dirty="0">
                <a:solidFill>
                  <a:srgbClr val="000000"/>
                </a:solidFill>
                <a:latin typeface="Arial Narrow" panose="020B0606020202030204" pitchFamily="34" charset="0"/>
                <a:ea typeface="Batang"/>
                <a:cs typeface="Times New Roman" panose="02020603050405020304" pitchFamily="18" charset="0"/>
              </a:rPr>
              <a:t>Index</a:t>
            </a:r>
            <a:r>
              <a:rPr lang="en-GB" sz="2800" b="1" kern="50" dirty="0">
                <a:solidFill>
                  <a:srgbClr val="000000"/>
                </a:solidFill>
                <a:latin typeface="Times New Roman" panose="02020603050405020304" pitchFamily="18" charset="0"/>
                <a:ea typeface="Batang"/>
              </a:rPr>
              <a:t> </a:t>
            </a:r>
            <a:endParaRPr lang="es-ES" sz="2800" b="1" kern="50" dirty="0">
              <a:solidFill>
                <a:srgbClr val="000000"/>
              </a:solidFill>
              <a:latin typeface="Calibri" panose="020F0502020204030204" pitchFamily="34" charset="0"/>
              <a:ea typeface="Batang"/>
            </a:endParaRPr>
          </a:p>
          <a:p>
            <a:pPr algn="just">
              <a:spcAft>
                <a:spcPts val="0"/>
              </a:spcAft>
            </a:pPr>
            <a:r>
              <a:rPr lang="en-US" kern="50" dirty="0">
                <a:solidFill>
                  <a:srgbClr val="000000"/>
                </a:solidFill>
                <a:latin typeface="Times New Roman" panose="02020603050405020304" pitchFamily="18" charset="0"/>
                <a:ea typeface="Batang"/>
              </a:rPr>
              <a:t> </a:t>
            </a:r>
            <a:endParaRPr lang="es-ES" kern="50" dirty="0">
              <a:solidFill>
                <a:srgbClr val="000000"/>
              </a:solidFill>
              <a:latin typeface="Calibri" panose="020F0502020204030204" pitchFamily="34" charset="0"/>
              <a:ea typeface="Batang"/>
            </a:endParaRPr>
          </a:p>
          <a:p>
            <a:pPr marL="342900" lvl="0" indent="-342900" algn="just">
              <a:spcAft>
                <a:spcPts val="0"/>
              </a:spcAft>
              <a:buFont typeface="+mj-lt"/>
              <a:buAutoNum type="arabicPeriod"/>
            </a:pPr>
            <a:r>
              <a:rPr lang="en-US" kern="50" dirty="0">
                <a:solidFill>
                  <a:srgbClr val="000000"/>
                </a:solidFill>
                <a:latin typeface="Arial Narrow" panose="020B0606020202030204" pitchFamily="34" charset="0"/>
                <a:ea typeface="Batang"/>
              </a:rPr>
              <a:t>An Introduction to Environmental Security and its implication on health and related aspects. </a:t>
            </a:r>
            <a:endParaRPr lang="es-ES" kern="50" dirty="0">
              <a:solidFill>
                <a:srgbClr val="000000"/>
              </a:solidFill>
              <a:latin typeface="Arial Narrow" panose="020B0606020202030204" pitchFamily="34" charset="0"/>
              <a:ea typeface="Batang"/>
            </a:endParaRPr>
          </a:p>
          <a:p>
            <a:pPr marL="342900" lvl="0" indent="-342900" algn="just">
              <a:spcAft>
                <a:spcPts val="0"/>
              </a:spcAft>
              <a:buFont typeface="+mj-lt"/>
              <a:buAutoNum type="arabicPeriod"/>
            </a:pPr>
            <a:r>
              <a:rPr lang="en-US" kern="50" dirty="0">
                <a:solidFill>
                  <a:srgbClr val="000000"/>
                </a:solidFill>
                <a:latin typeface="Arial Narrow" panose="020B0606020202030204" pitchFamily="34" charset="0"/>
                <a:ea typeface="Batang"/>
              </a:rPr>
              <a:t>European Union and ASEAN perspectives on these topics.</a:t>
            </a:r>
            <a:endParaRPr lang="es-ES" kern="50" dirty="0">
              <a:solidFill>
                <a:srgbClr val="000000"/>
              </a:solidFill>
              <a:latin typeface="Arial Narrow" panose="020B0606020202030204" pitchFamily="34" charset="0"/>
              <a:ea typeface="Batang"/>
            </a:endParaRPr>
          </a:p>
          <a:p>
            <a:pPr marL="342900" lvl="0" indent="-342900" algn="just">
              <a:spcAft>
                <a:spcPts val="0"/>
              </a:spcAft>
              <a:buFont typeface="+mj-lt"/>
              <a:buAutoNum type="arabicPeriod"/>
            </a:pPr>
            <a:r>
              <a:rPr lang="en-US" kern="50" dirty="0">
                <a:solidFill>
                  <a:srgbClr val="000000"/>
                </a:solidFill>
                <a:latin typeface="Arial Narrow" panose="020B0606020202030204" pitchFamily="34" charset="0"/>
                <a:ea typeface="Batang"/>
              </a:rPr>
              <a:t>A practical approach to environment, security and health: recent challenges.</a:t>
            </a:r>
          </a:p>
          <a:p>
            <a:pPr marL="342900" lvl="0" indent="-342900" algn="just">
              <a:spcAft>
                <a:spcPts val="0"/>
              </a:spcAft>
              <a:buFont typeface="+mj-lt"/>
              <a:buAutoNum type="arabicPeriod"/>
            </a:pPr>
            <a:r>
              <a:rPr lang="en-US" kern="50" dirty="0">
                <a:solidFill>
                  <a:srgbClr val="000000"/>
                </a:solidFill>
                <a:latin typeface="Arial Narrow" panose="020B0606020202030204" pitchFamily="34" charset="0"/>
                <a:ea typeface="Batang"/>
              </a:rPr>
              <a:t>Bathing waters regulation: an example to be considered. </a:t>
            </a:r>
            <a:endParaRPr lang="es-ES" kern="50" dirty="0">
              <a:solidFill>
                <a:srgbClr val="000000"/>
              </a:solidFill>
              <a:latin typeface="Arial Narrow" panose="020B0606020202030204" pitchFamily="34" charset="0"/>
              <a:ea typeface="Batang"/>
            </a:endParaRPr>
          </a:p>
          <a:p>
            <a:pPr marL="342900" lvl="0" indent="-342900" algn="just">
              <a:spcAft>
                <a:spcPts val="0"/>
              </a:spcAft>
              <a:buFont typeface="+mj-lt"/>
              <a:buAutoNum type="arabicPeriod"/>
            </a:pPr>
            <a:r>
              <a:rPr lang="en-US" kern="50" dirty="0">
                <a:solidFill>
                  <a:srgbClr val="000000"/>
                </a:solidFill>
                <a:latin typeface="Arial Narrow" panose="020B0606020202030204" pitchFamily="34" charset="0"/>
                <a:ea typeface="Batang"/>
              </a:rPr>
              <a:t>Recent events and environmental issues: where we go?</a:t>
            </a:r>
            <a:endParaRPr lang="es-ES" kern="50" dirty="0">
              <a:solidFill>
                <a:srgbClr val="000000"/>
              </a:solidFill>
              <a:latin typeface="Arial Narrow" panose="020B0606020202030204" pitchFamily="34" charset="0"/>
              <a:ea typeface="Batang"/>
            </a:endParaRPr>
          </a:p>
          <a:p>
            <a:pPr lvl="0"/>
            <a:r>
              <a:rPr lang="en-US" dirty="0">
                <a:latin typeface="Arial Narrow" panose="020B0606020202030204" pitchFamily="34" charset="0"/>
              </a:rPr>
              <a:t> to Environmental S</a:t>
            </a:r>
            <a:r>
              <a:rPr lang="en-US" dirty="0"/>
              <a:t>ecurity </a:t>
            </a:r>
            <a:endParaRPr lang="es-ES" dirty="0"/>
          </a:p>
          <a:p>
            <a:pPr lvl="0"/>
            <a:r>
              <a:rPr lang="en-US" dirty="0"/>
              <a:t>Environment challenges: European Union and ASEAN perspectives</a:t>
            </a:r>
            <a:endParaRPr lang="es-ES" dirty="0"/>
          </a:p>
          <a:p>
            <a:pPr lvl="0"/>
            <a:r>
              <a:rPr lang="en-US" dirty="0"/>
              <a:t>Environmental policies of the European Union: the normative framework</a:t>
            </a:r>
            <a:endParaRPr lang="es-ES" dirty="0"/>
          </a:p>
          <a:p>
            <a:pPr lvl="0"/>
            <a:r>
              <a:rPr lang="en-US" dirty="0"/>
              <a:t>Implementation of environmental policies: some tools</a:t>
            </a:r>
            <a:endParaRPr lang="es-ES" dirty="0"/>
          </a:p>
          <a:p>
            <a:pPr lvl="0"/>
            <a:r>
              <a:rPr lang="en-US" dirty="0"/>
              <a:t>Recent events and their influence in the environment: a practical approach</a:t>
            </a:r>
            <a:endParaRPr lang="es-ES" dirty="0"/>
          </a:p>
        </p:txBody>
      </p:sp>
      <p:pic>
        <p:nvPicPr>
          <p:cNvPr id="2050" name="Picture 2" descr="El medio ambiente nos preocupa pero nos falta información | AGUE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23745"/>
            <a:ext cx="3506566" cy="244463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RESUMEN DE ACTIVIDADES 2003 – 2010 DE LA COMISIÓN DE MEDIO AMBIENTE - Unión  Interprofesional de la Comunidad de Madrid (UIC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4797152"/>
            <a:ext cx="4968552" cy="1772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224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9512" y="2132856"/>
            <a:ext cx="7920880" cy="42484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dirty="0"/>
          </a:p>
          <a:p>
            <a:r>
              <a:rPr lang="en-US" dirty="0"/>
              <a:t> </a:t>
            </a:r>
            <a:endParaRPr lang="es-ES" dirty="0"/>
          </a:p>
          <a:p>
            <a:pPr>
              <a:spcAft>
                <a:spcPts val="0"/>
              </a:spcAft>
            </a:pPr>
            <a:endParaRPr lang="es-ES" sz="2800" b="1" kern="50" dirty="0">
              <a:solidFill>
                <a:srgbClr val="000000"/>
              </a:solidFill>
              <a:latin typeface="Calibri" panose="020F0502020204030204" pitchFamily="34" charset="0"/>
              <a:ea typeface="Batang"/>
            </a:endParaRPr>
          </a:p>
          <a:p>
            <a:pPr algn="just">
              <a:spcAft>
                <a:spcPts val="0"/>
              </a:spcAft>
            </a:pPr>
            <a:r>
              <a:rPr lang="en-US" kern="50" dirty="0">
                <a:solidFill>
                  <a:srgbClr val="000000"/>
                </a:solidFill>
                <a:latin typeface="Times New Roman" panose="02020603050405020304" pitchFamily="18" charset="0"/>
                <a:ea typeface="Batang"/>
              </a:rPr>
              <a:t> </a:t>
            </a:r>
            <a:endParaRPr lang="es-ES" kern="50" dirty="0">
              <a:solidFill>
                <a:srgbClr val="000000"/>
              </a:solidFill>
              <a:latin typeface="Calibri" panose="020F0502020204030204" pitchFamily="34" charset="0"/>
              <a:ea typeface="Batang"/>
            </a:endParaRPr>
          </a:p>
          <a:p>
            <a:pPr marL="342900" lvl="0" indent="-342900" algn="ctr">
              <a:spcAft>
                <a:spcPts val="0"/>
              </a:spcAft>
              <a:buFont typeface="+mj-lt"/>
              <a:buAutoNum type="arabicPeriod"/>
            </a:pPr>
            <a:r>
              <a:rPr lang="en-US" b="1" kern="50" dirty="0">
                <a:solidFill>
                  <a:srgbClr val="000000"/>
                </a:solidFill>
                <a:latin typeface="Arial Narrow" panose="020B0606020202030204" pitchFamily="34" charset="0"/>
                <a:ea typeface="Batang"/>
              </a:rPr>
              <a:t>An Introduction to Environmental Security and its implication on health and related aspects</a:t>
            </a:r>
          </a:p>
          <a:p>
            <a:pPr marL="285750" lvl="0" indent="-285750" algn="just">
              <a:spcAft>
                <a:spcPts val="0"/>
              </a:spcAft>
              <a:buFont typeface="Arial" panose="020B0604020202020204" pitchFamily="34" charset="0"/>
              <a:buChar char="•"/>
            </a:pPr>
            <a:r>
              <a:rPr lang="en-US" b="1" kern="50" dirty="0">
                <a:solidFill>
                  <a:srgbClr val="000000"/>
                </a:solidFill>
                <a:latin typeface="Arial Narrow" panose="020B0606020202030204" pitchFamily="34" charset="0"/>
                <a:ea typeface="Batang"/>
              </a:rPr>
              <a:t>Environmental Security: a Polyhedral Concept</a:t>
            </a:r>
          </a:p>
          <a:p>
            <a:pPr marL="285750" lvl="0" indent="-285750" algn="just">
              <a:spcAft>
                <a:spcPts val="0"/>
              </a:spcAft>
              <a:buFont typeface="Arial" panose="020B0604020202020204" pitchFamily="34" charset="0"/>
              <a:buChar char="•"/>
            </a:pPr>
            <a:r>
              <a:rPr lang="en-US" b="1" kern="50" dirty="0">
                <a:solidFill>
                  <a:srgbClr val="000000"/>
                </a:solidFill>
                <a:latin typeface="Arial Narrow" panose="020B0606020202030204" pitchFamily="34" charset="0"/>
                <a:ea typeface="Batang"/>
              </a:rPr>
              <a:t>Human Security &amp; Global Security</a:t>
            </a:r>
          </a:p>
          <a:p>
            <a:pPr marL="285750" lvl="0" indent="-285750" algn="just">
              <a:spcAft>
                <a:spcPts val="0"/>
              </a:spcAft>
              <a:buFont typeface="Arial" panose="020B0604020202020204" pitchFamily="34" charset="0"/>
              <a:buChar char="•"/>
            </a:pPr>
            <a:r>
              <a:rPr lang="en-US" b="1" kern="50" dirty="0">
                <a:solidFill>
                  <a:srgbClr val="000000"/>
                </a:solidFill>
                <a:latin typeface="Arial Narrow" panose="020B0606020202030204" pitchFamily="34" charset="0"/>
                <a:ea typeface="Batang"/>
              </a:rPr>
              <a:t>Stockholm Conference (1972): “Only One Earth”</a:t>
            </a:r>
          </a:p>
          <a:p>
            <a:pPr marL="285750" lvl="0" indent="-285750" algn="just">
              <a:spcAft>
                <a:spcPts val="0"/>
              </a:spcAft>
              <a:buFont typeface="Arial" panose="020B0604020202020204" pitchFamily="34" charset="0"/>
              <a:buChar char="•"/>
            </a:pPr>
            <a:r>
              <a:rPr lang="en-US" b="1" kern="50" dirty="0">
                <a:solidFill>
                  <a:srgbClr val="000000"/>
                </a:solidFill>
                <a:latin typeface="Arial Narrow" panose="020B0606020202030204" pitchFamily="34" charset="0"/>
                <a:ea typeface="Batang"/>
              </a:rPr>
              <a:t>Security and environment: from the Westphalian perspective to the contemporary approach</a:t>
            </a:r>
          </a:p>
          <a:p>
            <a:pPr marL="285750" lvl="0" indent="-285750" algn="just">
              <a:spcAft>
                <a:spcPts val="0"/>
              </a:spcAft>
              <a:buFont typeface="Arial" panose="020B0604020202020204" pitchFamily="34" charset="0"/>
              <a:buChar char="•"/>
            </a:pPr>
            <a:r>
              <a:rPr lang="en-US" b="1" kern="50" dirty="0">
                <a:solidFill>
                  <a:srgbClr val="000000"/>
                </a:solidFill>
                <a:latin typeface="Arial Narrow" panose="020B0606020202030204" pitchFamily="34" charset="0"/>
                <a:ea typeface="Batang"/>
              </a:rPr>
              <a:t>1994 United Nations Human Development Report</a:t>
            </a:r>
          </a:p>
          <a:p>
            <a:pPr marL="285750" lvl="0" indent="-285750" algn="just">
              <a:spcAft>
                <a:spcPts val="0"/>
              </a:spcAft>
              <a:buFont typeface="Arial" panose="020B0604020202020204" pitchFamily="34" charset="0"/>
              <a:buChar char="•"/>
            </a:pPr>
            <a:r>
              <a:rPr lang="en-US" b="1" kern="50" dirty="0">
                <a:solidFill>
                  <a:srgbClr val="000000"/>
                </a:solidFill>
                <a:latin typeface="Arial Narrow" panose="020B0606020202030204" pitchFamily="34" charset="0"/>
                <a:ea typeface="Batang"/>
              </a:rPr>
              <a:t>Some Resolutions of the Commission on Human Rights (1994 and 1995) on Human Rights and the Environment. </a:t>
            </a:r>
          </a:p>
          <a:p>
            <a:pPr marL="285750" lvl="0" indent="-285750" algn="just">
              <a:spcAft>
                <a:spcPts val="0"/>
              </a:spcAft>
              <a:buFont typeface="Arial" panose="020B0604020202020204" pitchFamily="34" charset="0"/>
              <a:buChar char="•"/>
            </a:pPr>
            <a:r>
              <a:rPr lang="en-US" b="1" kern="50" dirty="0">
                <a:solidFill>
                  <a:srgbClr val="000000"/>
                </a:solidFill>
                <a:latin typeface="Arial Narrow" panose="020B0606020202030204" pitchFamily="34" charset="0"/>
                <a:ea typeface="Batang"/>
              </a:rPr>
              <a:t>Initiatives at the Human Rights Council (</a:t>
            </a:r>
            <a:r>
              <a:rPr lang="en-US" b="1" kern="50" dirty="0" err="1">
                <a:solidFill>
                  <a:srgbClr val="000000"/>
                </a:solidFill>
                <a:latin typeface="Arial Narrow" panose="020B0606020202030204" pitchFamily="34" charset="0"/>
                <a:ea typeface="Batang"/>
              </a:rPr>
              <a:t>Malé</a:t>
            </a:r>
            <a:r>
              <a:rPr lang="en-US" b="1" kern="50" dirty="0">
                <a:solidFill>
                  <a:srgbClr val="000000"/>
                </a:solidFill>
                <a:latin typeface="Arial Narrow" panose="020B0606020202030204" pitchFamily="34" charset="0"/>
                <a:ea typeface="Batang"/>
              </a:rPr>
              <a:t> Declaration, 2007; Resolution 7/23 on human rights and climate change). Active role of the Philippines. </a:t>
            </a:r>
          </a:p>
          <a:p>
            <a:pPr lvl="0" algn="just">
              <a:spcAft>
                <a:spcPts val="0"/>
              </a:spcAft>
            </a:pPr>
            <a:r>
              <a:rPr lang="en-US" b="1" kern="50" dirty="0">
                <a:solidFill>
                  <a:srgbClr val="000000"/>
                </a:solidFill>
                <a:latin typeface="Arial Narrow" panose="020B0606020202030204" pitchFamily="34" charset="0"/>
                <a:ea typeface="Batang"/>
              </a:rPr>
              <a:t>	</a:t>
            </a:r>
          </a:p>
          <a:p>
            <a:pPr lvl="0" algn="just">
              <a:spcAft>
                <a:spcPts val="0"/>
              </a:spcAft>
            </a:pPr>
            <a:r>
              <a:rPr lang="en-US" b="1" kern="50" dirty="0">
                <a:solidFill>
                  <a:srgbClr val="000000"/>
                </a:solidFill>
                <a:latin typeface="Arial Narrow" panose="020B0606020202030204" pitchFamily="34" charset="0"/>
                <a:ea typeface="Batang"/>
              </a:rPr>
              <a:t> </a:t>
            </a:r>
            <a:endParaRPr lang="es-ES" b="1" kern="50" dirty="0">
              <a:solidFill>
                <a:srgbClr val="000000"/>
              </a:solidFill>
              <a:latin typeface="Arial Narrow" panose="020B0606020202030204" pitchFamily="34" charset="0"/>
              <a:ea typeface="Batang"/>
            </a:endParaRPr>
          </a:p>
        </p:txBody>
      </p:sp>
      <p:pic>
        <p:nvPicPr>
          <p:cNvPr id="3076" name="Picture 4" descr="Stockholm Conference on Human Environment 1972 | Blog ta&amp;#39; Carmel Cacopar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476672"/>
            <a:ext cx="2863999" cy="2420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68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55576" y="404664"/>
            <a:ext cx="8352928" cy="554461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285750" indent="-285750" algn="just">
              <a:buFont typeface="Arial" panose="020B0604020202020204" pitchFamily="34" charset="0"/>
              <a:buChar char="•"/>
            </a:pPr>
            <a:r>
              <a:rPr lang="es-ES" dirty="0"/>
              <a:t>8 </a:t>
            </a:r>
            <a:r>
              <a:rPr lang="es-ES" dirty="0" err="1"/>
              <a:t>October</a:t>
            </a:r>
            <a:r>
              <a:rPr lang="es-ES" dirty="0"/>
              <a:t> 2021: </a:t>
            </a:r>
            <a:r>
              <a:rPr lang="es-ES" dirty="0" err="1"/>
              <a:t>Resolution</a:t>
            </a:r>
            <a:r>
              <a:rPr lang="es-ES" dirty="0"/>
              <a:t> of </a:t>
            </a:r>
            <a:r>
              <a:rPr lang="es-ES" dirty="0" err="1"/>
              <a:t>the</a:t>
            </a:r>
            <a:r>
              <a:rPr lang="es-ES" dirty="0"/>
              <a:t> Human </a:t>
            </a:r>
            <a:r>
              <a:rPr lang="es-ES" dirty="0" err="1"/>
              <a:t>Rights</a:t>
            </a:r>
            <a:r>
              <a:rPr lang="es-ES" dirty="0"/>
              <a:t> Council </a:t>
            </a:r>
            <a:r>
              <a:rPr lang="es-ES" dirty="0" err="1"/>
              <a:t>recognizing</a:t>
            </a:r>
            <a:r>
              <a:rPr lang="es-ES" dirty="0"/>
              <a:t> a new universal human </a:t>
            </a:r>
            <a:r>
              <a:rPr lang="es-ES" dirty="0" err="1"/>
              <a:t>right</a:t>
            </a:r>
            <a:r>
              <a:rPr lang="es-ES" dirty="0"/>
              <a:t>: </a:t>
            </a:r>
            <a:r>
              <a:rPr lang="es-ES" dirty="0" err="1"/>
              <a:t>the</a:t>
            </a:r>
            <a:r>
              <a:rPr lang="es-ES" dirty="0"/>
              <a:t> </a:t>
            </a:r>
            <a:r>
              <a:rPr lang="es-ES" dirty="0" err="1"/>
              <a:t>right</a:t>
            </a:r>
            <a:r>
              <a:rPr lang="es-ES" dirty="0"/>
              <a:t> to a </a:t>
            </a:r>
            <a:r>
              <a:rPr lang="es-ES" dirty="0" err="1"/>
              <a:t>clean</a:t>
            </a:r>
            <a:r>
              <a:rPr lang="es-ES" dirty="0"/>
              <a:t>, </a:t>
            </a:r>
            <a:r>
              <a:rPr lang="es-ES" dirty="0" err="1"/>
              <a:t>healthy</a:t>
            </a:r>
            <a:r>
              <a:rPr lang="es-ES" dirty="0"/>
              <a:t> and </a:t>
            </a:r>
            <a:r>
              <a:rPr lang="es-ES" dirty="0" err="1"/>
              <a:t>sustainable</a:t>
            </a:r>
            <a:r>
              <a:rPr lang="es-ES" dirty="0"/>
              <a:t> </a:t>
            </a:r>
            <a:r>
              <a:rPr lang="es-ES" dirty="0" err="1"/>
              <a:t>environment</a:t>
            </a:r>
            <a:r>
              <a:rPr lang="es-ES" dirty="0"/>
              <a:t> (</a:t>
            </a:r>
            <a:r>
              <a:rPr lang="es-ES" dirty="0" err="1"/>
              <a:t>Resolution</a:t>
            </a:r>
            <a:r>
              <a:rPr lang="es-ES" dirty="0"/>
              <a:t> 48/13) (</a:t>
            </a:r>
            <a:r>
              <a:rPr lang="es-ES" dirty="0">
                <a:hlinkClick r:id="rId2"/>
              </a:rPr>
              <a:t>https://documents-dds-ny.un.org/doc/UNDOC/GEN/G21/289/50/PDF/G2128950.pdf?OpenElement</a:t>
            </a:r>
            <a:r>
              <a:rPr lang="es-ES" dirty="0"/>
              <a:t>). </a:t>
            </a:r>
          </a:p>
          <a:p>
            <a:pPr marL="285750" indent="-285750" algn="just">
              <a:buFont typeface="Arial" panose="020B0604020202020204" pitchFamily="34" charset="0"/>
              <a:buChar char="•"/>
            </a:pPr>
            <a:r>
              <a:rPr lang="es-ES" dirty="0" err="1"/>
              <a:t>The</a:t>
            </a:r>
            <a:r>
              <a:rPr lang="es-ES" dirty="0"/>
              <a:t> </a:t>
            </a:r>
            <a:r>
              <a:rPr lang="es-ES" dirty="0" err="1"/>
              <a:t>same</a:t>
            </a:r>
            <a:r>
              <a:rPr lang="es-ES" dirty="0"/>
              <a:t> date: </a:t>
            </a:r>
            <a:r>
              <a:rPr lang="es-ES" dirty="0" err="1"/>
              <a:t>Resolution</a:t>
            </a:r>
            <a:r>
              <a:rPr lang="es-ES" dirty="0"/>
              <a:t> 48/14. Mandate </a:t>
            </a:r>
            <a:r>
              <a:rPr lang="en-US" dirty="0"/>
              <a:t>of the Special Rapporteur on the promotion and protection of human rights in the context of climate change</a:t>
            </a:r>
            <a:r>
              <a:rPr lang="es-ES" dirty="0"/>
              <a:t> (</a:t>
            </a:r>
            <a:r>
              <a:rPr lang="es-ES" dirty="0">
                <a:hlinkClick r:id="rId3"/>
              </a:rPr>
              <a:t>https://documents-dds-ny.un.org/doc/UNDOC/GEN/G21/285/48/PDF/G2128548.pdf?OpenElement</a:t>
            </a:r>
            <a:r>
              <a:rPr lang="es-ES" dirty="0"/>
              <a:t>).</a:t>
            </a:r>
          </a:p>
          <a:p>
            <a:pPr marL="285750" indent="-285750" algn="just">
              <a:buFont typeface="Arial" panose="020B0604020202020204" pitchFamily="34" charset="0"/>
              <a:buChar char="•"/>
            </a:pPr>
            <a:r>
              <a:rPr lang="es-ES" dirty="0" err="1"/>
              <a:t>The</a:t>
            </a:r>
            <a:r>
              <a:rPr lang="es-ES" dirty="0"/>
              <a:t> </a:t>
            </a:r>
            <a:r>
              <a:rPr lang="es-ES" dirty="0" err="1"/>
              <a:t>Philippines</a:t>
            </a:r>
            <a:r>
              <a:rPr lang="es-ES" dirty="0"/>
              <a:t> </a:t>
            </a:r>
            <a:r>
              <a:rPr lang="es-ES" dirty="0" err="1"/>
              <a:t>voted</a:t>
            </a:r>
            <a:r>
              <a:rPr lang="es-ES" dirty="0"/>
              <a:t> in </a:t>
            </a:r>
            <a:r>
              <a:rPr lang="es-ES" dirty="0" err="1"/>
              <a:t>favour</a:t>
            </a:r>
            <a:r>
              <a:rPr lang="es-ES" dirty="0"/>
              <a:t> of </a:t>
            </a:r>
            <a:r>
              <a:rPr lang="es-ES" dirty="0" err="1"/>
              <a:t>these</a:t>
            </a:r>
            <a:r>
              <a:rPr lang="es-ES" dirty="0"/>
              <a:t> </a:t>
            </a:r>
            <a:r>
              <a:rPr lang="es-ES" dirty="0" err="1"/>
              <a:t>resolutions</a:t>
            </a:r>
            <a:r>
              <a:rPr lang="es-ES" dirty="0"/>
              <a:t>.</a:t>
            </a:r>
          </a:p>
          <a:p>
            <a:pPr marL="285750" indent="-285750" algn="just">
              <a:buFont typeface="Arial" panose="020B0604020202020204" pitchFamily="34" charset="0"/>
              <a:buChar char="•"/>
            </a:pPr>
            <a:r>
              <a:rPr lang="es-ES" dirty="0" err="1"/>
              <a:t>Resolution</a:t>
            </a:r>
            <a:r>
              <a:rPr lang="es-ES" dirty="0"/>
              <a:t> of </a:t>
            </a:r>
            <a:r>
              <a:rPr lang="es-ES" dirty="0" err="1"/>
              <a:t>the</a:t>
            </a:r>
            <a:r>
              <a:rPr lang="es-ES" dirty="0"/>
              <a:t> UNGA </a:t>
            </a:r>
            <a:r>
              <a:rPr lang="es-ES" dirty="0" err="1"/>
              <a:t>adopted</a:t>
            </a:r>
            <a:r>
              <a:rPr lang="es-ES" dirty="0"/>
              <a:t> </a:t>
            </a:r>
            <a:r>
              <a:rPr lang="es-ES" dirty="0" err="1"/>
              <a:t>the</a:t>
            </a:r>
            <a:r>
              <a:rPr lang="es-ES" dirty="0"/>
              <a:t> 28 </a:t>
            </a:r>
            <a:r>
              <a:rPr lang="es-ES" dirty="0" err="1"/>
              <a:t>July</a:t>
            </a:r>
            <a:r>
              <a:rPr lang="es-ES" dirty="0"/>
              <a:t> 2022 (A/RES/76/300): </a:t>
            </a:r>
            <a:r>
              <a:rPr lang="es-ES" dirty="0" err="1"/>
              <a:t>The</a:t>
            </a:r>
            <a:r>
              <a:rPr lang="es-ES" dirty="0"/>
              <a:t> human </a:t>
            </a:r>
            <a:r>
              <a:rPr lang="es-ES" dirty="0" err="1"/>
              <a:t>right</a:t>
            </a:r>
            <a:r>
              <a:rPr lang="es-ES" dirty="0"/>
              <a:t> to a </a:t>
            </a:r>
            <a:r>
              <a:rPr lang="es-ES" dirty="0" err="1"/>
              <a:t>clean</a:t>
            </a:r>
            <a:r>
              <a:rPr lang="es-ES" dirty="0"/>
              <a:t>, </a:t>
            </a:r>
            <a:r>
              <a:rPr lang="es-ES" dirty="0" err="1"/>
              <a:t>healthy</a:t>
            </a:r>
            <a:r>
              <a:rPr lang="es-ES" dirty="0"/>
              <a:t> and </a:t>
            </a:r>
            <a:r>
              <a:rPr lang="es-ES" dirty="0" err="1"/>
              <a:t>sustainable</a:t>
            </a:r>
            <a:r>
              <a:rPr lang="es-ES" dirty="0"/>
              <a:t> </a:t>
            </a:r>
            <a:r>
              <a:rPr lang="es-ES" dirty="0" err="1"/>
              <a:t>environment</a:t>
            </a:r>
            <a:r>
              <a:rPr lang="es-ES" dirty="0"/>
              <a:t>: (par. 4) 161 votes in </a:t>
            </a:r>
            <a:r>
              <a:rPr lang="es-ES" dirty="0" err="1"/>
              <a:t>favour</a:t>
            </a:r>
            <a:r>
              <a:rPr lang="es-ES" dirty="0"/>
              <a:t> and </a:t>
            </a:r>
            <a:r>
              <a:rPr lang="es-ES" dirty="0" smtClean="0"/>
              <a:t>8 </a:t>
            </a:r>
            <a:r>
              <a:rPr lang="es-ES" dirty="0" err="1"/>
              <a:t>abstentions</a:t>
            </a:r>
            <a:r>
              <a:rPr lang="es-ES" dirty="0"/>
              <a:t>. </a:t>
            </a:r>
          </a:p>
          <a:p>
            <a:pPr lvl="1" algn="just"/>
            <a:r>
              <a:rPr lang="en-US" dirty="0"/>
              <a:t>“Calls upon States, international organizations, business enterprises and other relevant stakeholders to adopt policies, to enhance international cooperation, strengthen capacity-building and continue to share good practices in order to scale up efforts to ensure a clean, healthy and sustainable environment for all” (</a:t>
            </a:r>
            <a:r>
              <a:rPr lang="es-ES" dirty="0">
                <a:hlinkClick r:id="rId4"/>
              </a:rPr>
              <a:t>https://documents-dds-ny.un.org/doc/UNDOC/GEN/N22/442/77/PDF/N2244277.pdf?OpenElement</a:t>
            </a:r>
            <a:r>
              <a:rPr lang="es-ES" dirty="0"/>
              <a:t> ). </a:t>
            </a:r>
          </a:p>
        </p:txBody>
      </p:sp>
    </p:spTree>
    <p:extLst>
      <p:ext uri="{BB962C8B-B14F-4D97-AF65-F5344CB8AC3E}">
        <p14:creationId xmlns:p14="http://schemas.microsoft.com/office/powerpoint/2010/main" val="2971992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ipse 1"/>
          <p:cNvSpPr/>
          <p:nvPr/>
        </p:nvSpPr>
        <p:spPr>
          <a:xfrm>
            <a:off x="1619672" y="764704"/>
            <a:ext cx="7056784" cy="568863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es-ES" dirty="0" err="1"/>
              <a:t>Following</a:t>
            </a:r>
            <a:r>
              <a:rPr lang="es-ES" dirty="0"/>
              <a:t> </a:t>
            </a:r>
            <a:r>
              <a:rPr lang="es-ES" dirty="0" err="1"/>
              <a:t>the</a:t>
            </a:r>
            <a:r>
              <a:rPr lang="es-ES" dirty="0"/>
              <a:t> ideas of John Knox (</a:t>
            </a:r>
            <a:r>
              <a:rPr lang="es-ES" dirty="0" err="1"/>
              <a:t>first</a:t>
            </a:r>
            <a:r>
              <a:rPr lang="es-ES" dirty="0"/>
              <a:t> </a:t>
            </a:r>
            <a:r>
              <a:rPr lang="es-ES" dirty="0" err="1"/>
              <a:t>independent</a:t>
            </a:r>
            <a:r>
              <a:rPr lang="es-ES" dirty="0"/>
              <a:t> </a:t>
            </a:r>
            <a:r>
              <a:rPr lang="es-ES" dirty="0" err="1"/>
              <a:t>Expert</a:t>
            </a:r>
            <a:r>
              <a:rPr lang="es-ES" dirty="0"/>
              <a:t>/</a:t>
            </a:r>
            <a:r>
              <a:rPr lang="es-ES" dirty="0" err="1"/>
              <a:t>Special</a:t>
            </a:r>
            <a:r>
              <a:rPr lang="es-ES" dirty="0"/>
              <a:t> </a:t>
            </a:r>
            <a:r>
              <a:rPr lang="es-ES" dirty="0" err="1"/>
              <a:t>Rapporteur</a:t>
            </a:r>
            <a:r>
              <a:rPr lang="es-ES" dirty="0"/>
              <a:t> </a:t>
            </a:r>
            <a:r>
              <a:rPr lang="es-ES" dirty="0" err="1"/>
              <a:t>on</a:t>
            </a:r>
            <a:r>
              <a:rPr lang="es-ES" dirty="0"/>
              <a:t> Human </a:t>
            </a:r>
            <a:r>
              <a:rPr lang="es-ES" dirty="0" err="1"/>
              <a:t>Rights</a:t>
            </a:r>
            <a:r>
              <a:rPr lang="es-ES" dirty="0"/>
              <a:t> and </a:t>
            </a:r>
            <a:r>
              <a:rPr lang="es-ES" dirty="0" err="1"/>
              <a:t>Environment</a:t>
            </a:r>
            <a:r>
              <a:rPr lang="es-ES" dirty="0"/>
              <a:t> of </a:t>
            </a:r>
            <a:r>
              <a:rPr lang="es-ES" dirty="0" err="1"/>
              <a:t>the</a:t>
            </a:r>
            <a:r>
              <a:rPr lang="es-ES" dirty="0"/>
              <a:t> Human </a:t>
            </a:r>
            <a:r>
              <a:rPr lang="es-ES" dirty="0" err="1"/>
              <a:t>Rights</a:t>
            </a:r>
            <a:r>
              <a:rPr lang="es-ES" dirty="0"/>
              <a:t> Council), “</a:t>
            </a:r>
            <a:r>
              <a:rPr lang="es-ES" dirty="0" err="1"/>
              <a:t>the</a:t>
            </a:r>
            <a:r>
              <a:rPr lang="es-ES" dirty="0"/>
              <a:t> </a:t>
            </a:r>
            <a:r>
              <a:rPr lang="es-ES" dirty="0" err="1"/>
              <a:t>obligations</a:t>
            </a:r>
            <a:r>
              <a:rPr lang="es-ES" dirty="0"/>
              <a:t> of </a:t>
            </a:r>
            <a:r>
              <a:rPr lang="es-ES" dirty="0" err="1"/>
              <a:t>States</a:t>
            </a:r>
            <a:r>
              <a:rPr lang="es-ES" dirty="0"/>
              <a:t> to </a:t>
            </a:r>
            <a:r>
              <a:rPr lang="es-ES" dirty="0" err="1"/>
              <a:t>respect</a:t>
            </a:r>
            <a:r>
              <a:rPr lang="es-ES" dirty="0"/>
              <a:t>, </a:t>
            </a:r>
            <a:r>
              <a:rPr lang="es-ES" dirty="0" err="1"/>
              <a:t>protect</a:t>
            </a:r>
            <a:r>
              <a:rPr lang="es-ES" dirty="0"/>
              <a:t> and </a:t>
            </a:r>
            <a:r>
              <a:rPr lang="es-ES" dirty="0" err="1"/>
              <a:t>fulfil</a:t>
            </a:r>
            <a:r>
              <a:rPr lang="es-ES" dirty="0"/>
              <a:t> a </a:t>
            </a:r>
            <a:r>
              <a:rPr lang="es-ES" dirty="0" err="1"/>
              <a:t>globally</a:t>
            </a:r>
            <a:r>
              <a:rPr lang="es-ES" dirty="0"/>
              <a:t> </a:t>
            </a:r>
            <a:r>
              <a:rPr lang="es-ES" dirty="0" err="1"/>
              <a:t>recognized</a:t>
            </a:r>
            <a:r>
              <a:rPr lang="es-ES" dirty="0"/>
              <a:t> human </a:t>
            </a:r>
            <a:r>
              <a:rPr lang="es-ES" dirty="0" err="1"/>
              <a:t>right</a:t>
            </a:r>
            <a:r>
              <a:rPr lang="es-ES" dirty="0"/>
              <a:t> to a </a:t>
            </a:r>
            <a:r>
              <a:rPr lang="es-ES" dirty="0" err="1"/>
              <a:t>healthy</a:t>
            </a:r>
            <a:r>
              <a:rPr lang="es-ES" dirty="0"/>
              <a:t> </a:t>
            </a:r>
            <a:r>
              <a:rPr lang="es-ES" dirty="0" err="1"/>
              <a:t>environment</a:t>
            </a:r>
            <a:r>
              <a:rPr lang="es-ES" dirty="0"/>
              <a:t> </a:t>
            </a:r>
            <a:r>
              <a:rPr lang="es-ES" dirty="0" err="1"/>
              <a:t>have</a:t>
            </a:r>
            <a:r>
              <a:rPr lang="es-ES" dirty="0"/>
              <a:t> </a:t>
            </a:r>
            <a:r>
              <a:rPr lang="es-ES" dirty="0" err="1"/>
              <a:t>evolved</a:t>
            </a:r>
            <a:r>
              <a:rPr lang="es-ES" dirty="0"/>
              <a:t> </a:t>
            </a:r>
            <a:r>
              <a:rPr lang="es-ES" dirty="0" err="1"/>
              <a:t>along</a:t>
            </a:r>
            <a:r>
              <a:rPr lang="es-ES" dirty="0"/>
              <a:t> </a:t>
            </a:r>
            <a:r>
              <a:rPr lang="es-ES" dirty="0" err="1"/>
              <a:t>three</a:t>
            </a:r>
            <a:r>
              <a:rPr lang="es-ES" dirty="0"/>
              <a:t> </a:t>
            </a:r>
            <a:r>
              <a:rPr lang="es-ES" dirty="0" err="1"/>
              <a:t>paths</a:t>
            </a:r>
            <a:r>
              <a:rPr lang="es-ES" dirty="0"/>
              <a:t>: </a:t>
            </a:r>
            <a:r>
              <a:rPr lang="es-ES" dirty="0" err="1"/>
              <a:t>the</a:t>
            </a:r>
            <a:r>
              <a:rPr lang="es-ES" dirty="0"/>
              <a:t> </a:t>
            </a:r>
            <a:r>
              <a:rPr lang="es-ES" dirty="0" err="1"/>
              <a:t>recognition</a:t>
            </a:r>
            <a:r>
              <a:rPr lang="es-ES" dirty="0"/>
              <a:t> of </a:t>
            </a:r>
            <a:r>
              <a:rPr lang="es-ES" dirty="0" err="1"/>
              <a:t>the</a:t>
            </a:r>
            <a:r>
              <a:rPr lang="es-ES" dirty="0"/>
              <a:t> </a:t>
            </a:r>
            <a:r>
              <a:rPr lang="es-ES" dirty="0" err="1"/>
              <a:t>right</a:t>
            </a:r>
            <a:r>
              <a:rPr lang="es-ES" dirty="0"/>
              <a:t> to a </a:t>
            </a:r>
            <a:r>
              <a:rPr lang="es-ES" dirty="0" err="1"/>
              <a:t>healthy</a:t>
            </a:r>
            <a:r>
              <a:rPr lang="es-ES" dirty="0"/>
              <a:t> </a:t>
            </a:r>
            <a:r>
              <a:rPr lang="es-ES" dirty="0" err="1"/>
              <a:t>environment</a:t>
            </a:r>
            <a:r>
              <a:rPr lang="es-ES" dirty="0"/>
              <a:t> at </a:t>
            </a:r>
            <a:r>
              <a:rPr lang="es-ES" dirty="0" err="1"/>
              <a:t>the</a:t>
            </a:r>
            <a:r>
              <a:rPr lang="es-ES" dirty="0"/>
              <a:t> </a:t>
            </a:r>
            <a:r>
              <a:rPr lang="es-ES" b="1" i="1" dirty="0"/>
              <a:t>regional</a:t>
            </a:r>
            <a:r>
              <a:rPr lang="es-ES" dirty="0"/>
              <a:t> and </a:t>
            </a:r>
            <a:r>
              <a:rPr lang="es-ES" dirty="0" err="1"/>
              <a:t>national</a:t>
            </a:r>
            <a:r>
              <a:rPr lang="es-ES" dirty="0"/>
              <a:t> </a:t>
            </a:r>
            <a:r>
              <a:rPr lang="es-ES" dirty="0" err="1"/>
              <a:t>levels</a:t>
            </a:r>
            <a:r>
              <a:rPr lang="es-ES" dirty="0"/>
              <a:t>; </a:t>
            </a:r>
            <a:r>
              <a:rPr lang="es-ES" dirty="0" err="1"/>
              <a:t>the</a:t>
            </a:r>
            <a:r>
              <a:rPr lang="es-ES" dirty="0"/>
              <a:t> </a:t>
            </a:r>
            <a:r>
              <a:rPr lang="es-ES" dirty="0" err="1"/>
              <a:t>application</a:t>
            </a:r>
            <a:r>
              <a:rPr lang="es-ES" dirty="0"/>
              <a:t> of </a:t>
            </a:r>
            <a:r>
              <a:rPr lang="es-ES" dirty="0" err="1"/>
              <a:t>other</a:t>
            </a:r>
            <a:r>
              <a:rPr lang="es-ES" dirty="0"/>
              <a:t> human </a:t>
            </a:r>
            <a:r>
              <a:rPr lang="es-ES" dirty="0" err="1"/>
              <a:t>rights</a:t>
            </a:r>
            <a:r>
              <a:rPr lang="es-ES" dirty="0"/>
              <a:t>, </a:t>
            </a:r>
            <a:r>
              <a:rPr lang="es-ES" dirty="0" err="1"/>
              <a:t>such</a:t>
            </a:r>
            <a:r>
              <a:rPr lang="es-ES" dirty="0"/>
              <a:t> as </a:t>
            </a:r>
            <a:r>
              <a:rPr lang="es-ES" dirty="0" err="1"/>
              <a:t>the</a:t>
            </a:r>
            <a:r>
              <a:rPr lang="es-ES" dirty="0"/>
              <a:t> </a:t>
            </a:r>
            <a:r>
              <a:rPr lang="es-ES" dirty="0" err="1"/>
              <a:t>rights</a:t>
            </a:r>
            <a:r>
              <a:rPr lang="es-ES" dirty="0"/>
              <a:t> to </a:t>
            </a:r>
            <a:r>
              <a:rPr lang="es-ES" dirty="0" err="1"/>
              <a:t>life</a:t>
            </a:r>
            <a:r>
              <a:rPr lang="es-ES" dirty="0"/>
              <a:t> and </a:t>
            </a:r>
            <a:r>
              <a:rPr lang="es-ES" dirty="0" err="1"/>
              <a:t>health</a:t>
            </a:r>
            <a:r>
              <a:rPr lang="es-ES" dirty="0"/>
              <a:t>, to </a:t>
            </a:r>
            <a:r>
              <a:rPr lang="es-ES" dirty="0" err="1"/>
              <a:t>environmental</a:t>
            </a:r>
            <a:r>
              <a:rPr lang="es-ES" dirty="0"/>
              <a:t> </a:t>
            </a:r>
            <a:r>
              <a:rPr lang="es-ES" dirty="0" err="1"/>
              <a:t>issues</a:t>
            </a:r>
            <a:r>
              <a:rPr lang="es-ES" dirty="0"/>
              <a:t>; and </a:t>
            </a:r>
            <a:r>
              <a:rPr lang="es-ES" dirty="0" err="1"/>
              <a:t>the</a:t>
            </a:r>
            <a:r>
              <a:rPr lang="es-ES" dirty="0"/>
              <a:t> </a:t>
            </a:r>
            <a:r>
              <a:rPr lang="es-ES" dirty="0" err="1"/>
              <a:t>inclusion</a:t>
            </a:r>
            <a:r>
              <a:rPr lang="es-ES" dirty="0"/>
              <a:t> of procedural </a:t>
            </a:r>
            <a:r>
              <a:rPr lang="es-ES" dirty="0" err="1"/>
              <a:t>rights</a:t>
            </a:r>
            <a:r>
              <a:rPr lang="es-ES" dirty="0"/>
              <a:t> in </a:t>
            </a:r>
            <a:r>
              <a:rPr lang="es-ES" dirty="0" err="1"/>
              <a:t>environmental</a:t>
            </a:r>
            <a:r>
              <a:rPr lang="es-ES" dirty="0"/>
              <a:t> </a:t>
            </a:r>
            <a:r>
              <a:rPr lang="es-ES" dirty="0" err="1"/>
              <a:t>treaties</a:t>
            </a:r>
            <a:r>
              <a:rPr lang="es-ES" dirty="0"/>
              <a:t>”.</a:t>
            </a:r>
            <a:endParaRPr lang="es-ES" b="1" dirty="0"/>
          </a:p>
        </p:txBody>
      </p:sp>
      <p:pic>
        <p:nvPicPr>
          <p:cNvPr id="1026" name="Picture 2" descr="https://www.ohchr.org/sites/default/files/SiteCollectionImages/Issues/Environment/IE/john_kno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340768"/>
            <a:ext cx="2392660"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127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www.ohchr.org/sites/default/files/SiteCollectionImages/Issues/Environment/sr_environment_boy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2924944"/>
            <a:ext cx="2143125" cy="3048001"/>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683568" y="716361"/>
            <a:ext cx="4968552" cy="525658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err="1"/>
              <a:t>Good</a:t>
            </a:r>
            <a:r>
              <a:rPr lang="es-ES" dirty="0"/>
              <a:t> </a:t>
            </a:r>
            <a:r>
              <a:rPr lang="es-ES" dirty="0" err="1"/>
              <a:t>practices</a:t>
            </a:r>
            <a:r>
              <a:rPr lang="es-ES" dirty="0"/>
              <a:t> in </a:t>
            </a:r>
            <a:r>
              <a:rPr lang="es-ES" dirty="0" err="1"/>
              <a:t>the</a:t>
            </a:r>
            <a:r>
              <a:rPr lang="es-ES" dirty="0"/>
              <a:t> </a:t>
            </a:r>
            <a:r>
              <a:rPr lang="es-ES" dirty="0" err="1"/>
              <a:t>implementation</a:t>
            </a:r>
            <a:r>
              <a:rPr lang="es-ES" dirty="0"/>
              <a:t> of </a:t>
            </a:r>
            <a:r>
              <a:rPr lang="es-ES" dirty="0" err="1"/>
              <a:t>the</a:t>
            </a:r>
            <a:r>
              <a:rPr lang="es-ES" dirty="0"/>
              <a:t> </a:t>
            </a:r>
            <a:r>
              <a:rPr lang="es-ES" dirty="0" err="1"/>
              <a:t>right</a:t>
            </a:r>
            <a:r>
              <a:rPr lang="es-ES" dirty="0"/>
              <a:t> to a </a:t>
            </a:r>
            <a:r>
              <a:rPr lang="es-ES" dirty="0" err="1"/>
              <a:t>healthy</a:t>
            </a:r>
            <a:r>
              <a:rPr lang="es-ES" dirty="0"/>
              <a:t> </a:t>
            </a:r>
            <a:r>
              <a:rPr lang="es-ES" dirty="0" err="1"/>
              <a:t>environment</a:t>
            </a:r>
            <a:r>
              <a:rPr lang="es-ES" dirty="0"/>
              <a:t> </a:t>
            </a:r>
            <a:r>
              <a:rPr lang="es-ES" dirty="0" err="1"/>
              <a:t>from</a:t>
            </a:r>
            <a:r>
              <a:rPr lang="es-ES" dirty="0"/>
              <a:t> more </a:t>
            </a:r>
            <a:r>
              <a:rPr lang="es-ES" dirty="0" err="1"/>
              <a:t>than</a:t>
            </a:r>
            <a:r>
              <a:rPr lang="es-ES" dirty="0"/>
              <a:t> 170 </a:t>
            </a:r>
            <a:r>
              <a:rPr lang="es-ES" dirty="0" err="1"/>
              <a:t>States</a:t>
            </a:r>
            <a:r>
              <a:rPr lang="es-ES" dirty="0"/>
              <a:t> (David R. </a:t>
            </a:r>
            <a:r>
              <a:rPr lang="es-ES" dirty="0" err="1"/>
              <a:t>Boyd</a:t>
            </a:r>
            <a:r>
              <a:rPr lang="es-ES" dirty="0"/>
              <a:t>, </a:t>
            </a:r>
            <a:r>
              <a:rPr lang="es-ES" dirty="0" err="1"/>
              <a:t>Special</a:t>
            </a:r>
            <a:r>
              <a:rPr lang="es-ES" dirty="0"/>
              <a:t> </a:t>
            </a:r>
            <a:r>
              <a:rPr lang="es-ES" dirty="0" err="1"/>
              <a:t>Rapporteur</a:t>
            </a:r>
            <a:r>
              <a:rPr lang="es-ES" dirty="0"/>
              <a:t> </a:t>
            </a:r>
            <a:r>
              <a:rPr lang="es-ES" dirty="0" err="1"/>
              <a:t>on</a:t>
            </a:r>
            <a:r>
              <a:rPr lang="es-ES" dirty="0"/>
              <a:t> Human </a:t>
            </a:r>
            <a:r>
              <a:rPr lang="es-ES" dirty="0" err="1"/>
              <a:t>Rights</a:t>
            </a:r>
            <a:r>
              <a:rPr lang="es-ES" dirty="0"/>
              <a:t> and </a:t>
            </a:r>
            <a:r>
              <a:rPr lang="es-ES" dirty="0" err="1"/>
              <a:t>Environment</a:t>
            </a:r>
            <a:r>
              <a:rPr lang="es-ES" dirty="0"/>
              <a:t>, </a:t>
            </a:r>
            <a:r>
              <a:rPr lang="es-ES" dirty="0" err="1"/>
              <a:t>after</a:t>
            </a:r>
            <a:r>
              <a:rPr lang="es-ES" dirty="0"/>
              <a:t> Knox): </a:t>
            </a:r>
            <a:r>
              <a:rPr lang="es-ES" dirty="0">
                <a:hlinkClick r:id="rId3"/>
              </a:rPr>
              <a:t>https://documents-dds-ny.un.org/doc/UNDOC/GEN/G19/355/14/PDF/G1935514.pdf?OpenElement</a:t>
            </a:r>
            <a:r>
              <a:rPr lang="es-ES" dirty="0"/>
              <a:t> (UN DOC A/HRC/43/53, 30 </a:t>
            </a:r>
            <a:r>
              <a:rPr lang="es-ES" dirty="0" err="1"/>
              <a:t>December</a:t>
            </a:r>
            <a:r>
              <a:rPr lang="es-ES" dirty="0"/>
              <a:t> 2019). </a:t>
            </a:r>
          </a:p>
        </p:txBody>
      </p:sp>
    </p:spTree>
    <p:extLst>
      <p:ext uri="{BB962C8B-B14F-4D97-AF65-F5344CB8AC3E}">
        <p14:creationId xmlns:p14="http://schemas.microsoft.com/office/powerpoint/2010/main" val="4199993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67544" y="476672"/>
            <a:ext cx="4104456" cy="646331"/>
          </a:xfrm>
          <a:prstGeom prst="rect">
            <a:avLst/>
          </a:prstGeom>
          <a:solidFill>
            <a:schemeClr val="tx2">
              <a:lumMod val="40000"/>
              <a:lumOff val="60000"/>
            </a:schemeClr>
          </a:solidFill>
        </p:spPr>
        <p:txBody>
          <a:bodyPr wrap="square" rtlCol="0">
            <a:spAutoFit/>
          </a:bodyPr>
          <a:lstStyle/>
          <a:p>
            <a:r>
              <a:rPr lang="es-ES" dirty="0" smtClean="0"/>
              <a:t>And, </a:t>
            </a:r>
            <a:r>
              <a:rPr lang="es-ES" dirty="0" err="1"/>
              <a:t>what</a:t>
            </a:r>
            <a:r>
              <a:rPr lang="es-ES" dirty="0"/>
              <a:t> </a:t>
            </a:r>
            <a:r>
              <a:rPr lang="es-ES" dirty="0" err="1"/>
              <a:t>about</a:t>
            </a:r>
            <a:r>
              <a:rPr lang="es-ES" dirty="0"/>
              <a:t> </a:t>
            </a:r>
            <a:r>
              <a:rPr lang="es-ES" i="1" dirty="0" err="1"/>
              <a:t>security</a:t>
            </a:r>
            <a:r>
              <a:rPr lang="es-ES" dirty="0"/>
              <a:t> and… </a:t>
            </a:r>
            <a:r>
              <a:rPr lang="es-ES" dirty="0" err="1"/>
              <a:t>the</a:t>
            </a:r>
            <a:r>
              <a:rPr lang="es-ES" dirty="0"/>
              <a:t> UN Security Council?</a:t>
            </a:r>
          </a:p>
        </p:txBody>
      </p:sp>
      <p:pic>
        <p:nvPicPr>
          <p:cNvPr id="6148" name="Picture 4" descr="The Security Council of the United Nations - France ON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484784"/>
            <a:ext cx="3347864" cy="2736304"/>
          </a:xfrm>
          <a:prstGeom prst="rect">
            <a:avLst/>
          </a:prstGeom>
          <a:noFill/>
          <a:extLst>
            <a:ext uri="{909E8E84-426E-40DD-AFC4-6F175D3DCCD1}">
              <a14:hiddenFill xmlns:a14="http://schemas.microsoft.com/office/drawing/2010/main">
                <a:solidFill>
                  <a:srgbClr val="FFFFFF"/>
                </a:solidFill>
              </a14:hiddenFill>
            </a:ext>
          </a:extLst>
        </p:spPr>
      </p:pic>
      <p:sp>
        <p:nvSpPr>
          <p:cNvPr id="4" name="Elipse 3"/>
          <p:cNvSpPr/>
          <p:nvPr/>
        </p:nvSpPr>
        <p:spPr>
          <a:xfrm>
            <a:off x="2987824" y="548680"/>
            <a:ext cx="6156176" cy="5616624"/>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285750" indent="-285750" algn="ctr">
              <a:buFont typeface="Arial" panose="020B0604020202020204" pitchFamily="34" charset="0"/>
              <a:buChar char="•"/>
            </a:pPr>
            <a:r>
              <a:rPr lang="es-ES" dirty="0" err="1"/>
              <a:t>Year</a:t>
            </a:r>
            <a:r>
              <a:rPr lang="es-ES" dirty="0"/>
              <a:t> 2007 (open debate </a:t>
            </a:r>
            <a:r>
              <a:rPr lang="es-ES" dirty="0" err="1"/>
              <a:t>under</a:t>
            </a:r>
            <a:r>
              <a:rPr lang="es-ES" dirty="0"/>
              <a:t> </a:t>
            </a:r>
            <a:r>
              <a:rPr lang="es-ES" dirty="0" err="1"/>
              <a:t>the</a:t>
            </a:r>
            <a:r>
              <a:rPr lang="es-ES" dirty="0"/>
              <a:t> </a:t>
            </a:r>
            <a:r>
              <a:rPr lang="es-ES" dirty="0" err="1"/>
              <a:t>Presidency</a:t>
            </a:r>
            <a:r>
              <a:rPr lang="es-ES" dirty="0"/>
              <a:t> of </a:t>
            </a:r>
            <a:r>
              <a:rPr lang="es-ES" dirty="0" err="1"/>
              <a:t>the</a:t>
            </a:r>
            <a:r>
              <a:rPr lang="es-ES" dirty="0"/>
              <a:t> UK): </a:t>
            </a:r>
            <a:r>
              <a:rPr lang="es-ES" dirty="0" err="1"/>
              <a:t>the</a:t>
            </a:r>
            <a:r>
              <a:rPr lang="es-ES" dirty="0"/>
              <a:t> </a:t>
            </a:r>
            <a:r>
              <a:rPr lang="es-ES" dirty="0" err="1"/>
              <a:t>impact</a:t>
            </a:r>
            <a:r>
              <a:rPr lang="es-ES" dirty="0"/>
              <a:t> of </a:t>
            </a:r>
            <a:r>
              <a:rPr lang="es-ES" dirty="0" err="1"/>
              <a:t>climate</a:t>
            </a:r>
            <a:r>
              <a:rPr lang="es-ES" dirty="0"/>
              <a:t> </a:t>
            </a:r>
            <a:r>
              <a:rPr lang="es-ES" dirty="0" err="1"/>
              <a:t>change</a:t>
            </a:r>
            <a:r>
              <a:rPr lang="es-ES" dirty="0"/>
              <a:t> </a:t>
            </a:r>
            <a:r>
              <a:rPr lang="es-ES" dirty="0" err="1"/>
              <a:t>on</a:t>
            </a:r>
            <a:r>
              <a:rPr lang="es-ES" dirty="0"/>
              <a:t> </a:t>
            </a:r>
            <a:r>
              <a:rPr lang="es-ES" dirty="0" err="1"/>
              <a:t>security</a:t>
            </a:r>
            <a:r>
              <a:rPr lang="es-ES" dirty="0"/>
              <a:t> </a:t>
            </a:r>
            <a:r>
              <a:rPr lang="es-ES" dirty="0" err="1"/>
              <a:t>issues</a:t>
            </a:r>
            <a:r>
              <a:rPr lang="es-ES" dirty="0"/>
              <a:t>. 55 </a:t>
            </a:r>
            <a:r>
              <a:rPr lang="es-ES" dirty="0" err="1"/>
              <a:t>speakers</a:t>
            </a:r>
            <a:r>
              <a:rPr lang="es-ES" dirty="0"/>
              <a:t>, 40 non </a:t>
            </a:r>
            <a:r>
              <a:rPr lang="es-ES" dirty="0" err="1"/>
              <a:t>members</a:t>
            </a:r>
            <a:r>
              <a:rPr lang="es-ES" dirty="0"/>
              <a:t> of </a:t>
            </a:r>
            <a:r>
              <a:rPr lang="es-ES" dirty="0" err="1"/>
              <a:t>the</a:t>
            </a:r>
            <a:r>
              <a:rPr lang="es-ES" dirty="0"/>
              <a:t> SC.</a:t>
            </a:r>
          </a:p>
          <a:p>
            <a:pPr marL="285750" indent="-285750" algn="ctr">
              <a:buFont typeface="Arial" panose="020B0604020202020204" pitchFamily="34" charset="0"/>
              <a:buChar char="•"/>
            </a:pPr>
            <a:r>
              <a:rPr lang="es-ES" dirty="0" err="1"/>
              <a:t>What</a:t>
            </a:r>
            <a:r>
              <a:rPr lang="es-ES" dirty="0"/>
              <a:t> </a:t>
            </a:r>
            <a:r>
              <a:rPr lang="es-ES" dirty="0" err="1"/>
              <a:t>is</a:t>
            </a:r>
            <a:r>
              <a:rPr lang="es-ES" dirty="0"/>
              <a:t> </a:t>
            </a:r>
            <a:r>
              <a:rPr lang="es-ES" dirty="0" err="1"/>
              <a:t>the</a:t>
            </a:r>
            <a:r>
              <a:rPr lang="es-ES" dirty="0"/>
              <a:t> role </a:t>
            </a:r>
            <a:r>
              <a:rPr lang="es-ES" dirty="0" err="1"/>
              <a:t>that</a:t>
            </a:r>
            <a:r>
              <a:rPr lang="es-ES" dirty="0"/>
              <a:t> </a:t>
            </a:r>
            <a:r>
              <a:rPr lang="es-ES" dirty="0" err="1"/>
              <a:t>the</a:t>
            </a:r>
            <a:r>
              <a:rPr lang="es-ES" dirty="0"/>
              <a:t> SC </a:t>
            </a:r>
            <a:r>
              <a:rPr lang="es-ES" dirty="0" err="1"/>
              <a:t>must</a:t>
            </a:r>
            <a:r>
              <a:rPr lang="es-ES" dirty="0"/>
              <a:t> </a:t>
            </a:r>
            <a:r>
              <a:rPr lang="es-ES" dirty="0" err="1"/>
              <a:t>play</a:t>
            </a:r>
            <a:r>
              <a:rPr lang="es-ES" dirty="0"/>
              <a:t> </a:t>
            </a:r>
            <a:r>
              <a:rPr lang="es-ES" dirty="0" err="1"/>
              <a:t>on</a:t>
            </a:r>
            <a:r>
              <a:rPr lang="es-ES" dirty="0"/>
              <a:t> </a:t>
            </a:r>
            <a:r>
              <a:rPr lang="es-ES" dirty="0" err="1"/>
              <a:t>this</a:t>
            </a:r>
            <a:r>
              <a:rPr lang="es-ES" dirty="0"/>
              <a:t> </a:t>
            </a:r>
            <a:r>
              <a:rPr lang="es-ES" dirty="0" err="1"/>
              <a:t>subject</a:t>
            </a:r>
            <a:r>
              <a:rPr lang="es-ES" dirty="0"/>
              <a:t>? </a:t>
            </a:r>
            <a:r>
              <a:rPr lang="es-ES" dirty="0" err="1"/>
              <a:t>Division</a:t>
            </a:r>
            <a:r>
              <a:rPr lang="es-ES" dirty="0"/>
              <a:t> of </a:t>
            </a:r>
            <a:r>
              <a:rPr lang="es-ES" dirty="0" err="1"/>
              <a:t>the</a:t>
            </a:r>
            <a:r>
              <a:rPr lang="es-ES" dirty="0"/>
              <a:t> </a:t>
            </a:r>
            <a:r>
              <a:rPr lang="es-ES" dirty="0" err="1"/>
              <a:t>international</a:t>
            </a:r>
            <a:r>
              <a:rPr lang="es-ES" dirty="0"/>
              <a:t> </a:t>
            </a:r>
            <a:r>
              <a:rPr lang="es-ES" dirty="0" err="1"/>
              <a:t>community</a:t>
            </a:r>
            <a:r>
              <a:rPr lang="es-ES" dirty="0"/>
              <a:t>.</a:t>
            </a:r>
          </a:p>
          <a:p>
            <a:pPr marL="285750" indent="-285750" algn="ctr">
              <a:buFont typeface="Arial" panose="020B0604020202020204" pitchFamily="34" charset="0"/>
              <a:buChar char="•"/>
            </a:pPr>
            <a:r>
              <a:rPr lang="es-ES" dirty="0"/>
              <a:t>Res. GA 63/281 (2009): </a:t>
            </a:r>
            <a:r>
              <a:rPr lang="es-ES" dirty="0" err="1"/>
              <a:t>climate</a:t>
            </a:r>
            <a:r>
              <a:rPr lang="es-ES" dirty="0"/>
              <a:t> </a:t>
            </a:r>
            <a:r>
              <a:rPr lang="es-ES" dirty="0" err="1"/>
              <a:t>change</a:t>
            </a:r>
            <a:r>
              <a:rPr lang="es-ES" dirty="0"/>
              <a:t> and </a:t>
            </a:r>
            <a:r>
              <a:rPr lang="es-ES" dirty="0" err="1"/>
              <a:t>its</a:t>
            </a:r>
            <a:r>
              <a:rPr lang="es-ES" dirty="0"/>
              <a:t> </a:t>
            </a:r>
            <a:r>
              <a:rPr lang="es-ES" i="1" dirty="0" err="1"/>
              <a:t>possible</a:t>
            </a:r>
            <a:r>
              <a:rPr lang="es-ES" i="1" dirty="0"/>
              <a:t> </a:t>
            </a:r>
            <a:r>
              <a:rPr lang="es-ES" dirty="0" err="1"/>
              <a:t>security</a:t>
            </a:r>
            <a:r>
              <a:rPr lang="es-ES" dirty="0"/>
              <a:t> </a:t>
            </a:r>
            <a:r>
              <a:rPr lang="es-ES" dirty="0" err="1"/>
              <a:t>implications</a:t>
            </a:r>
            <a:r>
              <a:rPr lang="es-ES" dirty="0"/>
              <a:t>. </a:t>
            </a:r>
          </a:p>
          <a:p>
            <a:pPr marL="285750" indent="-285750" algn="ctr">
              <a:buFont typeface="Arial" panose="020B0604020202020204" pitchFamily="34" charset="0"/>
              <a:buChar char="•"/>
            </a:pPr>
            <a:r>
              <a:rPr lang="es-ES" dirty="0"/>
              <a:t>SG </a:t>
            </a:r>
            <a:r>
              <a:rPr lang="es-ES" dirty="0" err="1"/>
              <a:t>Report</a:t>
            </a:r>
            <a:r>
              <a:rPr lang="es-ES" dirty="0"/>
              <a:t> </a:t>
            </a:r>
            <a:r>
              <a:rPr lang="es-ES" dirty="0" err="1"/>
              <a:t>on</a:t>
            </a:r>
            <a:r>
              <a:rPr lang="es-ES" dirty="0"/>
              <a:t> </a:t>
            </a:r>
            <a:r>
              <a:rPr lang="es-ES" dirty="0" err="1"/>
              <a:t>this</a:t>
            </a:r>
            <a:r>
              <a:rPr lang="es-ES" dirty="0"/>
              <a:t> </a:t>
            </a:r>
            <a:r>
              <a:rPr lang="es-ES" dirty="0" err="1"/>
              <a:t>issue</a:t>
            </a:r>
            <a:r>
              <a:rPr lang="es-ES" dirty="0"/>
              <a:t> (11 </a:t>
            </a:r>
            <a:r>
              <a:rPr lang="es-ES" dirty="0" err="1"/>
              <a:t>September</a:t>
            </a:r>
            <a:r>
              <a:rPr lang="es-ES" dirty="0"/>
              <a:t> 2009): “</a:t>
            </a:r>
            <a:r>
              <a:rPr lang="en-US" dirty="0"/>
              <a:t>Climate change is a global challenge that can only be tackled at a global level”. </a:t>
            </a:r>
            <a:endParaRPr lang="es-ES" dirty="0"/>
          </a:p>
          <a:p>
            <a:pPr marL="285750" indent="-285750" algn="ctr">
              <a:buFont typeface="Arial" panose="020B0604020202020204" pitchFamily="34" charset="0"/>
              <a:buChar char="•"/>
            </a:pPr>
            <a:endParaRPr lang="es-ES" dirty="0"/>
          </a:p>
          <a:p>
            <a:pPr marL="285750" indent="-285750" algn="ctr">
              <a:buFont typeface="Arial" panose="020B0604020202020204" pitchFamily="34" charset="0"/>
              <a:buChar char="•"/>
            </a:pPr>
            <a:endParaRPr lang="es-ES" dirty="0"/>
          </a:p>
        </p:txBody>
      </p:sp>
    </p:spTree>
    <p:extLst>
      <p:ext uri="{BB962C8B-B14F-4D97-AF65-F5344CB8AC3E}">
        <p14:creationId xmlns:p14="http://schemas.microsoft.com/office/powerpoint/2010/main" val="3510479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1187624" y="548680"/>
            <a:ext cx="7560840" cy="576064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285750" indent="-285750" algn="ctr">
              <a:buFont typeface="Arial" panose="020B0604020202020204" pitchFamily="34" charset="0"/>
              <a:buChar char="•"/>
            </a:pPr>
            <a:r>
              <a:rPr lang="es-ES" dirty="0"/>
              <a:t>2011 (open debate </a:t>
            </a:r>
            <a:r>
              <a:rPr lang="es-ES" dirty="0" err="1"/>
              <a:t>under</a:t>
            </a:r>
            <a:r>
              <a:rPr lang="es-ES" dirty="0"/>
              <a:t> </a:t>
            </a:r>
            <a:r>
              <a:rPr lang="es-ES" dirty="0" err="1"/>
              <a:t>the</a:t>
            </a:r>
            <a:r>
              <a:rPr lang="es-ES" dirty="0"/>
              <a:t> </a:t>
            </a:r>
            <a:r>
              <a:rPr lang="es-ES" dirty="0" err="1"/>
              <a:t>Presidency</a:t>
            </a:r>
            <a:r>
              <a:rPr lang="es-ES" dirty="0"/>
              <a:t> of </a:t>
            </a:r>
            <a:r>
              <a:rPr lang="es-ES" dirty="0" err="1"/>
              <a:t>Germany</a:t>
            </a:r>
            <a:r>
              <a:rPr lang="es-ES" dirty="0"/>
              <a:t> at </a:t>
            </a:r>
            <a:r>
              <a:rPr lang="es-ES" dirty="0" err="1"/>
              <a:t>the</a:t>
            </a:r>
            <a:r>
              <a:rPr lang="es-ES" dirty="0"/>
              <a:t> SC). “</a:t>
            </a:r>
            <a:r>
              <a:rPr lang="es-ES" dirty="0" err="1"/>
              <a:t>The</a:t>
            </a:r>
            <a:r>
              <a:rPr lang="es-ES" dirty="0"/>
              <a:t> </a:t>
            </a:r>
            <a:r>
              <a:rPr lang="es-ES" dirty="0" err="1"/>
              <a:t>impact</a:t>
            </a:r>
            <a:r>
              <a:rPr lang="es-ES" dirty="0"/>
              <a:t> </a:t>
            </a:r>
            <a:r>
              <a:rPr lang="es-ES" dirty="0" err="1"/>
              <a:t>on</a:t>
            </a:r>
            <a:r>
              <a:rPr lang="es-ES" dirty="0"/>
              <a:t> </a:t>
            </a:r>
            <a:r>
              <a:rPr lang="es-ES" dirty="0" err="1"/>
              <a:t>climate</a:t>
            </a:r>
            <a:r>
              <a:rPr lang="es-ES" dirty="0"/>
              <a:t> </a:t>
            </a:r>
            <a:r>
              <a:rPr lang="es-ES" dirty="0" err="1"/>
              <a:t>change</a:t>
            </a:r>
            <a:r>
              <a:rPr lang="es-ES" dirty="0"/>
              <a:t> </a:t>
            </a:r>
            <a:r>
              <a:rPr lang="es-ES" dirty="0" err="1"/>
              <a:t>on</a:t>
            </a:r>
            <a:r>
              <a:rPr lang="es-ES" dirty="0"/>
              <a:t> </a:t>
            </a:r>
            <a:r>
              <a:rPr lang="es-ES" dirty="0" err="1"/>
              <a:t>the</a:t>
            </a:r>
            <a:r>
              <a:rPr lang="es-ES" dirty="0"/>
              <a:t> </a:t>
            </a:r>
            <a:r>
              <a:rPr lang="es-ES" dirty="0" err="1"/>
              <a:t>maintenance</a:t>
            </a:r>
            <a:r>
              <a:rPr lang="es-ES" dirty="0"/>
              <a:t> of </a:t>
            </a:r>
            <a:r>
              <a:rPr lang="es-ES" dirty="0" err="1"/>
              <a:t>peace</a:t>
            </a:r>
            <a:r>
              <a:rPr lang="es-ES" dirty="0"/>
              <a:t> and </a:t>
            </a:r>
            <a:r>
              <a:rPr lang="es-ES" dirty="0" err="1"/>
              <a:t>security</a:t>
            </a:r>
            <a:r>
              <a:rPr lang="es-ES" dirty="0"/>
              <a:t>”. </a:t>
            </a:r>
          </a:p>
          <a:p>
            <a:pPr marL="285750" indent="-285750" algn="ctr">
              <a:buFont typeface="Arial" panose="020B0604020202020204" pitchFamily="34" charset="0"/>
              <a:buChar char="•"/>
            </a:pPr>
            <a:r>
              <a:rPr lang="es-ES" dirty="0" err="1"/>
              <a:t>Declaration</a:t>
            </a:r>
            <a:r>
              <a:rPr lang="es-ES" dirty="0"/>
              <a:t> of </a:t>
            </a:r>
            <a:r>
              <a:rPr lang="es-ES" dirty="0" err="1" smtClean="0"/>
              <a:t>the</a:t>
            </a:r>
            <a:r>
              <a:rPr lang="es-ES" dirty="0" smtClean="0"/>
              <a:t> </a:t>
            </a:r>
            <a:r>
              <a:rPr lang="es-ES" dirty="0" err="1"/>
              <a:t>Presidency</a:t>
            </a:r>
            <a:r>
              <a:rPr lang="es-ES" dirty="0"/>
              <a:t>:  </a:t>
            </a:r>
          </a:p>
          <a:p>
            <a:pPr marL="285750" indent="-285750" algn="ctr">
              <a:buFont typeface="Arial" panose="020B0604020202020204" pitchFamily="34" charset="0"/>
              <a:buChar char="•"/>
            </a:pPr>
            <a:r>
              <a:rPr lang="es-ES" dirty="0"/>
              <a:t>“</a:t>
            </a:r>
            <a:r>
              <a:rPr lang="en-US" dirty="0"/>
              <a:t>The Security Council expresses its concern that possible adverse effects of climate change may, in the long run, aggravate certain existing threats to international peace and security.” </a:t>
            </a:r>
          </a:p>
          <a:p>
            <a:pPr marL="285750" indent="-285750" algn="ctr">
              <a:buFont typeface="Arial" panose="020B0604020202020204" pitchFamily="34" charset="0"/>
              <a:buChar char="•"/>
            </a:pPr>
            <a:r>
              <a:rPr lang="en-US" dirty="0"/>
              <a:t>“The Security Council expresses its concern that possible security implications of loss of territory of some States caused by sea-level-rise may arise, in particular in small low-lying island States.“ </a:t>
            </a:r>
          </a:p>
          <a:p>
            <a:pPr marL="285750" indent="-285750" algn="ctr">
              <a:buFont typeface="Arial" panose="020B0604020202020204" pitchFamily="34" charset="0"/>
              <a:buChar char="•"/>
            </a:pPr>
            <a:r>
              <a:rPr lang="en-US" dirty="0"/>
              <a:t>“The Security Council notes that in matters relating to the maintenance of international peace and security under its consideration, conflict analysis and contextual information on, inter alia, possible security implications of climate change is important, when such issues are drivers of conflict, represent a challenge to the implementation of Council mandates or endanger the process of consolidation of peace. In this regard, the Council requests the Secretary-General to ensure that his reporting to the Council contains such contextual information.” </a:t>
            </a:r>
            <a:endParaRPr lang="es-ES" dirty="0"/>
          </a:p>
        </p:txBody>
      </p:sp>
    </p:spTree>
    <p:extLst>
      <p:ext uri="{BB962C8B-B14F-4D97-AF65-F5344CB8AC3E}">
        <p14:creationId xmlns:p14="http://schemas.microsoft.com/office/powerpoint/2010/main" val="3331148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riángulo isósceles 1"/>
          <p:cNvSpPr/>
          <p:nvPr/>
        </p:nvSpPr>
        <p:spPr>
          <a:xfrm>
            <a:off x="2771800" y="2564904"/>
            <a:ext cx="6084168" cy="4176464"/>
          </a:xfrm>
          <a:prstGeom prst="triangl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a:t>And: 2013; 2015; 2017; 2018; </a:t>
            </a:r>
            <a:r>
              <a:rPr lang="es-ES" dirty="0" smtClean="0"/>
              <a:t>2022(Arria </a:t>
            </a:r>
            <a:r>
              <a:rPr lang="es-ES" dirty="0"/>
              <a:t>formula)</a:t>
            </a:r>
          </a:p>
          <a:p>
            <a:pPr algn="ctr"/>
            <a:r>
              <a:rPr lang="es-ES" dirty="0"/>
              <a:t>Open debate: 2013, 2016, 2018, 2019, 2020, 2021</a:t>
            </a:r>
          </a:p>
        </p:txBody>
      </p:sp>
      <p:sp>
        <p:nvSpPr>
          <p:cNvPr id="3" name="Elipse 2"/>
          <p:cNvSpPr/>
          <p:nvPr/>
        </p:nvSpPr>
        <p:spPr>
          <a:xfrm>
            <a:off x="107504" y="764704"/>
            <a:ext cx="4104456" cy="3888432"/>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S" dirty="0" err="1"/>
              <a:t>December</a:t>
            </a:r>
            <a:r>
              <a:rPr lang="es-ES" dirty="0"/>
              <a:t> 2021 SC </a:t>
            </a:r>
            <a:r>
              <a:rPr lang="es-ES" dirty="0" err="1"/>
              <a:t>session</a:t>
            </a:r>
            <a:r>
              <a:rPr lang="es-ES" dirty="0"/>
              <a:t> </a:t>
            </a:r>
            <a:r>
              <a:rPr lang="es-ES" dirty="0" err="1"/>
              <a:t>on</a:t>
            </a:r>
            <a:r>
              <a:rPr lang="es-ES" dirty="0"/>
              <a:t> </a:t>
            </a:r>
            <a:r>
              <a:rPr lang="es-ES" dirty="0" err="1"/>
              <a:t>climate</a:t>
            </a:r>
            <a:r>
              <a:rPr lang="es-ES" dirty="0"/>
              <a:t> and </a:t>
            </a:r>
            <a:r>
              <a:rPr lang="es-ES" dirty="0" err="1"/>
              <a:t>security</a:t>
            </a:r>
            <a:r>
              <a:rPr lang="es-ES" dirty="0"/>
              <a:t>. </a:t>
            </a:r>
            <a:r>
              <a:rPr lang="es-ES" dirty="0" err="1"/>
              <a:t>Absence</a:t>
            </a:r>
            <a:r>
              <a:rPr lang="es-ES" dirty="0"/>
              <a:t> of </a:t>
            </a:r>
            <a:r>
              <a:rPr lang="es-ES" dirty="0" err="1"/>
              <a:t>consensus</a:t>
            </a:r>
            <a:r>
              <a:rPr lang="es-ES" dirty="0"/>
              <a:t>: 12 votes in </a:t>
            </a:r>
            <a:r>
              <a:rPr lang="es-ES" dirty="0" err="1"/>
              <a:t>favour</a:t>
            </a:r>
            <a:r>
              <a:rPr lang="es-ES" dirty="0"/>
              <a:t> of a </a:t>
            </a:r>
            <a:r>
              <a:rPr lang="es-ES" dirty="0" err="1"/>
              <a:t>draft</a:t>
            </a:r>
            <a:r>
              <a:rPr lang="es-ES" dirty="0"/>
              <a:t> </a:t>
            </a:r>
            <a:r>
              <a:rPr lang="es-ES" dirty="0" err="1"/>
              <a:t>resolution</a:t>
            </a:r>
            <a:r>
              <a:rPr lang="es-ES" dirty="0"/>
              <a:t> </a:t>
            </a:r>
            <a:r>
              <a:rPr lang="es-ES" dirty="0" err="1"/>
              <a:t>promoted</a:t>
            </a:r>
            <a:r>
              <a:rPr lang="es-ES" dirty="0"/>
              <a:t> </a:t>
            </a:r>
            <a:r>
              <a:rPr lang="es-ES" dirty="0" err="1"/>
              <a:t>by</a:t>
            </a:r>
            <a:r>
              <a:rPr lang="es-ES" dirty="0"/>
              <a:t> 113 </a:t>
            </a:r>
            <a:r>
              <a:rPr lang="es-ES" dirty="0" err="1"/>
              <a:t>States</a:t>
            </a:r>
            <a:r>
              <a:rPr lang="es-ES" dirty="0"/>
              <a:t>; 2 </a:t>
            </a:r>
            <a:r>
              <a:rPr lang="es-ES" dirty="0" err="1"/>
              <a:t>against</a:t>
            </a:r>
            <a:r>
              <a:rPr lang="es-ES" dirty="0"/>
              <a:t> (</a:t>
            </a:r>
            <a:r>
              <a:rPr lang="es-ES" dirty="0" err="1"/>
              <a:t>Russian</a:t>
            </a:r>
            <a:r>
              <a:rPr lang="es-ES" dirty="0"/>
              <a:t> </a:t>
            </a:r>
            <a:r>
              <a:rPr lang="es-ES" dirty="0" err="1"/>
              <a:t>Federation</a:t>
            </a:r>
            <a:r>
              <a:rPr lang="es-ES" dirty="0"/>
              <a:t> and India) and 1 </a:t>
            </a:r>
            <a:r>
              <a:rPr lang="es-ES" dirty="0" err="1"/>
              <a:t>abstention</a:t>
            </a:r>
            <a:r>
              <a:rPr lang="es-ES" dirty="0"/>
              <a:t> (China).</a:t>
            </a:r>
          </a:p>
        </p:txBody>
      </p:sp>
      <p:pic>
        <p:nvPicPr>
          <p:cNvPr id="1026" name="Picture 2" descr="https://upload.wikimedia.org/wikipedia/commons/thumb/b/b6/DiegoArria.jpeg/220px-DiegoArria.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764704"/>
            <a:ext cx="2095500" cy="275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6680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59632" y="548680"/>
            <a:ext cx="3240360" cy="1440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err="1"/>
              <a:t>Group</a:t>
            </a:r>
            <a:r>
              <a:rPr lang="es-ES" dirty="0"/>
              <a:t> of Friends </a:t>
            </a:r>
            <a:r>
              <a:rPr lang="es-ES" dirty="0" err="1"/>
              <a:t>on</a:t>
            </a:r>
            <a:r>
              <a:rPr lang="es-ES" dirty="0"/>
              <a:t> </a:t>
            </a:r>
            <a:r>
              <a:rPr lang="es-ES" dirty="0" err="1"/>
              <a:t>Climate</a:t>
            </a:r>
            <a:r>
              <a:rPr lang="es-ES" dirty="0"/>
              <a:t> and Security</a:t>
            </a:r>
          </a:p>
        </p:txBody>
      </p:sp>
      <p:sp>
        <p:nvSpPr>
          <p:cNvPr id="3" name="Elipse 2"/>
          <p:cNvSpPr/>
          <p:nvPr/>
        </p:nvSpPr>
        <p:spPr>
          <a:xfrm>
            <a:off x="2771800" y="1484784"/>
            <a:ext cx="3456384" cy="2376264"/>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err="1"/>
              <a:t>Group</a:t>
            </a:r>
            <a:r>
              <a:rPr lang="es-ES" dirty="0"/>
              <a:t> of Friends </a:t>
            </a:r>
            <a:r>
              <a:rPr lang="es-ES" dirty="0" err="1"/>
              <a:t>for</a:t>
            </a:r>
            <a:r>
              <a:rPr lang="es-ES" dirty="0"/>
              <a:t> </a:t>
            </a:r>
            <a:r>
              <a:rPr lang="es-ES" dirty="0" err="1"/>
              <a:t>an</a:t>
            </a:r>
            <a:r>
              <a:rPr lang="es-ES" dirty="0"/>
              <a:t> </a:t>
            </a:r>
            <a:r>
              <a:rPr lang="es-ES" dirty="0" err="1"/>
              <a:t>Ambitious</a:t>
            </a:r>
            <a:r>
              <a:rPr lang="es-ES" dirty="0"/>
              <a:t> EU </a:t>
            </a:r>
            <a:r>
              <a:rPr lang="es-ES" dirty="0" err="1"/>
              <a:t>Climate</a:t>
            </a:r>
            <a:r>
              <a:rPr lang="es-ES" dirty="0"/>
              <a:t> </a:t>
            </a:r>
            <a:r>
              <a:rPr lang="es-ES" dirty="0" err="1"/>
              <a:t>Diplomacy</a:t>
            </a:r>
            <a:endParaRPr lang="es-ES" dirty="0"/>
          </a:p>
        </p:txBody>
      </p:sp>
      <p:sp>
        <p:nvSpPr>
          <p:cNvPr id="4" name="Rectángulo redondeado 3"/>
          <p:cNvSpPr/>
          <p:nvPr/>
        </p:nvSpPr>
        <p:spPr>
          <a:xfrm>
            <a:off x="1475656" y="3861048"/>
            <a:ext cx="7344816" cy="273630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A. J. RODRIGUEZ </a:t>
            </a:r>
            <a:r>
              <a:rPr lang="en-US" dirty="0"/>
              <a:t>CARRIÓN, “the intellectual’s mission should not be to offer a reassuring vision, but to shine a spotlight on the elements that threaten the future, not because they are the only ones, but because they are the ones that can most affect the future of the coming generations”. </a:t>
            </a:r>
            <a:endParaRPr lang="es-ES" dirty="0"/>
          </a:p>
        </p:txBody>
      </p:sp>
    </p:spTree>
    <p:extLst>
      <p:ext uri="{BB962C8B-B14F-4D97-AF65-F5344CB8AC3E}">
        <p14:creationId xmlns:p14="http://schemas.microsoft.com/office/powerpoint/2010/main" val="3137941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ipse 1"/>
          <p:cNvSpPr/>
          <p:nvPr/>
        </p:nvSpPr>
        <p:spPr>
          <a:xfrm>
            <a:off x="2699792" y="764704"/>
            <a:ext cx="6192688" cy="360040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S" dirty="0"/>
              <a:t>A new </a:t>
            </a:r>
            <a:r>
              <a:rPr lang="es-ES" dirty="0" err="1"/>
              <a:t>perspective</a:t>
            </a:r>
            <a:r>
              <a:rPr lang="es-ES" dirty="0"/>
              <a:t> </a:t>
            </a:r>
            <a:r>
              <a:rPr lang="es-ES" dirty="0" err="1"/>
              <a:t>must</a:t>
            </a:r>
            <a:r>
              <a:rPr lang="es-ES" dirty="0"/>
              <a:t> be </a:t>
            </a:r>
            <a:r>
              <a:rPr lang="es-ES" dirty="0" err="1"/>
              <a:t>adopted</a:t>
            </a:r>
            <a:r>
              <a:rPr lang="es-ES" dirty="0"/>
              <a:t>: </a:t>
            </a:r>
            <a:r>
              <a:rPr lang="es-ES" dirty="0" err="1"/>
              <a:t>the</a:t>
            </a:r>
            <a:r>
              <a:rPr lang="es-ES" dirty="0"/>
              <a:t> </a:t>
            </a:r>
            <a:r>
              <a:rPr lang="es-ES" dirty="0" err="1"/>
              <a:t>health</a:t>
            </a:r>
            <a:r>
              <a:rPr lang="es-ES" dirty="0"/>
              <a:t> </a:t>
            </a:r>
            <a:r>
              <a:rPr lang="es-ES" dirty="0" err="1"/>
              <a:t>dimensions</a:t>
            </a:r>
            <a:r>
              <a:rPr lang="es-ES" dirty="0"/>
              <a:t> of </a:t>
            </a:r>
            <a:r>
              <a:rPr lang="es-ES" dirty="0" err="1"/>
              <a:t>climate</a:t>
            </a:r>
            <a:r>
              <a:rPr lang="es-ES" dirty="0"/>
              <a:t> </a:t>
            </a:r>
            <a:r>
              <a:rPr lang="es-ES" dirty="0" err="1"/>
              <a:t>change</a:t>
            </a:r>
            <a:r>
              <a:rPr lang="es-ES" dirty="0"/>
              <a:t> </a:t>
            </a:r>
            <a:r>
              <a:rPr lang="es-ES" dirty="0" err="1"/>
              <a:t>must</a:t>
            </a:r>
            <a:r>
              <a:rPr lang="es-ES" dirty="0"/>
              <a:t> be </a:t>
            </a:r>
            <a:r>
              <a:rPr lang="es-ES" dirty="0" err="1"/>
              <a:t>taken</a:t>
            </a:r>
            <a:r>
              <a:rPr lang="es-ES" dirty="0"/>
              <a:t> </a:t>
            </a:r>
            <a:r>
              <a:rPr lang="es-ES" dirty="0" err="1"/>
              <a:t>into</a:t>
            </a:r>
            <a:r>
              <a:rPr lang="es-ES" dirty="0"/>
              <a:t> </a:t>
            </a:r>
            <a:r>
              <a:rPr lang="es-ES" dirty="0" err="1"/>
              <a:t>account</a:t>
            </a:r>
            <a:r>
              <a:rPr lang="es-ES" dirty="0"/>
              <a:t>. </a:t>
            </a:r>
            <a:r>
              <a:rPr lang="es-ES" dirty="0" err="1"/>
              <a:t>For</a:t>
            </a:r>
            <a:r>
              <a:rPr lang="es-ES" dirty="0"/>
              <a:t> </a:t>
            </a:r>
            <a:r>
              <a:rPr lang="es-ES" dirty="0" err="1"/>
              <a:t>example</a:t>
            </a:r>
            <a:r>
              <a:rPr lang="es-ES" dirty="0"/>
              <a:t>, a record of 60% of 194 </a:t>
            </a:r>
            <a:r>
              <a:rPr lang="es-ES" dirty="0" err="1"/>
              <a:t>countries</a:t>
            </a:r>
            <a:r>
              <a:rPr lang="es-ES" dirty="0"/>
              <a:t> </a:t>
            </a:r>
            <a:r>
              <a:rPr lang="es-ES" dirty="0" err="1"/>
              <a:t>focused</a:t>
            </a:r>
            <a:r>
              <a:rPr lang="es-ES" dirty="0"/>
              <a:t> </a:t>
            </a:r>
            <a:r>
              <a:rPr lang="es-ES" dirty="0" err="1"/>
              <a:t>their</a:t>
            </a:r>
            <a:r>
              <a:rPr lang="es-ES" dirty="0"/>
              <a:t> </a:t>
            </a:r>
            <a:r>
              <a:rPr lang="es-ES" dirty="0" err="1"/>
              <a:t>attention</a:t>
            </a:r>
            <a:r>
              <a:rPr lang="es-ES" dirty="0"/>
              <a:t> </a:t>
            </a:r>
            <a:r>
              <a:rPr lang="es-ES" dirty="0" err="1"/>
              <a:t>on</a:t>
            </a:r>
            <a:r>
              <a:rPr lang="es-ES" dirty="0"/>
              <a:t> </a:t>
            </a:r>
            <a:r>
              <a:rPr lang="es-ES" dirty="0" err="1"/>
              <a:t>the</a:t>
            </a:r>
            <a:r>
              <a:rPr lang="es-ES" dirty="0"/>
              <a:t> links </a:t>
            </a:r>
            <a:r>
              <a:rPr lang="es-ES" dirty="0" err="1"/>
              <a:t>between</a:t>
            </a:r>
            <a:r>
              <a:rPr lang="es-ES" dirty="0"/>
              <a:t> </a:t>
            </a:r>
            <a:r>
              <a:rPr lang="es-ES" dirty="0" err="1"/>
              <a:t>climate</a:t>
            </a:r>
            <a:r>
              <a:rPr lang="es-ES" dirty="0"/>
              <a:t> </a:t>
            </a:r>
            <a:r>
              <a:rPr lang="es-ES" dirty="0" err="1"/>
              <a:t>change</a:t>
            </a:r>
            <a:r>
              <a:rPr lang="es-ES" dirty="0"/>
              <a:t> and </a:t>
            </a:r>
            <a:r>
              <a:rPr lang="es-ES" dirty="0" err="1"/>
              <a:t>health</a:t>
            </a:r>
            <a:r>
              <a:rPr lang="es-ES" dirty="0"/>
              <a:t> in </a:t>
            </a:r>
            <a:r>
              <a:rPr lang="es-ES" dirty="0" err="1"/>
              <a:t>the</a:t>
            </a:r>
            <a:r>
              <a:rPr lang="es-ES" dirty="0"/>
              <a:t> 2021 UN General Debate. </a:t>
            </a:r>
          </a:p>
        </p:txBody>
      </p:sp>
      <p:pic>
        <p:nvPicPr>
          <p:cNvPr id="2050" name="Picture 2" descr="General Debate of UN General Assembly opens - Xinhua | English.news.c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3789040"/>
            <a:ext cx="7698879" cy="2814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3718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87624" y="692696"/>
            <a:ext cx="7056784" cy="93610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a:t>2. EU and ASEAN </a:t>
            </a:r>
            <a:r>
              <a:rPr lang="es-ES" dirty="0" err="1"/>
              <a:t>P</a:t>
            </a:r>
            <a:r>
              <a:rPr lang="es-ES" dirty="0" err="1" smtClean="0"/>
              <a:t>erspectives</a:t>
            </a:r>
            <a:r>
              <a:rPr lang="es-ES" dirty="0"/>
              <a:t>: </a:t>
            </a:r>
            <a:r>
              <a:rPr lang="es-ES" dirty="0" smtClean="0"/>
              <a:t>A </a:t>
            </a:r>
            <a:r>
              <a:rPr lang="es-ES" dirty="0"/>
              <a:t>G</a:t>
            </a:r>
            <a:r>
              <a:rPr lang="es-ES" dirty="0" smtClean="0"/>
              <a:t>eneral </a:t>
            </a:r>
            <a:r>
              <a:rPr lang="es-ES" dirty="0" err="1"/>
              <a:t>A</a:t>
            </a:r>
            <a:r>
              <a:rPr lang="es-ES" dirty="0" err="1" smtClean="0"/>
              <a:t>pproach</a:t>
            </a:r>
            <a:endParaRPr lang="es-ES" dirty="0"/>
          </a:p>
        </p:txBody>
      </p:sp>
      <p:pic>
        <p:nvPicPr>
          <p:cNvPr id="3074" name="Picture 2" descr="File:European Union main map.svg - Wikimedia Common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8489" y="2492896"/>
            <a:ext cx="8135053" cy="396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92639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sean map Vectors &amp; Illustrations for Free Download | Freepi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13493"/>
            <a:ext cx="8035310" cy="6724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752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ipse 1"/>
          <p:cNvSpPr/>
          <p:nvPr/>
        </p:nvSpPr>
        <p:spPr>
          <a:xfrm>
            <a:off x="179512" y="404664"/>
            <a:ext cx="8712968" cy="482453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dirty="0"/>
              <a:t>A crucial </a:t>
            </a:r>
            <a:r>
              <a:rPr lang="es-ES" dirty="0" err="1"/>
              <a:t>aspect</a:t>
            </a:r>
            <a:r>
              <a:rPr lang="es-ES" dirty="0"/>
              <a:t> to be </a:t>
            </a:r>
            <a:r>
              <a:rPr lang="es-ES" dirty="0" err="1"/>
              <a:t>considered</a:t>
            </a:r>
            <a:r>
              <a:rPr lang="es-ES" dirty="0"/>
              <a:t>: </a:t>
            </a:r>
            <a:r>
              <a:rPr lang="es-ES" i="1" dirty="0" err="1"/>
              <a:t>Characteristic</a:t>
            </a:r>
            <a:r>
              <a:rPr lang="es-ES" i="1" dirty="0"/>
              <a:t> regional </a:t>
            </a:r>
            <a:r>
              <a:rPr lang="es-ES" i="1" dirty="0" err="1"/>
              <a:t>features</a:t>
            </a:r>
            <a:r>
              <a:rPr lang="es-ES" i="1" dirty="0"/>
              <a:t> </a:t>
            </a:r>
            <a:r>
              <a:rPr lang="es-ES" dirty="0"/>
              <a:t>(</a:t>
            </a:r>
            <a:r>
              <a:rPr lang="es-ES" dirty="0" err="1"/>
              <a:t>using</a:t>
            </a:r>
            <a:r>
              <a:rPr lang="es-ES" dirty="0"/>
              <a:t> art. 197 of </a:t>
            </a:r>
            <a:r>
              <a:rPr lang="es-ES" dirty="0" err="1"/>
              <a:t>the</a:t>
            </a:r>
            <a:r>
              <a:rPr lang="es-ES" dirty="0"/>
              <a:t> UNCLOS as a </a:t>
            </a:r>
            <a:r>
              <a:rPr lang="es-ES" dirty="0" err="1"/>
              <a:t>basis</a:t>
            </a:r>
            <a:r>
              <a:rPr lang="es-ES" dirty="0"/>
              <a:t>, </a:t>
            </a:r>
            <a:r>
              <a:rPr lang="es-ES" dirty="0" err="1"/>
              <a:t>for</a:t>
            </a:r>
            <a:r>
              <a:rPr lang="es-ES" dirty="0"/>
              <a:t> </a:t>
            </a:r>
            <a:r>
              <a:rPr lang="es-ES" dirty="0" err="1"/>
              <a:t>the</a:t>
            </a:r>
            <a:r>
              <a:rPr lang="es-ES" dirty="0"/>
              <a:t> </a:t>
            </a:r>
            <a:r>
              <a:rPr lang="es-ES" dirty="0" err="1"/>
              <a:t>conservation</a:t>
            </a:r>
            <a:r>
              <a:rPr lang="es-ES" dirty="0"/>
              <a:t> and </a:t>
            </a:r>
            <a:r>
              <a:rPr lang="es-ES" dirty="0" err="1"/>
              <a:t>sustainable</a:t>
            </a:r>
            <a:r>
              <a:rPr lang="es-ES" dirty="0"/>
              <a:t> use of marine </a:t>
            </a:r>
            <a:r>
              <a:rPr lang="es-ES" dirty="0" err="1"/>
              <a:t>biodiversity</a:t>
            </a:r>
            <a:r>
              <a:rPr lang="es-ES" dirty="0"/>
              <a:t> of </a:t>
            </a:r>
            <a:r>
              <a:rPr lang="es-ES" dirty="0" err="1"/>
              <a:t>areas</a:t>
            </a:r>
            <a:r>
              <a:rPr lang="es-ES" dirty="0"/>
              <a:t> </a:t>
            </a:r>
            <a:r>
              <a:rPr lang="es-ES" dirty="0" err="1"/>
              <a:t>beyond</a:t>
            </a:r>
            <a:r>
              <a:rPr lang="es-ES" dirty="0"/>
              <a:t> </a:t>
            </a:r>
            <a:r>
              <a:rPr lang="es-ES" dirty="0" err="1"/>
              <a:t>national</a:t>
            </a:r>
            <a:r>
              <a:rPr lang="es-ES" dirty="0"/>
              <a:t> </a:t>
            </a:r>
            <a:r>
              <a:rPr lang="es-ES" dirty="0" err="1"/>
              <a:t>jurisdiction</a:t>
            </a:r>
            <a:r>
              <a:rPr lang="es-ES" dirty="0"/>
              <a:t>):</a:t>
            </a:r>
          </a:p>
          <a:p>
            <a:pPr algn="ctr"/>
            <a:r>
              <a:rPr lang="es-ES" dirty="0"/>
              <a:t>“</a:t>
            </a:r>
            <a:r>
              <a:rPr lang="es-ES" dirty="0" err="1"/>
              <a:t>States</a:t>
            </a:r>
            <a:r>
              <a:rPr lang="es-ES" dirty="0"/>
              <a:t> </a:t>
            </a:r>
            <a:r>
              <a:rPr lang="es-ES" dirty="0" err="1"/>
              <a:t>shall</a:t>
            </a:r>
            <a:r>
              <a:rPr lang="es-ES" dirty="0"/>
              <a:t> </a:t>
            </a:r>
            <a:r>
              <a:rPr lang="es-ES" dirty="0" err="1"/>
              <a:t>cooperate</a:t>
            </a:r>
            <a:r>
              <a:rPr lang="es-ES" dirty="0"/>
              <a:t> </a:t>
            </a:r>
            <a:r>
              <a:rPr lang="es-ES" dirty="0" err="1"/>
              <a:t>on</a:t>
            </a:r>
            <a:r>
              <a:rPr lang="es-ES" dirty="0"/>
              <a:t> a global </a:t>
            </a:r>
            <a:r>
              <a:rPr lang="es-ES" dirty="0" err="1"/>
              <a:t>basis</a:t>
            </a:r>
            <a:r>
              <a:rPr lang="es-ES" dirty="0"/>
              <a:t> and, as </a:t>
            </a:r>
            <a:r>
              <a:rPr lang="es-ES" dirty="0" err="1"/>
              <a:t>appropriate</a:t>
            </a:r>
            <a:r>
              <a:rPr lang="es-ES" dirty="0"/>
              <a:t>, </a:t>
            </a:r>
            <a:r>
              <a:rPr lang="es-ES" dirty="0" err="1"/>
              <a:t>on</a:t>
            </a:r>
            <a:r>
              <a:rPr lang="es-ES" dirty="0"/>
              <a:t> a regional </a:t>
            </a:r>
            <a:r>
              <a:rPr lang="es-ES" dirty="0" err="1"/>
              <a:t>basis</a:t>
            </a:r>
            <a:r>
              <a:rPr lang="es-ES" dirty="0"/>
              <a:t>, </a:t>
            </a:r>
            <a:r>
              <a:rPr lang="es-ES" dirty="0" err="1"/>
              <a:t>directly</a:t>
            </a:r>
            <a:r>
              <a:rPr lang="es-ES" dirty="0"/>
              <a:t> </a:t>
            </a:r>
            <a:r>
              <a:rPr lang="es-ES" dirty="0" err="1"/>
              <a:t>or</a:t>
            </a:r>
            <a:r>
              <a:rPr lang="es-ES" dirty="0"/>
              <a:t> </a:t>
            </a:r>
            <a:r>
              <a:rPr lang="es-ES" i="1" dirty="0" err="1"/>
              <a:t>through</a:t>
            </a:r>
            <a:r>
              <a:rPr lang="es-ES" i="1" dirty="0"/>
              <a:t> </a:t>
            </a:r>
            <a:r>
              <a:rPr lang="es-ES" i="1" dirty="0" err="1"/>
              <a:t>competent</a:t>
            </a:r>
            <a:r>
              <a:rPr lang="es-ES" i="1" dirty="0"/>
              <a:t> </a:t>
            </a:r>
            <a:r>
              <a:rPr lang="es-ES" i="1" dirty="0" err="1"/>
              <a:t>international</a:t>
            </a:r>
            <a:r>
              <a:rPr lang="es-ES" i="1" dirty="0"/>
              <a:t> </a:t>
            </a:r>
            <a:r>
              <a:rPr lang="es-ES" i="1" dirty="0" err="1"/>
              <a:t>organizations</a:t>
            </a:r>
            <a:r>
              <a:rPr lang="es-ES" dirty="0"/>
              <a:t>, in </a:t>
            </a:r>
            <a:r>
              <a:rPr lang="es-ES" dirty="0" err="1"/>
              <a:t>formulating</a:t>
            </a:r>
            <a:r>
              <a:rPr lang="es-ES" dirty="0"/>
              <a:t> and </a:t>
            </a:r>
            <a:r>
              <a:rPr lang="es-ES" dirty="0" err="1"/>
              <a:t>elaborating</a:t>
            </a:r>
            <a:r>
              <a:rPr lang="es-ES" dirty="0"/>
              <a:t> </a:t>
            </a:r>
            <a:r>
              <a:rPr lang="es-ES" dirty="0" err="1"/>
              <a:t>international</a:t>
            </a:r>
            <a:r>
              <a:rPr lang="es-ES" dirty="0"/>
              <a:t> rules, </a:t>
            </a:r>
            <a:r>
              <a:rPr lang="es-ES" dirty="0" err="1"/>
              <a:t>standards</a:t>
            </a:r>
            <a:r>
              <a:rPr lang="es-ES" dirty="0"/>
              <a:t> and </a:t>
            </a:r>
            <a:r>
              <a:rPr lang="es-ES" dirty="0" err="1"/>
              <a:t>recommended</a:t>
            </a:r>
            <a:r>
              <a:rPr lang="es-ES" dirty="0"/>
              <a:t> </a:t>
            </a:r>
            <a:r>
              <a:rPr lang="es-ES" dirty="0" err="1"/>
              <a:t>practices</a:t>
            </a:r>
            <a:r>
              <a:rPr lang="es-ES" dirty="0"/>
              <a:t> and </a:t>
            </a:r>
            <a:r>
              <a:rPr lang="es-ES" dirty="0" err="1"/>
              <a:t>procedures</a:t>
            </a:r>
            <a:r>
              <a:rPr lang="es-ES" dirty="0"/>
              <a:t> </a:t>
            </a:r>
            <a:r>
              <a:rPr lang="es-ES" dirty="0" err="1"/>
              <a:t>consistent</a:t>
            </a:r>
            <a:r>
              <a:rPr lang="es-ES" dirty="0"/>
              <a:t> </a:t>
            </a:r>
            <a:r>
              <a:rPr lang="es-ES" dirty="0" err="1"/>
              <a:t>with</a:t>
            </a:r>
            <a:r>
              <a:rPr lang="es-ES" dirty="0"/>
              <a:t> </a:t>
            </a:r>
            <a:r>
              <a:rPr lang="es-ES" dirty="0" err="1"/>
              <a:t>this</a:t>
            </a:r>
            <a:r>
              <a:rPr lang="es-ES" dirty="0"/>
              <a:t> </a:t>
            </a:r>
            <a:r>
              <a:rPr lang="es-ES" dirty="0" err="1"/>
              <a:t>Convention</a:t>
            </a:r>
            <a:r>
              <a:rPr lang="es-ES" dirty="0"/>
              <a:t>, </a:t>
            </a:r>
            <a:r>
              <a:rPr lang="es-ES" dirty="0" err="1"/>
              <a:t>for</a:t>
            </a:r>
            <a:r>
              <a:rPr lang="es-ES" dirty="0"/>
              <a:t> </a:t>
            </a:r>
            <a:r>
              <a:rPr lang="es-ES" dirty="0" err="1"/>
              <a:t>the</a:t>
            </a:r>
            <a:r>
              <a:rPr lang="es-ES" dirty="0"/>
              <a:t> </a:t>
            </a:r>
            <a:r>
              <a:rPr lang="es-ES" dirty="0" err="1"/>
              <a:t>protection</a:t>
            </a:r>
            <a:r>
              <a:rPr lang="es-ES" dirty="0"/>
              <a:t> and </a:t>
            </a:r>
            <a:r>
              <a:rPr lang="es-ES" dirty="0" err="1"/>
              <a:t>preservation</a:t>
            </a:r>
            <a:r>
              <a:rPr lang="es-ES" dirty="0"/>
              <a:t> of </a:t>
            </a:r>
            <a:r>
              <a:rPr lang="es-ES" dirty="0" err="1"/>
              <a:t>the</a:t>
            </a:r>
            <a:r>
              <a:rPr lang="es-ES" dirty="0"/>
              <a:t> marine </a:t>
            </a:r>
            <a:r>
              <a:rPr lang="es-ES" dirty="0" err="1"/>
              <a:t>environment</a:t>
            </a:r>
            <a:r>
              <a:rPr lang="es-ES" dirty="0"/>
              <a:t>, </a:t>
            </a:r>
            <a:r>
              <a:rPr lang="es-ES" i="1" dirty="0" err="1"/>
              <a:t>taking</a:t>
            </a:r>
            <a:r>
              <a:rPr lang="es-ES" i="1" dirty="0"/>
              <a:t> </a:t>
            </a:r>
            <a:r>
              <a:rPr lang="es-ES" i="1" dirty="0" err="1"/>
              <a:t>into</a:t>
            </a:r>
            <a:r>
              <a:rPr lang="es-ES" i="1" dirty="0"/>
              <a:t> </a:t>
            </a:r>
            <a:r>
              <a:rPr lang="es-ES" i="1" dirty="0" err="1"/>
              <a:t>account</a:t>
            </a:r>
            <a:r>
              <a:rPr lang="es-ES" i="1" dirty="0"/>
              <a:t> </a:t>
            </a:r>
            <a:r>
              <a:rPr lang="es-ES" i="1" dirty="0" err="1"/>
              <a:t>characteristic</a:t>
            </a:r>
            <a:r>
              <a:rPr lang="es-ES" i="1" dirty="0"/>
              <a:t> regional </a:t>
            </a:r>
            <a:r>
              <a:rPr lang="es-ES" i="1" dirty="0" err="1"/>
              <a:t>features</a:t>
            </a:r>
            <a:r>
              <a:rPr lang="es-ES" dirty="0"/>
              <a:t>”.   </a:t>
            </a:r>
          </a:p>
          <a:p>
            <a:pPr algn="ctr"/>
            <a:endParaRPr lang="es-ES" i="1" dirty="0"/>
          </a:p>
        </p:txBody>
      </p:sp>
      <p:pic>
        <p:nvPicPr>
          <p:cNvPr id="5122" name="Picture 2" descr="UN Convention on the Law of the Sea - Coastal Wik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437112"/>
            <a:ext cx="3267447" cy="208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02179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39552" y="980728"/>
            <a:ext cx="7920880" cy="13681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kern="50" dirty="0">
                <a:solidFill>
                  <a:srgbClr val="000000"/>
                </a:solidFill>
                <a:latin typeface="Arial Narrow" panose="020B0606020202030204" pitchFamily="34" charset="0"/>
                <a:ea typeface="Batang"/>
              </a:rPr>
              <a:t>2. European Union and ASEAN perspectives on these topics.</a:t>
            </a:r>
            <a:endParaRPr lang="es-ES" kern="50" dirty="0">
              <a:solidFill>
                <a:srgbClr val="000000"/>
              </a:solidFill>
              <a:latin typeface="Arial Narrow" panose="020B0606020202030204" pitchFamily="34" charset="0"/>
              <a:ea typeface="Batang"/>
            </a:endParaRPr>
          </a:p>
          <a:p>
            <a:pPr lvl="0" algn="ctr">
              <a:spcAft>
                <a:spcPts val="0"/>
              </a:spcAft>
            </a:pPr>
            <a:r>
              <a:rPr lang="en-US" b="1" kern="50" dirty="0">
                <a:solidFill>
                  <a:srgbClr val="000000"/>
                </a:solidFill>
                <a:latin typeface="Arial Narrow" panose="020B0606020202030204" pitchFamily="34" charset="0"/>
                <a:ea typeface="Batang"/>
                <a:hlinkClick r:id="rId2"/>
              </a:rPr>
              <a:t>https://ec.europa.eu/environment/international_issues/relations_asem_en.htm</a:t>
            </a:r>
            <a:r>
              <a:rPr lang="en-US" b="1" kern="50" dirty="0">
                <a:solidFill>
                  <a:srgbClr val="000000"/>
                </a:solidFill>
                <a:latin typeface="Arial Narrow" panose="020B0606020202030204" pitchFamily="34" charset="0"/>
                <a:ea typeface="Batang"/>
              </a:rPr>
              <a:t> </a:t>
            </a:r>
          </a:p>
          <a:p>
            <a:pPr lvl="0" algn="just">
              <a:spcAft>
                <a:spcPts val="0"/>
              </a:spcAft>
            </a:pPr>
            <a:endParaRPr lang="es-ES" b="1" kern="50" dirty="0">
              <a:solidFill>
                <a:srgbClr val="000000"/>
              </a:solidFill>
              <a:latin typeface="Arial Narrow" panose="020B0606020202030204" pitchFamily="34" charset="0"/>
              <a:ea typeface="Batang"/>
            </a:endParaRPr>
          </a:p>
        </p:txBody>
      </p:sp>
      <p:sp>
        <p:nvSpPr>
          <p:cNvPr id="3" name="Rectángulo 2"/>
          <p:cNvSpPr/>
          <p:nvPr/>
        </p:nvSpPr>
        <p:spPr>
          <a:xfrm>
            <a:off x="971600" y="2492896"/>
            <a:ext cx="2880320"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Aft>
                <a:spcPts val="0"/>
              </a:spcAft>
            </a:pPr>
            <a:r>
              <a:rPr lang="en-US" kern="50" dirty="0">
                <a:solidFill>
                  <a:srgbClr val="000000"/>
                </a:solidFill>
                <a:latin typeface="Arial Narrow" panose="020B0606020202030204" pitchFamily="34" charset="0"/>
                <a:ea typeface="Batang"/>
                <a:hlinkClick r:id="rId3"/>
              </a:rPr>
              <a:t>https://europa.eu/!FX38yC</a:t>
            </a:r>
            <a:r>
              <a:rPr lang="en-US" kern="50" dirty="0">
                <a:solidFill>
                  <a:srgbClr val="000000"/>
                </a:solidFill>
                <a:latin typeface="Arial Narrow" panose="020B0606020202030204" pitchFamily="34" charset="0"/>
                <a:ea typeface="Batang"/>
              </a:rPr>
              <a:t> </a:t>
            </a:r>
            <a:endParaRPr lang="es-ES" b="1" kern="50" dirty="0">
              <a:solidFill>
                <a:srgbClr val="000000"/>
              </a:solidFill>
              <a:latin typeface="Arial Narrow" panose="020B0606020202030204" pitchFamily="34" charset="0"/>
              <a:ea typeface="Batang"/>
            </a:endParaRPr>
          </a:p>
        </p:txBody>
      </p:sp>
      <p:pic>
        <p:nvPicPr>
          <p:cNvPr id="2050" name="Picture 2" descr="New European Green Deal call | CILIF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9992" y="2924944"/>
            <a:ext cx="4248472" cy="2746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0639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n 33"/>
          <p:cNvPicPr>
            <a:picLocks noChangeAspect="1"/>
          </p:cNvPicPr>
          <p:nvPr/>
        </p:nvPicPr>
        <p:blipFill>
          <a:blip r:embed="rId2"/>
          <a:stretch>
            <a:fillRect/>
          </a:stretch>
        </p:blipFill>
        <p:spPr>
          <a:xfrm>
            <a:off x="395536" y="116632"/>
            <a:ext cx="7200800" cy="7128792"/>
          </a:xfrm>
          <a:prstGeom prst="rect">
            <a:avLst/>
          </a:prstGeom>
        </p:spPr>
      </p:pic>
      <p:pic>
        <p:nvPicPr>
          <p:cNvPr id="2050" name="Picture 2" descr="808 European Union Symbol Stock Photos, Pictures &amp;amp; Royalty-Free Images -  iSt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4149080"/>
            <a:ext cx="2948980" cy="2113385"/>
          </a:xfrm>
          <a:prstGeom prst="rect">
            <a:avLst/>
          </a:prstGeom>
          <a:noFill/>
          <a:extLst>
            <a:ext uri="{909E8E84-426E-40DD-AFC4-6F175D3DCCD1}">
              <a14:hiddenFill xmlns:a14="http://schemas.microsoft.com/office/drawing/2010/main">
                <a:solidFill>
                  <a:srgbClr val="FFFFFF"/>
                </a:solidFill>
              </a14:hiddenFill>
            </a:ext>
          </a:extLst>
        </p:spPr>
      </p:pic>
      <p:sp>
        <p:nvSpPr>
          <p:cNvPr id="2" name="Elipse 1"/>
          <p:cNvSpPr/>
          <p:nvPr/>
        </p:nvSpPr>
        <p:spPr>
          <a:xfrm>
            <a:off x="7524328" y="764704"/>
            <a:ext cx="1619672" cy="208823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err="1" smtClean="0"/>
              <a:t>Since</a:t>
            </a:r>
            <a:r>
              <a:rPr lang="es-ES" dirty="0" smtClean="0"/>
              <a:t> 1987:  Single </a:t>
            </a:r>
            <a:r>
              <a:rPr lang="es-ES" dirty="0" err="1" smtClean="0"/>
              <a:t>EuropeanAct</a:t>
            </a:r>
            <a:endParaRPr lang="es-ES" dirty="0"/>
          </a:p>
        </p:txBody>
      </p:sp>
    </p:spTree>
    <p:extLst>
      <p:ext uri="{BB962C8B-B14F-4D97-AF65-F5344CB8AC3E}">
        <p14:creationId xmlns:p14="http://schemas.microsoft.com/office/powerpoint/2010/main" val="10196345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ipse 1"/>
          <p:cNvSpPr/>
          <p:nvPr/>
        </p:nvSpPr>
        <p:spPr>
          <a:xfrm>
            <a:off x="2483768" y="980728"/>
            <a:ext cx="6552728" cy="547260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285750" indent="-285750" algn="ctr">
              <a:buFont typeface="Arial" panose="020B0604020202020204" pitchFamily="34" charset="0"/>
              <a:buChar char="•"/>
            </a:pPr>
            <a:r>
              <a:rPr lang="es-ES" dirty="0"/>
              <a:t>ASEAN, </a:t>
            </a:r>
            <a:r>
              <a:rPr lang="es-ES" dirty="0" err="1"/>
              <a:t>the</a:t>
            </a:r>
            <a:r>
              <a:rPr lang="es-ES" dirty="0"/>
              <a:t> </a:t>
            </a:r>
            <a:r>
              <a:rPr lang="es-ES" dirty="0" err="1"/>
              <a:t>main</a:t>
            </a:r>
            <a:r>
              <a:rPr lang="es-ES" dirty="0"/>
              <a:t> regional </a:t>
            </a:r>
            <a:r>
              <a:rPr lang="es-ES" dirty="0" err="1"/>
              <a:t>organization</a:t>
            </a:r>
            <a:r>
              <a:rPr lang="es-ES" dirty="0"/>
              <a:t> in </a:t>
            </a:r>
            <a:r>
              <a:rPr lang="es-ES" dirty="0" err="1"/>
              <a:t>Southeast</a:t>
            </a:r>
            <a:r>
              <a:rPr lang="es-ES" dirty="0"/>
              <a:t> Asia. </a:t>
            </a:r>
          </a:p>
          <a:p>
            <a:pPr marL="285750" indent="-285750" algn="ctr">
              <a:buFont typeface="Arial" panose="020B0604020202020204" pitchFamily="34" charset="0"/>
              <a:buChar char="•"/>
            </a:pPr>
            <a:r>
              <a:rPr lang="es-ES" dirty="0" err="1"/>
              <a:t>Created</a:t>
            </a:r>
            <a:r>
              <a:rPr lang="es-ES" dirty="0"/>
              <a:t> to </a:t>
            </a:r>
            <a:r>
              <a:rPr lang="es-ES" dirty="0" err="1"/>
              <a:t>achieve</a:t>
            </a:r>
            <a:r>
              <a:rPr lang="es-ES" dirty="0"/>
              <a:t> </a:t>
            </a:r>
            <a:r>
              <a:rPr lang="es-ES" dirty="0" err="1"/>
              <a:t>the</a:t>
            </a:r>
            <a:r>
              <a:rPr lang="es-ES" dirty="0"/>
              <a:t> </a:t>
            </a:r>
            <a:r>
              <a:rPr lang="es-ES" dirty="0" err="1"/>
              <a:t>limited</a:t>
            </a:r>
            <a:r>
              <a:rPr lang="es-ES" dirty="0"/>
              <a:t> </a:t>
            </a:r>
            <a:r>
              <a:rPr lang="es-ES" dirty="0" err="1"/>
              <a:t>purpose</a:t>
            </a:r>
            <a:r>
              <a:rPr lang="es-ES" dirty="0"/>
              <a:t> of </a:t>
            </a:r>
            <a:r>
              <a:rPr lang="es-ES" dirty="0" err="1"/>
              <a:t>maintaining</a:t>
            </a:r>
            <a:r>
              <a:rPr lang="es-ES" dirty="0"/>
              <a:t> regional </a:t>
            </a:r>
            <a:r>
              <a:rPr lang="es-ES" dirty="0" err="1"/>
              <a:t>order</a:t>
            </a:r>
            <a:r>
              <a:rPr lang="es-ES" dirty="0"/>
              <a:t> (Jones &amp;Smith, 2007). </a:t>
            </a:r>
          </a:p>
          <a:p>
            <a:pPr marL="285750" indent="-285750" algn="ctr">
              <a:buFont typeface="Arial" panose="020B0604020202020204" pitchFamily="34" charset="0"/>
              <a:buChar char="•"/>
            </a:pPr>
            <a:r>
              <a:rPr lang="es-ES" dirty="0" err="1"/>
              <a:t>The</a:t>
            </a:r>
            <a:r>
              <a:rPr lang="es-ES" dirty="0"/>
              <a:t> </a:t>
            </a:r>
            <a:r>
              <a:rPr lang="es-ES" dirty="0" err="1"/>
              <a:t>governance</a:t>
            </a:r>
            <a:r>
              <a:rPr lang="es-ES" dirty="0"/>
              <a:t> of </a:t>
            </a:r>
            <a:r>
              <a:rPr lang="es-ES" dirty="0" err="1"/>
              <a:t>environment</a:t>
            </a:r>
            <a:r>
              <a:rPr lang="es-ES" dirty="0"/>
              <a:t> </a:t>
            </a:r>
            <a:r>
              <a:rPr lang="es-ES" dirty="0" err="1"/>
              <a:t>was</a:t>
            </a:r>
            <a:r>
              <a:rPr lang="es-ES" dirty="0"/>
              <a:t> </a:t>
            </a:r>
            <a:r>
              <a:rPr lang="es-ES" dirty="0" err="1"/>
              <a:t>first</a:t>
            </a:r>
            <a:r>
              <a:rPr lang="es-ES" dirty="0"/>
              <a:t> </a:t>
            </a:r>
            <a:r>
              <a:rPr lang="es-ES" dirty="0" err="1"/>
              <a:t>included</a:t>
            </a:r>
            <a:r>
              <a:rPr lang="es-ES" dirty="0"/>
              <a:t> in </a:t>
            </a:r>
            <a:r>
              <a:rPr lang="es-ES" dirty="0" err="1"/>
              <a:t>the</a:t>
            </a:r>
            <a:r>
              <a:rPr lang="es-ES" dirty="0"/>
              <a:t> ASEAN </a:t>
            </a:r>
            <a:r>
              <a:rPr lang="es-ES" dirty="0" err="1"/>
              <a:t>work</a:t>
            </a:r>
            <a:r>
              <a:rPr lang="es-ES" dirty="0"/>
              <a:t> </a:t>
            </a:r>
            <a:r>
              <a:rPr lang="es-ES" dirty="0" err="1"/>
              <a:t>programme</a:t>
            </a:r>
            <a:r>
              <a:rPr lang="es-ES" dirty="0"/>
              <a:t> </a:t>
            </a:r>
            <a:r>
              <a:rPr lang="es-ES" dirty="0" err="1"/>
              <a:t>from</a:t>
            </a:r>
            <a:r>
              <a:rPr lang="es-ES" dirty="0"/>
              <a:t> 1978. </a:t>
            </a:r>
            <a:r>
              <a:rPr lang="es-ES" dirty="0" err="1" smtClean="0"/>
              <a:t>The</a:t>
            </a:r>
            <a:r>
              <a:rPr lang="es-ES" dirty="0" smtClean="0"/>
              <a:t> </a:t>
            </a:r>
            <a:r>
              <a:rPr lang="es-ES" dirty="0" err="1" smtClean="0"/>
              <a:t>body</a:t>
            </a:r>
            <a:r>
              <a:rPr lang="es-ES" dirty="0" smtClean="0"/>
              <a:t> </a:t>
            </a:r>
            <a:r>
              <a:rPr lang="es-ES" dirty="0" err="1" smtClean="0"/>
              <a:t>gradually</a:t>
            </a:r>
            <a:r>
              <a:rPr lang="es-ES" dirty="0" smtClean="0"/>
              <a:t> </a:t>
            </a:r>
            <a:r>
              <a:rPr lang="es-ES" dirty="0" err="1" smtClean="0"/>
              <a:t>developed</a:t>
            </a:r>
            <a:r>
              <a:rPr lang="es-ES" dirty="0" smtClean="0"/>
              <a:t> a regional </a:t>
            </a:r>
            <a:r>
              <a:rPr lang="es-ES" dirty="0" err="1" smtClean="0"/>
              <a:t>framework</a:t>
            </a:r>
            <a:r>
              <a:rPr lang="es-ES" dirty="0" smtClean="0"/>
              <a:t> </a:t>
            </a:r>
            <a:r>
              <a:rPr lang="es-ES" dirty="0" err="1" smtClean="0"/>
              <a:t>that</a:t>
            </a:r>
            <a:r>
              <a:rPr lang="es-ES" dirty="0" smtClean="0"/>
              <a:t> </a:t>
            </a:r>
            <a:r>
              <a:rPr lang="es-ES" dirty="0" err="1" smtClean="0"/>
              <a:t>included</a:t>
            </a:r>
            <a:r>
              <a:rPr lang="es-ES" dirty="0" smtClean="0"/>
              <a:t> </a:t>
            </a:r>
            <a:r>
              <a:rPr lang="es-ES" dirty="0" err="1" smtClean="0"/>
              <a:t>policy</a:t>
            </a:r>
            <a:r>
              <a:rPr lang="es-ES" dirty="0" smtClean="0"/>
              <a:t>, legal and </a:t>
            </a:r>
            <a:r>
              <a:rPr lang="es-ES" dirty="0" err="1" smtClean="0"/>
              <a:t>institutional</a:t>
            </a:r>
            <a:r>
              <a:rPr lang="es-ES" dirty="0" smtClean="0"/>
              <a:t> </a:t>
            </a:r>
            <a:r>
              <a:rPr lang="es-ES" dirty="0" err="1" smtClean="0"/>
              <a:t>structures</a:t>
            </a:r>
            <a:r>
              <a:rPr lang="es-ES" dirty="0" smtClean="0"/>
              <a:t>.</a:t>
            </a:r>
          </a:p>
          <a:p>
            <a:pPr marL="285750" indent="-285750" algn="ctr">
              <a:buFont typeface="Arial" panose="020B0604020202020204" pitchFamily="34" charset="0"/>
              <a:buChar char="•"/>
            </a:pPr>
            <a:r>
              <a:rPr lang="es-ES" dirty="0" smtClean="0"/>
              <a:t>Short video: </a:t>
            </a:r>
            <a:endParaRPr lang="es-ES" b="1" dirty="0">
              <a:hlinkClick r:id="rId2"/>
            </a:endParaRPr>
          </a:p>
          <a:p>
            <a:pPr algn="ctr"/>
            <a:r>
              <a:rPr lang="es-ES" dirty="0" smtClean="0">
                <a:hlinkClick r:id="rId2"/>
              </a:rPr>
              <a:t>https</a:t>
            </a:r>
            <a:r>
              <a:rPr lang="es-ES" dirty="0">
                <a:hlinkClick r:id="rId2"/>
              </a:rPr>
              <a:t>://</a:t>
            </a:r>
            <a:r>
              <a:rPr lang="es-ES" dirty="0" smtClean="0">
                <a:hlinkClick r:id="rId2"/>
              </a:rPr>
              <a:t>upload.wikimedia.org/wikipedia/commons/transcoded/5/55/ASEAN_explained_in_5_minutes.webm/ASEAN_explained_in_5_minutes.webm.720p.vp9.webm</a:t>
            </a:r>
            <a:r>
              <a:rPr lang="es-ES" dirty="0" smtClean="0"/>
              <a:t> </a:t>
            </a:r>
            <a:endParaRPr lang="es-ES" dirty="0"/>
          </a:p>
        </p:txBody>
      </p:sp>
      <p:pic>
        <p:nvPicPr>
          <p:cNvPr id="1026" name="Picture 2" descr="Emblem of the Association of Southeast Asian Nations - Wikipedi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188640"/>
            <a:ext cx="2736304"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3668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environment.asean.org/wp-content/uploads/2018/02/IF-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476672"/>
            <a:ext cx="7776864"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26375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15616" y="620688"/>
            <a:ext cx="7488832" cy="576064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285750" indent="-285750" algn="ctr">
              <a:buFont typeface="Arial" panose="020B0604020202020204" pitchFamily="34" charset="0"/>
              <a:buChar char="•"/>
            </a:pPr>
            <a:r>
              <a:rPr lang="es-ES" dirty="0" err="1" smtClean="0"/>
              <a:t>Remarkable</a:t>
            </a:r>
            <a:r>
              <a:rPr lang="es-ES" dirty="0" smtClean="0"/>
              <a:t>: </a:t>
            </a:r>
            <a:r>
              <a:rPr lang="es-ES" dirty="0" err="1" smtClean="0"/>
              <a:t>the</a:t>
            </a:r>
            <a:r>
              <a:rPr lang="es-ES" dirty="0" smtClean="0"/>
              <a:t> </a:t>
            </a:r>
            <a:r>
              <a:rPr lang="es-ES" dirty="0" err="1" smtClean="0"/>
              <a:t>ASEAN’s</a:t>
            </a:r>
            <a:r>
              <a:rPr lang="es-ES" dirty="0"/>
              <a:t> </a:t>
            </a:r>
            <a:r>
              <a:rPr lang="es-ES" dirty="0" err="1" smtClean="0"/>
              <a:t>Declaration</a:t>
            </a:r>
            <a:r>
              <a:rPr lang="es-ES" dirty="0" smtClean="0"/>
              <a:t> </a:t>
            </a:r>
            <a:r>
              <a:rPr lang="es-ES" dirty="0" err="1" smtClean="0"/>
              <a:t>on</a:t>
            </a:r>
            <a:r>
              <a:rPr lang="es-ES" dirty="0" smtClean="0"/>
              <a:t> </a:t>
            </a:r>
            <a:r>
              <a:rPr lang="es-ES" dirty="0" err="1" smtClean="0"/>
              <a:t>Environmental</a:t>
            </a:r>
            <a:r>
              <a:rPr lang="es-ES" dirty="0" smtClean="0"/>
              <a:t> </a:t>
            </a:r>
            <a:r>
              <a:rPr lang="es-ES" dirty="0" err="1" smtClean="0"/>
              <a:t>Sustainability</a:t>
            </a:r>
            <a:r>
              <a:rPr lang="es-ES" dirty="0" smtClean="0"/>
              <a:t>, </a:t>
            </a:r>
            <a:r>
              <a:rPr lang="es-ES" dirty="0" err="1" smtClean="0"/>
              <a:t>that</a:t>
            </a:r>
            <a:r>
              <a:rPr lang="es-ES" dirty="0" smtClean="0"/>
              <a:t> </a:t>
            </a:r>
            <a:r>
              <a:rPr lang="es-ES" dirty="0" err="1" smtClean="0"/>
              <a:t>pledges</a:t>
            </a:r>
            <a:r>
              <a:rPr lang="es-ES" dirty="0" smtClean="0"/>
              <a:t> to “</a:t>
            </a:r>
            <a:r>
              <a:rPr lang="es-ES" dirty="0" err="1" smtClean="0"/>
              <a:t>promote</a:t>
            </a:r>
            <a:r>
              <a:rPr lang="es-ES" dirty="0" smtClean="0"/>
              <a:t> </a:t>
            </a:r>
            <a:r>
              <a:rPr lang="es-ES" dirty="0" err="1" smtClean="0"/>
              <a:t>the</a:t>
            </a:r>
            <a:r>
              <a:rPr lang="es-ES" dirty="0" smtClean="0"/>
              <a:t> </a:t>
            </a:r>
            <a:r>
              <a:rPr lang="es-ES" dirty="0" err="1" smtClean="0"/>
              <a:t>sustainable</a:t>
            </a:r>
            <a:r>
              <a:rPr lang="es-ES" dirty="0" smtClean="0"/>
              <a:t> </a:t>
            </a:r>
            <a:r>
              <a:rPr lang="es-ES" dirty="0" err="1" smtClean="0"/>
              <a:t>management</a:t>
            </a:r>
            <a:r>
              <a:rPr lang="es-ES" dirty="0" smtClean="0"/>
              <a:t> and </a:t>
            </a:r>
            <a:r>
              <a:rPr lang="es-ES" dirty="0" err="1" smtClean="0"/>
              <a:t>the</a:t>
            </a:r>
            <a:r>
              <a:rPr lang="es-ES" dirty="0" smtClean="0"/>
              <a:t> use of…</a:t>
            </a:r>
            <a:r>
              <a:rPr lang="es-ES" dirty="0" err="1" smtClean="0"/>
              <a:t>coastal</a:t>
            </a:r>
            <a:r>
              <a:rPr lang="es-ES" dirty="0" smtClean="0"/>
              <a:t> and marine </a:t>
            </a:r>
            <a:r>
              <a:rPr lang="es-ES" dirty="0" err="1" smtClean="0"/>
              <a:t>environments</a:t>
            </a:r>
            <a:r>
              <a:rPr lang="es-ES" dirty="0" smtClean="0"/>
              <a:t> as </a:t>
            </a:r>
            <a:r>
              <a:rPr lang="es-ES" dirty="0" err="1" smtClean="0"/>
              <a:t>part</a:t>
            </a:r>
            <a:r>
              <a:rPr lang="es-ES" dirty="0" smtClean="0"/>
              <a:t> of regional and global </a:t>
            </a:r>
            <a:r>
              <a:rPr lang="es-ES" dirty="0" err="1" smtClean="0"/>
              <a:t>efforts</a:t>
            </a:r>
            <a:r>
              <a:rPr lang="es-ES" dirty="0" smtClean="0"/>
              <a:t> </a:t>
            </a:r>
            <a:r>
              <a:rPr lang="es-ES" dirty="0" err="1" smtClean="0"/>
              <a:t>on</a:t>
            </a:r>
            <a:r>
              <a:rPr lang="es-ES" dirty="0" smtClean="0"/>
              <a:t> </a:t>
            </a:r>
            <a:r>
              <a:rPr lang="es-ES" dirty="0" err="1" smtClean="0"/>
              <a:t>biodiversity</a:t>
            </a:r>
            <a:r>
              <a:rPr lang="es-ES" dirty="0" smtClean="0"/>
              <a:t> </a:t>
            </a:r>
            <a:r>
              <a:rPr lang="es-ES" dirty="0" err="1" smtClean="0"/>
              <a:t>conservation</a:t>
            </a:r>
            <a:r>
              <a:rPr lang="es-ES" dirty="0" smtClean="0"/>
              <a:t>”. (40th </a:t>
            </a:r>
            <a:r>
              <a:rPr lang="es-ES" dirty="0" err="1" smtClean="0"/>
              <a:t>Anniversary</a:t>
            </a:r>
            <a:r>
              <a:rPr lang="es-ES" dirty="0" smtClean="0"/>
              <a:t> of ASEAN)</a:t>
            </a:r>
          </a:p>
          <a:p>
            <a:pPr marL="285750" indent="-285750" algn="ctr">
              <a:buFont typeface="Arial" panose="020B0604020202020204" pitchFamily="34" charset="0"/>
              <a:buChar char="•"/>
            </a:pPr>
            <a:r>
              <a:rPr lang="es-ES" dirty="0" err="1" smtClean="0"/>
              <a:t>Coastal</a:t>
            </a:r>
            <a:r>
              <a:rPr lang="es-ES" dirty="0" smtClean="0"/>
              <a:t> and marine </a:t>
            </a:r>
            <a:r>
              <a:rPr lang="es-ES" dirty="0" err="1" smtClean="0"/>
              <a:t>habitats</a:t>
            </a:r>
            <a:r>
              <a:rPr lang="es-ES" dirty="0" smtClean="0"/>
              <a:t> are </a:t>
            </a:r>
            <a:r>
              <a:rPr lang="es-ES" i="1" dirty="0" err="1" smtClean="0"/>
              <a:t>key</a:t>
            </a:r>
            <a:r>
              <a:rPr lang="es-ES" i="1" dirty="0" smtClean="0"/>
              <a:t> </a:t>
            </a:r>
            <a:r>
              <a:rPr lang="es-ES" i="1" dirty="0" err="1" smtClean="0"/>
              <a:t>ecosystems</a:t>
            </a:r>
            <a:r>
              <a:rPr lang="es-ES" i="1" dirty="0" smtClean="0"/>
              <a:t>. </a:t>
            </a:r>
          </a:p>
          <a:p>
            <a:pPr marL="285750" indent="-285750" algn="ctr">
              <a:buFont typeface="Arial" panose="020B0604020202020204" pitchFamily="34" charset="0"/>
              <a:buChar char="•"/>
            </a:pPr>
            <a:r>
              <a:rPr lang="es-ES" dirty="0" smtClean="0"/>
              <a:t>In </a:t>
            </a:r>
            <a:r>
              <a:rPr lang="es-ES" dirty="0" err="1" smtClean="0"/>
              <a:t>the</a:t>
            </a:r>
            <a:r>
              <a:rPr lang="es-ES" dirty="0" smtClean="0"/>
              <a:t> </a:t>
            </a:r>
            <a:r>
              <a:rPr lang="es-ES" dirty="0" err="1" smtClean="0"/>
              <a:t>same</a:t>
            </a:r>
            <a:r>
              <a:rPr lang="es-ES" dirty="0" smtClean="0"/>
              <a:t> </a:t>
            </a:r>
            <a:r>
              <a:rPr lang="es-ES" dirty="0" err="1" smtClean="0"/>
              <a:t>way</a:t>
            </a:r>
            <a:r>
              <a:rPr lang="es-ES" dirty="0" smtClean="0"/>
              <a:t>, </a:t>
            </a:r>
            <a:r>
              <a:rPr lang="es-ES" dirty="0" err="1" smtClean="0"/>
              <a:t>see</a:t>
            </a:r>
            <a:r>
              <a:rPr lang="es-ES" dirty="0" smtClean="0"/>
              <a:t> </a:t>
            </a:r>
            <a:r>
              <a:rPr lang="es-ES" dirty="0" err="1" smtClean="0"/>
              <a:t>the</a:t>
            </a:r>
            <a:r>
              <a:rPr lang="es-ES" dirty="0" smtClean="0"/>
              <a:t> </a:t>
            </a:r>
            <a:r>
              <a:rPr lang="es-ES" dirty="0" err="1" smtClean="0"/>
              <a:t>Memorandum</a:t>
            </a:r>
            <a:r>
              <a:rPr lang="es-ES" dirty="0" smtClean="0"/>
              <a:t> of </a:t>
            </a:r>
            <a:r>
              <a:rPr lang="es-ES" dirty="0" err="1" smtClean="0"/>
              <a:t>Understanding</a:t>
            </a:r>
            <a:r>
              <a:rPr lang="es-ES" dirty="0" smtClean="0"/>
              <a:t> </a:t>
            </a:r>
            <a:r>
              <a:rPr lang="es-ES" dirty="0" err="1" smtClean="0"/>
              <a:t>on</a:t>
            </a:r>
            <a:r>
              <a:rPr lang="es-ES" dirty="0" smtClean="0"/>
              <a:t> ASEAN Sea </a:t>
            </a:r>
            <a:r>
              <a:rPr lang="es-ES" dirty="0" err="1" smtClean="0"/>
              <a:t>Turtle</a:t>
            </a:r>
            <a:r>
              <a:rPr lang="es-ES" dirty="0" smtClean="0"/>
              <a:t> </a:t>
            </a:r>
            <a:r>
              <a:rPr lang="es-ES" dirty="0" err="1" smtClean="0"/>
              <a:t>Conservation</a:t>
            </a:r>
            <a:r>
              <a:rPr lang="es-ES" dirty="0" smtClean="0"/>
              <a:t> (12/09/1997), and </a:t>
            </a:r>
            <a:r>
              <a:rPr lang="es-ES" dirty="0" err="1" smtClean="0"/>
              <a:t>Memoradum</a:t>
            </a:r>
            <a:r>
              <a:rPr lang="es-ES" dirty="0" smtClean="0"/>
              <a:t> of </a:t>
            </a:r>
            <a:r>
              <a:rPr lang="es-ES" dirty="0" err="1" smtClean="0"/>
              <a:t>Understanding</a:t>
            </a:r>
            <a:r>
              <a:rPr lang="es-ES" dirty="0" smtClean="0"/>
              <a:t> </a:t>
            </a:r>
            <a:r>
              <a:rPr lang="es-ES" dirty="0" err="1" smtClean="0"/>
              <a:t>on</a:t>
            </a:r>
            <a:r>
              <a:rPr lang="es-ES" dirty="0" smtClean="0"/>
              <a:t> ASEAN </a:t>
            </a:r>
            <a:r>
              <a:rPr lang="es-ES" dirty="0" err="1" smtClean="0"/>
              <a:t>Cooperation</a:t>
            </a:r>
            <a:r>
              <a:rPr lang="es-ES" dirty="0" smtClean="0"/>
              <a:t> </a:t>
            </a:r>
            <a:r>
              <a:rPr lang="es-ES" dirty="0" err="1" smtClean="0"/>
              <a:t>Mechanism</a:t>
            </a:r>
            <a:r>
              <a:rPr lang="es-ES" dirty="0" smtClean="0"/>
              <a:t> </a:t>
            </a:r>
            <a:r>
              <a:rPr lang="es-ES" dirty="0" err="1" smtClean="0"/>
              <a:t>for</a:t>
            </a:r>
            <a:r>
              <a:rPr lang="es-ES" dirty="0" smtClean="0"/>
              <a:t> </a:t>
            </a:r>
            <a:r>
              <a:rPr lang="es-ES" dirty="0" err="1" smtClean="0"/>
              <a:t>Joint</a:t>
            </a:r>
            <a:r>
              <a:rPr lang="es-ES" dirty="0" smtClean="0"/>
              <a:t> </a:t>
            </a:r>
            <a:r>
              <a:rPr lang="es-ES" dirty="0" err="1" smtClean="0"/>
              <a:t>Oil</a:t>
            </a:r>
            <a:r>
              <a:rPr lang="es-ES" dirty="0" smtClean="0"/>
              <a:t> </a:t>
            </a:r>
            <a:r>
              <a:rPr lang="es-ES" dirty="0" err="1" smtClean="0"/>
              <a:t>Spill</a:t>
            </a:r>
            <a:r>
              <a:rPr lang="es-ES" dirty="0" smtClean="0"/>
              <a:t> </a:t>
            </a:r>
            <a:r>
              <a:rPr lang="es-ES" dirty="0" err="1" smtClean="0"/>
              <a:t>Preparedness</a:t>
            </a:r>
            <a:r>
              <a:rPr lang="es-ES" dirty="0" smtClean="0"/>
              <a:t> and Response (28/11/2014). </a:t>
            </a:r>
          </a:p>
          <a:p>
            <a:pPr marL="285750" indent="-285750" algn="ctr">
              <a:buFont typeface="Arial" panose="020B0604020202020204" pitchFamily="34" charset="0"/>
              <a:buChar char="•"/>
            </a:pPr>
            <a:r>
              <a:rPr lang="es-ES" dirty="0" err="1" smtClean="0"/>
              <a:t>Agreements</a:t>
            </a:r>
            <a:r>
              <a:rPr lang="es-ES" dirty="0" smtClean="0"/>
              <a:t> </a:t>
            </a:r>
            <a:r>
              <a:rPr lang="es-ES" dirty="0" err="1" smtClean="0"/>
              <a:t>such</a:t>
            </a:r>
            <a:r>
              <a:rPr lang="es-ES" dirty="0" smtClean="0"/>
              <a:t> as </a:t>
            </a:r>
            <a:r>
              <a:rPr lang="es-ES" dirty="0" err="1" smtClean="0"/>
              <a:t>the</a:t>
            </a:r>
            <a:r>
              <a:rPr lang="es-ES" dirty="0" smtClean="0"/>
              <a:t> ASEAN </a:t>
            </a:r>
            <a:r>
              <a:rPr lang="es-ES" dirty="0" err="1" smtClean="0"/>
              <a:t>Agreement</a:t>
            </a:r>
            <a:r>
              <a:rPr lang="es-ES" dirty="0" smtClean="0"/>
              <a:t> </a:t>
            </a:r>
            <a:r>
              <a:rPr lang="es-ES" dirty="0" err="1" smtClean="0"/>
              <a:t>on</a:t>
            </a:r>
            <a:r>
              <a:rPr lang="es-ES" dirty="0" smtClean="0"/>
              <a:t> </a:t>
            </a:r>
            <a:r>
              <a:rPr lang="es-ES" dirty="0" err="1" smtClean="0"/>
              <a:t>the</a:t>
            </a:r>
            <a:r>
              <a:rPr lang="es-ES" dirty="0" smtClean="0"/>
              <a:t> </a:t>
            </a:r>
            <a:r>
              <a:rPr lang="es-ES" dirty="0" err="1" smtClean="0"/>
              <a:t>Conservation</a:t>
            </a:r>
            <a:r>
              <a:rPr lang="es-ES" dirty="0" smtClean="0"/>
              <a:t> of </a:t>
            </a:r>
            <a:r>
              <a:rPr lang="es-ES" dirty="0" err="1" smtClean="0"/>
              <a:t>Nature</a:t>
            </a:r>
            <a:r>
              <a:rPr lang="es-ES" dirty="0" smtClean="0"/>
              <a:t> and Natural </a:t>
            </a:r>
            <a:r>
              <a:rPr lang="es-ES" dirty="0" err="1" smtClean="0"/>
              <a:t>Resources</a:t>
            </a:r>
            <a:r>
              <a:rPr lang="es-ES" dirty="0" smtClean="0"/>
              <a:t> (1989, </a:t>
            </a:r>
            <a:r>
              <a:rPr lang="es-ES" dirty="0" err="1" smtClean="0"/>
              <a:t>not</a:t>
            </a:r>
            <a:r>
              <a:rPr lang="es-ES" dirty="0" smtClean="0"/>
              <a:t> in </a:t>
            </a:r>
            <a:r>
              <a:rPr lang="es-ES" dirty="0" err="1" smtClean="0"/>
              <a:t>force</a:t>
            </a:r>
            <a:r>
              <a:rPr lang="es-ES" dirty="0" smtClean="0"/>
              <a:t>); ASEAN </a:t>
            </a:r>
            <a:r>
              <a:rPr lang="es-ES" dirty="0" err="1" smtClean="0"/>
              <a:t>Agreement</a:t>
            </a:r>
            <a:r>
              <a:rPr lang="es-ES" dirty="0" smtClean="0"/>
              <a:t> </a:t>
            </a:r>
            <a:r>
              <a:rPr lang="es-ES" dirty="0" err="1" smtClean="0"/>
              <a:t>on</a:t>
            </a:r>
            <a:r>
              <a:rPr lang="es-ES" dirty="0" smtClean="0"/>
              <a:t> </a:t>
            </a:r>
            <a:r>
              <a:rPr lang="es-ES" dirty="0" err="1" smtClean="0"/>
              <a:t>Transboundary</a:t>
            </a:r>
            <a:r>
              <a:rPr lang="es-ES" dirty="0" smtClean="0"/>
              <a:t> </a:t>
            </a:r>
            <a:r>
              <a:rPr lang="es-ES" dirty="0" err="1" smtClean="0"/>
              <a:t>Haze</a:t>
            </a:r>
            <a:r>
              <a:rPr lang="es-ES" dirty="0" smtClean="0"/>
              <a:t> </a:t>
            </a:r>
            <a:r>
              <a:rPr lang="es-ES" dirty="0" err="1" smtClean="0"/>
              <a:t>Pollution</a:t>
            </a:r>
            <a:r>
              <a:rPr lang="es-ES" dirty="0" smtClean="0"/>
              <a:t> (2002); ASEAN </a:t>
            </a:r>
            <a:r>
              <a:rPr lang="es-ES" dirty="0" err="1" smtClean="0"/>
              <a:t>Petroleum</a:t>
            </a:r>
            <a:r>
              <a:rPr lang="es-ES" dirty="0" smtClean="0"/>
              <a:t> Security </a:t>
            </a:r>
            <a:r>
              <a:rPr lang="es-ES" dirty="0" err="1" smtClean="0"/>
              <a:t>Agreement</a:t>
            </a:r>
            <a:r>
              <a:rPr lang="es-ES" dirty="0" smtClean="0"/>
              <a:t> (2009); </a:t>
            </a:r>
            <a:r>
              <a:rPr lang="es-ES" dirty="0" err="1" smtClean="0"/>
              <a:t>Agreement</a:t>
            </a:r>
            <a:r>
              <a:rPr lang="es-ES" dirty="0" smtClean="0"/>
              <a:t> </a:t>
            </a:r>
            <a:r>
              <a:rPr lang="es-ES" dirty="0" err="1" smtClean="0"/>
              <a:t>on</a:t>
            </a:r>
            <a:r>
              <a:rPr lang="es-ES" dirty="0" smtClean="0"/>
              <a:t> </a:t>
            </a:r>
            <a:r>
              <a:rPr lang="es-ES" dirty="0" err="1" smtClean="0"/>
              <a:t>the</a:t>
            </a:r>
            <a:r>
              <a:rPr lang="es-ES" dirty="0" smtClean="0"/>
              <a:t> ASEAN </a:t>
            </a:r>
            <a:r>
              <a:rPr lang="es-ES" dirty="0" err="1" smtClean="0"/>
              <a:t>Coordinating</a:t>
            </a:r>
            <a:r>
              <a:rPr lang="es-ES" dirty="0" smtClean="0"/>
              <a:t> Centre </a:t>
            </a:r>
            <a:r>
              <a:rPr lang="es-ES" dirty="0" err="1" smtClean="0"/>
              <a:t>for</a:t>
            </a:r>
            <a:r>
              <a:rPr lang="es-ES" dirty="0" smtClean="0"/>
              <a:t> Animal </a:t>
            </a:r>
            <a:r>
              <a:rPr lang="es-ES" dirty="0" err="1" smtClean="0"/>
              <a:t>Disease</a:t>
            </a:r>
            <a:r>
              <a:rPr lang="es-ES" dirty="0" smtClean="0"/>
              <a:t> and </a:t>
            </a:r>
            <a:r>
              <a:rPr lang="es-ES" dirty="0" err="1" smtClean="0"/>
              <a:t>Zoonoses</a:t>
            </a:r>
            <a:r>
              <a:rPr lang="es-ES" dirty="0" smtClean="0"/>
              <a:t> (2016). </a:t>
            </a:r>
            <a:r>
              <a:rPr lang="es-ES" dirty="0" err="1" smtClean="0"/>
              <a:t>See</a:t>
            </a:r>
            <a:r>
              <a:rPr lang="es-ES" dirty="0" smtClean="0"/>
              <a:t> </a:t>
            </a:r>
            <a:r>
              <a:rPr lang="es-ES" dirty="0" err="1" smtClean="0"/>
              <a:t>additional</a:t>
            </a:r>
            <a:r>
              <a:rPr lang="es-ES" dirty="0" smtClean="0"/>
              <a:t> </a:t>
            </a:r>
            <a:r>
              <a:rPr lang="es-ES" dirty="0" err="1" smtClean="0"/>
              <a:t>information</a:t>
            </a:r>
            <a:r>
              <a:rPr lang="es-ES" dirty="0" smtClean="0"/>
              <a:t> at: </a:t>
            </a:r>
            <a:r>
              <a:rPr lang="es-ES" u="sng" dirty="0">
                <a:hlinkClick r:id="rId2"/>
              </a:rPr>
              <a:t>https://agreement.asean.org/home/index/16.html</a:t>
            </a:r>
            <a:r>
              <a:rPr lang="es-ES" dirty="0"/>
              <a:t> </a:t>
            </a:r>
            <a:endParaRPr lang="es-ES" dirty="0" smtClean="0"/>
          </a:p>
          <a:p>
            <a:pPr marL="285750" indent="-285750" algn="ctr">
              <a:buFont typeface="Arial" panose="020B0604020202020204" pitchFamily="34" charset="0"/>
              <a:buChar char="•"/>
            </a:pPr>
            <a:r>
              <a:rPr lang="es-ES" dirty="0" err="1" smtClean="0"/>
              <a:t>The</a:t>
            </a:r>
            <a:r>
              <a:rPr lang="es-ES" dirty="0" smtClean="0"/>
              <a:t> Coral </a:t>
            </a:r>
            <a:r>
              <a:rPr lang="es-ES" dirty="0" err="1" smtClean="0"/>
              <a:t>Triangle</a:t>
            </a:r>
            <a:r>
              <a:rPr lang="es-ES" dirty="0" smtClean="0"/>
              <a:t> </a:t>
            </a:r>
            <a:r>
              <a:rPr lang="es-ES" dirty="0" err="1"/>
              <a:t>I</a:t>
            </a:r>
            <a:r>
              <a:rPr lang="es-ES" dirty="0" err="1" smtClean="0"/>
              <a:t>nitiative</a:t>
            </a:r>
            <a:r>
              <a:rPr lang="es-ES" dirty="0"/>
              <a:t>: </a:t>
            </a:r>
            <a:r>
              <a:rPr lang="es-ES" dirty="0">
                <a:hlinkClick r:id="rId3"/>
              </a:rPr>
              <a:t>https://</a:t>
            </a:r>
            <a:r>
              <a:rPr lang="es-ES" dirty="0" smtClean="0">
                <a:hlinkClick r:id="rId3"/>
              </a:rPr>
              <a:t>www.coraltriangleinitiative.org/country/philippines</a:t>
            </a:r>
            <a:r>
              <a:rPr lang="es-ES" dirty="0" smtClean="0"/>
              <a:t> </a:t>
            </a:r>
            <a:endParaRPr lang="es-ES" dirty="0"/>
          </a:p>
          <a:p>
            <a:pPr marL="285750" indent="-285750" algn="ctr">
              <a:buFont typeface="Arial" panose="020B0604020202020204" pitchFamily="34" charset="0"/>
              <a:buChar char="•"/>
            </a:pPr>
            <a:endParaRPr lang="es-ES" dirty="0" smtClean="0"/>
          </a:p>
          <a:p>
            <a:pPr algn="ctr"/>
            <a:endParaRPr lang="es-ES" dirty="0"/>
          </a:p>
        </p:txBody>
      </p:sp>
    </p:spTree>
    <p:extLst>
      <p:ext uri="{BB962C8B-B14F-4D97-AF65-F5344CB8AC3E}">
        <p14:creationId xmlns:p14="http://schemas.microsoft.com/office/powerpoint/2010/main" val="24292306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15616" y="116632"/>
            <a:ext cx="7416824" cy="93610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err="1" smtClean="0"/>
              <a:t>Some</a:t>
            </a:r>
            <a:r>
              <a:rPr lang="es-ES" dirty="0" smtClean="0"/>
              <a:t> ASEAN </a:t>
            </a:r>
            <a:r>
              <a:rPr lang="es-ES" dirty="0" err="1" smtClean="0"/>
              <a:t>agreements</a:t>
            </a:r>
            <a:r>
              <a:rPr lang="es-ES" dirty="0"/>
              <a:t> </a:t>
            </a:r>
            <a:r>
              <a:rPr lang="es-ES" dirty="0" err="1" smtClean="0"/>
              <a:t>referred</a:t>
            </a:r>
            <a:r>
              <a:rPr lang="es-ES" dirty="0" smtClean="0"/>
              <a:t> to </a:t>
            </a:r>
            <a:r>
              <a:rPr lang="es-ES" dirty="0" err="1" smtClean="0"/>
              <a:t>Environmental</a:t>
            </a:r>
            <a:r>
              <a:rPr lang="es-ES" dirty="0" smtClean="0"/>
              <a:t> </a:t>
            </a:r>
            <a:r>
              <a:rPr lang="es-ES" dirty="0" err="1" smtClean="0"/>
              <a:t>Issues</a:t>
            </a:r>
            <a:r>
              <a:rPr lang="es-ES" dirty="0" smtClean="0"/>
              <a:t>: </a:t>
            </a:r>
            <a:endParaRPr lang="es-ES" dirty="0"/>
          </a:p>
        </p:txBody>
      </p:sp>
      <p:graphicFrame>
        <p:nvGraphicFramePr>
          <p:cNvPr id="7" name="Tabla 6"/>
          <p:cNvGraphicFramePr>
            <a:graphicFrameLocks noGrp="1"/>
          </p:cNvGraphicFramePr>
          <p:nvPr>
            <p:extLst>
              <p:ext uri="{D42A27DB-BD31-4B8C-83A1-F6EECF244321}">
                <p14:modId xmlns:p14="http://schemas.microsoft.com/office/powerpoint/2010/main" val="3689065503"/>
              </p:ext>
            </p:extLst>
          </p:nvPr>
        </p:nvGraphicFramePr>
        <p:xfrm>
          <a:off x="467544" y="1082407"/>
          <a:ext cx="8712967" cy="2707384"/>
        </p:xfrm>
        <a:graphic>
          <a:graphicData uri="http://schemas.openxmlformats.org/drawingml/2006/table">
            <a:tbl>
              <a:tblPr firstRow="1" firstCol="1" bandRow="1">
                <a:tableStyleId>{5C22544A-7EE6-4342-B048-85BDC9FD1C3A}</a:tableStyleId>
              </a:tblPr>
              <a:tblGrid>
                <a:gridCol w="1414926">
                  <a:extLst>
                    <a:ext uri="{9D8B030D-6E8A-4147-A177-3AD203B41FA5}">
                      <a16:colId xmlns:a16="http://schemas.microsoft.com/office/drawing/2014/main" val="3900571410"/>
                    </a:ext>
                  </a:extLst>
                </a:gridCol>
                <a:gridCol w="1042577">
                  <a:extLst>
                    <a:ext uri="{9D8B030D-6E8A-4147-A177-3AD203B41FA5}">
                      <a16:colId xmlns:a16="http://schemas.microsoft.com/office/drawing/2014/main" val="619553471"/>
                    </a:ext>
                  </a:extLst>
                </a:gridCol>
                <a:gridCol w="4959321">
                  <a:extLst>
                    <a:ext uri="{9D8B030D-6E8A-4147-A177-3AD203B41FA5}">
                      <a16:colId xmlns:a16="http://schemas.microsoft.com/office/drawing/2014/main" val="1075208379"/>
                    </a:ext>
                  </a:extLst>
                </a:gridCol>
                <a:gridCol w="1296143">
                  <a:extLst>
                    <a:ext uri="{9D8B030D-6E8A-4147-A177-3AD203B41FA5}">
                      <a16:colId xmlns:a16="http://schemas.microsoft.com/office/drawing/2014/main" val="572746695"/>
                    </a:ext>
                  </a:extLst>
                </a:gridCol>
              </a:tblGrid>
              <a:tr h="2707384">
                <a:tc>
                  <a:txBody>
                    <a:bodyPr/>
                    <a:lstStyle/>
                    <a:p>
                      <a:pPr algn="l">
                        <a:lnSpc>
                          <a:spcPct val="107000"/>
                        </a:lnSpc>
                        <a:spcAft>
                          <a:spcPts val="1500"/>
                        </a:spcAft>
                      </a:pPr>
                      <a:r>
                        <a:rPr lang="en-GB" sz="1600" u="sng" dirty="0">
                          <a:effectLst/>
                          <a:hlinkClick r:id="rId3"/>
                        </a:rPr>
                        <a:t>Agreement on the Establishment of the ASEAN Coordinating Centre for Animal Health and </a:t>
                      </a:r>
                      <a:r>
                        <a:rPr lang="en-GB" sz="1600" u="sng" dirty="0" err="1">
                          <a:effectLst/>
                          <a:hlinkClick r:id="rId3"/>
                        </a:rPr>
                        <a:t>Zoonoses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5837" marR="65837" marT="41148" marB="41148"/>
                </a:tc>
                <a:tc>
                  <a:txBody>
                    <a:bodyPr/>
                    <a:lstStyle/>
                    <a:p>
                      <a:pPr algn="ctr">
                        <a:lnSpc>
                          <a:spcPct val="107000"/>
                        </a:lnSpc>
                        <a:spcAft>
                          <a:spcPts val="1500"/>
                        </a:spcAft>
                      </a:pPr>
                      <a:r>
                        <a:rPr lang="es-ES" sz="1600" dirty="0">
                          <a:effectLst/>
                        </a:rPr>
                        <a:t>07 </a:t>
                      </a:r>
                      <a:r>
                        <a:rPr lang="es-ES" sz="1600" dirty="0" err="1">
                          <a:effectLst/>
                        </a:rPr>
                        <a:t>October</a:t>
                      </a:r>
                      <a:r>
                        <a:rPr lang="es-ES" sz="1600" dirty="0">
                          <a:effectLst/>
                        </a:rPr>
                        <a:t> 2016</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5837" marR="65837" marT="41148" marB="41148"/>
                </a:tc>
                <a:tc>
                  <a:txBody>
                    <a:bodyPr/>
                    <a:lstStyle/>
                    <a:p>
                      <a:pPr algn="l">
                        <a:lnSpc>
                          <a:spcPct val="107000"/>
                        </a:lnSpc>
                        <a:spcAft>
                          <a:spcPts val="1500"/>
                        </a:spcAft>
                      </a:pPr>
                      <a:r>
                        <a:rPr lang="en-GB" sz="1600" dirty="0">
                          <a:effectLst/>
                        </a:rPr>
                        <a:t>This Agreement shall enter into force on the thirtieth (30th) day after the date on which all ASEAN Member States have deposited their instruments of ratification, acceptance or approval with the Depositary.</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5837" marR="65837" marT="41148" marB="41148"/>
                </a:tc>
                <a:tc>
                  <a:txBody>
                    <a:bodyPr/>
                    <a:lstStyle/>
                    <a:p>
                      <a:pPr algn="ctr">
                        <a:lnSpc>
                          <a:spcPct val="107000"/>
                        </a:lnSpc>
                        <a:spcAft>
                          <a:spcPts val="1500"/>
                        </a:spcAft>
                      </a:pPr>
                      <a:r>
                        <a:rPr lang="es-ES" sz="1600" u="sng" dirty="0">
                          <a:effectLst/>
                          <a:hlinkClick r:id="rId4"/>
                        </a:rPr>
                        <a:t>In </a:t>
                      </a:r>
                      <a:r>
                        <a:rPr lang="es-ES" sz="1600" u="sng" dirty="0" err="1">
                          <a:effectLst/>
                          <a:hlinkClick r:id="rId4"/>
                        </a:rPr>
                        <a:t>Force</a:t>
                      </a:r>
                      <a:r>
                        <a:rPr lang="es-ES" sz="1600" u="sng" dirty="0">
                          <a:effectLst/>
                          <a:hlinkClick r:id="rId4"/>
                        </a:rPr>
                        <a:t> (IF)</a:t>
                      </a:r>
                      <a:endParaRPr lang="es-ES" sz="1600" dirty="0">
                        <a:effectLst/>
                      </a:endParaRPr>
                    </a:p>
                    <a:p>
                      <a:pPr algn="ctr">
                        <a:lnSpc>
                          <a:spcPct val="107000"/>
                        </a:lnSpc>
                        <a:spcAft>
                          <a:spcPts val="1500"/>
                        </a:spcAft>
                      </a:pPr>
                      <a:r>
                        <a:rPr lang="es-ES" sz="1600" dirty="0">
                          <a:effectLst/>
                        </a:rPr>
                        <a:t>08 </a:t>
                      </a:r>
                      <a:r>
                        <a:rPr lang="es-ES" sz="1600" dirty="0" err="1">
                          <a:effectLst/>
                        </a:rPr>
                        <a:t>September</a:t>
                      </a:r>
                      <a:r>
                        <a:rPr lang="es-ES" sz="1600" dirty="0">
                          <a:effectLst/>
                        </a:rPr>
                        <a:t> 2021</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5837" marR="65837" marT="41148" marB="41148"/>
                </a:tc>
                <a:extLst>
                  <a:ext uri="{0D108BD9-81ED-4DB2-BD59-A6C34878D82A}">
                    <a16:rowId xmlns:a16="http://schemas.microsoft.com/office/drawing/2014/main" val="1389924994"/>
                  </a:ext>
                </a:extLst>
              </a:tr>
            </a:tbl>
          </a:graphicData>
        </a:graphic>
      </p:graphicFrame>
      <p:sp>
        <p:nvSpPr>
          <p:cNvPr id="8" name="Rectángulo 7"/>
          <p:cNvSpPr/>
          <p:nvPr/>
        </p:nvSpPr>
        <p:spPr>
          <a:xfrm>
            <a:off x="395536" y="3789791"/>
            <a:ext cx="8640960" cy="163372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smtClean="0"/>
              <a:t>And </a:t>
            </a:r>
            <a:r>
              <a:rPr lang="es-ES" dirty="0" err="1" smtClean="0"/>
              <a:t>Disaster</a:t>
            </a:r>
            <a:r>
              <a:rPr lang="es-ES" dirty="0" smtClean="0"/>
              <a:t> Management and </a:t>
            </a:r>
            <a:r>
              <a:rPr lang="es-ES" dirty="0" err="1" smtClean="0"/>
              <a:t>Emergency</a:t>
            </a:r>
            <a:r>
              <a:rPr lang="es-ES" dirty="0" smtClean="0"/>
              <a:t> Response (2005); </a:t>
            </a:r>
            <a:r>
              <a:rPr lang="es-ES" dirty="0" err="1" smtClean="0"/>
              <a:t>Coordinating</a:t>
            </a:r>
            <a:r>
              <a:rPr lang="es-ES" dirty="0" smtClean="0"/>
              <a:t> Center </a:t>
            </a:r>
            <a:r>
              <a:rPr lang="es-ES" dirty="0" err="1" smtClean="0"/>
              <a:t>for</a:t>
            </a:r>
            <a:r>
              <a:rPr lang="es-ES" dirty="0" smtClean="0"/>
              <a:t> </a:t>
            </a:r>
            <a:r>
              <a:rPr lang="es-ES" dirty="0" err="1" smtClean="0"/>
              <a:t>Humanitarian</a:t>
            </a:r>
            <a:r>
              <a:rPr lang="es-ES" dirty="0" smtClean="0"/>
              <a:t> </a:t>
            </a:r>
            <a:r>
              <a:rPr lang="es-ES" dirty="0" err="1" smtClean="0"/>
              <a:t>Assistance</a:t>
            </a:r>
            <a:r>
              <a:rPr lang="es-ES" dirty="0" smtClean="0"/>
              <a:t> (2011). </a:t>
            </a:r>
            <a:endParaRPr lang="es-ES" dirty="0"/>
          </a:p>
        </p:txBody>
      </p:sp>
    </p:spTree>
    <p:extLst>
      <p:ext uri="{BB962C8B-B14F-4D97-AF65-F5344CB8AC3E}">
        <p14:creationId xmlns:p14="http://schemas.microsoft.com/office/powerpoint/2010/main" val="6993938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75656" y="1196752"/>
            <a:ext cx="7056784" cy="48245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b="1" dirty="0" err="1" smtClean="0"/>
              <a:t>Environmental</a:t>
            </a:r>
            <a:r>
              <a:rPr lang="es-ES" b="1" dirty="0" smtClean="0"/>
              <a:t> </a:t>
            </a:r>
            <a:r>
              <a:rPr lang="es-ES" b="1" dirty="0" err="1"/>
              <a:t>Policies</a:t>
            </a:r>
            <a:r>
              <a:rPr lang="es-ES" b="1" dirty="0"/>
              <a:t> of </a:t>
            </a:r>
            <a:r>
              <a:rPr lang="es-ES" b="1" dirty="0" err="1"/>
              <a:t>the</a:t>
            </a:r>
            <a:r>
              <a:rPr lang="es-ES" b="1" dirty="0"/>
              <a:t> </a:t>
            </a:r>
            <a:r>
              <a:rPr lang="es-ES" b="1" dirty="0" err="1"/>
              <a:t>European</a:t>
            </a:r>
            <a:r>
              <a:rPr lang="es-ES" b="1" dirty="0"/>
              <a:t> </a:t>
            </a:r>
            <a:r>
              <a:rPr lang="es-ES" b="1" dirty="0" err="1"/>
              <a:t>Union</a:t>
            </a:r>
            <a:r>
              <a:rPr lang="es-ES" b="1" dirty="0"/>
              <a:t>: </a:t>
            </a:r>
            <a:r>
              <a:rPr lang="es-ES" b="1" dirty="0" err="1"/>
              <a:t>the</a:t>
            </a:r>
            <a:r>
              <a:rPr lang="es-ES" b="1" dirty="0"/>
              <a:t> </a:t>
            </a:r>
            <a:r>
              <a:rPr lang="es-ES" b="1" dirty="0" err="1"/>
              <a:t>Normative</a:t>
            </a:r>
            <a:r>
              <a:rPr lang="es-ES" b="1" dirty="0"/>
              <a:t> Framework</a:t>
            </a:r>
          </a:p>
          <a:p>
            <a:pPr algn="just"/>
            <a:r>
              <a:rPr lang="es-ES" dirty="0" err="1"/>
              <a:t>Examples</a:t>
            </a:r>
            <a:r>
              <a:rPr lang="es-ES" dirty="0" smtClean="0"/>
              <a:t>:</a:t>
            </a:r>
            <a:endParaRPr lang="es-ES" dirty="0"/>
          </a:p>
          <a:p>
            <a:pPr algn="just"/>
            <a:r>
              <a:rPr lang="es-ES" dirty="0">
                <a:hlinkClick r:id="rId2"/>
              </a:rPr>
              <a:t>https://eur-lex.europa.eu/legal-content/EN/TXT/?uri=celex%3A02013R0525-20181224</a:t>
            </a:r>
            <a:r>
              <a:rPr lang="es-ES" dirty="0"/>
              <a:t> </a:t>
            </a:r>
          </a:p>
          <a:p>
            <a:pPr algn="just"/>
            <a:r>
              <a:rPr lang="es-ES" dirty="0">
                <a:hlinkClick r:id="rId3"/>
              </a:rPr>
              <a:t>https://eur-lex.europa.eu/legal-content/EN/TXT/?uri=legissum%3A2001_16</a:t>
            </a:r>
            <a:r>
              <a:rPr lang="es-ES" dirty="0"/>
              <a:t> </a:t>
            </a:r>
          </a:p>
          <a:p>
            <a:pPr algn="just"/>
            <a:r>
              <a:rPr lang="es-ES" dirty="0">
                <a:hlinkClick r:id="rId4"/>
              </a:rPr>
              <a:t>https://eur-lex.europa.eu/legal-content/EN/TXT/?uri=legissum%3A2001_14</a:t>
            </a:r>
            <a:r>
              <a:rPr lang="es-ES" dirty="0"/>
              <a:t> </a:t>
            </a:r>
          </a:p>
        </p:txBody>
      </p:sp>
      <p:pic>
        <p:nvPicPr>
          <p:cNvPr id="3074" name="Picture 2" descr="Master´s Degree in European Union Studies and Human Rights | UCAM -  Catholic University of Murci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0311" y="3933056"/>
            <a:ext cx="2363689"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0109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03648" y="764704"/>
            <a:ext cx="7488832" cy="561662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b="1" dirty="0" err="1" smtClean="0"/>
              <a:t>Implementation</a:t>
            </a:r>
            <a:r>
              <a:rPr lang="es-ES" b="1" dirty="0" smtClean="0"/>
              <a:t> </a:t>
            </a:r>
            <a:r>
              <a:rPr lang="es-ES" b="1" dirty="0"/>
              <a:t>of </a:t>
            </a:r>
            <a:r>
              <a:rPr lang="es-ES" b="1" dirty="0" err="1"/>
              <a:t>Environmental</a:t>
            </a:r>
            <a:r>
              <a:rPr lang="es-ES" b="1" dirty="0"/>
              <a:t> </a:t>
            </a:r>
            <a:r>
              <a:rPr lang="es-ES" b="1" dirty="0" err="1"/>
              <a:t>Policies</a:t>
            </a:r>
            <a:r>
              <a:rPr lang="es-ES" b="1" dirty="0"/>
              <a:t>: </a:t>
            </a:r>
            <a:r>
              <a:rPr lang="es-ES" b="1" dirty="0" err="1"/>
              <a:t>Some</a:t>
            </a:r>
            <a:r>
              <a:rPr lang="es-ES" b="1" dirty="0"/>
              <a:t> Tools</a:t>
            </a:r>
          </a:p>
          <a:p>
            <a:pPr algn="just"/>
            <a:r>
              <a:rPr lang="es-ES" b="1" dirty="0">
                <a:hlinkClick r:id="rId2"/>
              </a:rPr>
              <a:t>https://ec.europa.eu/environment/eir/index_en.htm</a:t>
            </a:r>
            <a:r>
              <a:rPr lang="es-ES" b="1" dirty="0"/>
              <a:t> </a:t>
            </a:r>
          </a:p>
          <a:p>
            <a:pPr algn="just"/>
            <a:r>
              <a:rPr lang="es-ES" dirty="0">
                <a:hlinkClick r:id="rId3"/>
              </a:rPr>
              <a:t>https://eur-lex.europa.eu/legal-content/EN/TXT/?uri=legissum%3A4314888</a:t>
            </a:r>
            <a:r>
              <a:rPr lang="es-ES" dirty="0"/>
              <a:t> </a:t>
            </a:r>
          </a:p>
          <a:p>
            <a:pPr algn="just"/>
            <a:r>
              <a:rPr lang="es-ES" dirty="0">
                <a:hlinkClick r:id="rId4"/>
              </a:rPr>
              <a:t>https://eur-lex.europa.eu/legal-content/EN/TXT/?uri=legissum%3Al28082</a:t>
            </a:r>
            <a:r>
              <a:rPr lang="es-ES" dirty="0"/>
              <a:t> </a:t>
            </a:r>
          </a:p>
          <a:p>
            <a:pPr algn="just"/>
            <a:r>
              <a:rPr lang="es-ES" dirty="0">
                <a:hlinkClick r:id="rId5"/>
              </a:rPr>
              <a:t>https://eur-lex.europa.eu/legal-content/EN/TXT/?uri=legissum%3Aev0019</a:t>
            </a:r>
            <a:r>
              <a:rPr lang="es-ES" dirty="0"/>
              <a:t> </a:t>
            </a:r>
          </a:p>
          <a:p>
            <a:pPr algn="just"/>
            <a:r>
              <a:rPr lang="es-ES" dirty="0">
                <a:hlinkClick r:id="rId6"/>
              </a:rPr>
              <a:t>https://www.eea.europa.eu/</a:t>
            </a:r>
            <a:r>
              <a:rPr lang="es-ES" dirty="0"/>
              <a:t> </a:t>
            </a:r>
          </a:p>
          <a:p>
            <a:pPr algn="just"/>
            <a:r>
              <a:rPr lang="es-ES" dirty="0">
                <a:hlinkClick r:id="rId7"/>
              </a:rPr>
              <a:t>https://ec.europa.eu/health/scientific_committees_en</a:t>
            </a:r>
            <a:r>
              <a:rPr lang="es-ES" dirty="0"/>
              <a:t> </a:t>
            </a:r>
          </a:p>
        </p:txBody>
      </p:sp>
      <p:pic>
        <p:nvPicPr>
          <p:cNvPr id="4098" name="Picture 2" descr="EU Strategic Agenda for 2019-202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39544" y="188640"/>
            <a:ext cx="4104456" cy="212784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Finally, good news for the European Uni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347864" y="5345832"/>
            <a:ext cx="4464496"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86894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ec.europa.eu/environment/legal/law/images/graph-infringements-end-of-each-year-20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404664"/>
            <a:ext cx="9649072" cy="6768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4126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ec.europa.eu/environment/legal/law/images/graph-infringements-ms-in-20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44" y="1"/>
            <a:ext cx="9577065" cy="666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5878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ec.europa.eu/environment/legal/law/images/graph-article260-cases-end-20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60649"/>
            <a:ext cx="9145016" cy="633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2370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ec.europa.eu/environment/legal/law/images/260cases20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8" y="332656"/>
            <a:ext cx="9252520" cy="590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41375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55576" y="332656"/>
            <a:ext cx="7848872" cy="100811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err="1" smtClean="0"/>
              <a:t>Some</a:t>
            </a:r>
            <a:r>
              <a:rPr lang="es-ES" dirty="0" smtClean="0"/>
              <a:t> data </a:t>
            </a:r>
            <a:r>
              <a:rPr lang="es-ES" dirty="0" err="1" smtClean="0"/>
              <a:t>from</a:t>
            </a:r>
            <a:r>
              <a:rPr lang="es-ES" dirty="0" smtClean="0"/>
              <a:t> </a:t>
            </a:r>
            <a:r>
              <a:rPr lang="es-ES" dirty="0" err="1" smtClean="0"/>
              <a:t>the</a:t>
            </a:r>
            <a:r>
              <a:rPr lang="es-ES" dirty="0" smtClean="0"/>
              <a:t> 2021 </a:t>
            </a:r>
            <a:r>
              <a:rPr lang="es-ES" dirty="0" err="1" smtClean="0"/>
              <a:t>Annual</a:t>
            </a:r>
            <a:r>
              <a:rPr lang="es-ES" dirty="0" smtClean="0"/>
              <a:t> </a:t>
            </a:r>
            <a:r>
              <a:rPr lang="es-ES" dirty="0" err="1" smtClean="0"/>
              <a:t>Report</a:t>
            </a:r>
            <a:r>
              <a:rPr lang="es-ES" dirty="0" smtClean="0"/>
              <a:t> </a:t>
            </a:r>
            <a:r>
              <a:rPr lang="es-ES" dirty="0" err="1" smtClean="0"/>
              <a:t>on</a:t>
            </a:r>
            <a:r>
              <a:rPr lang="es-ES" dirty="0" smtClean="0"/>
              <a:t> </a:t>
            </a:r>
            <a:r>
              <a:rPr lang="es-ES" dirty="0" err="1" smtClean="0"/>
              <a:t>Monitoring</a:t>
            </a:r>
            <a:r>
              <a:rPr lang="es-ES" dirty="0" smtClean="0"/>
              <a:t> </a:t>
            </a:r>
            <a:r>
              <a:rPr lang="es-ES" dirty="0" err="1" smtClean="0"/>
              <a:t>the</a:t>
            </a:r>
            <a:r>
              <a:rPr lang="es-ES" dirty="0" smtClean="0"/>
              <a:t> </a:t>
            </a:r>
            <a:r>
              <a:rPr lang="es-ES" dirty="0" err="1" smtClean="0"/>
              <a:t>application</a:t>
            </a:r>
            <a:r>
              <a:rPr lang="es-ES" dirty="0" smtClean="0"/>
              <a:t> of EU </a:t>
            </a:r>
            <a:r>
              <a:rPr lang="es-ES" dirty="0" err="1" smtClean="0"/>
              <a:t>Law</a:t>
            </a:r>
            <a:r>
              <a:rPr lang="es-ES" dirty="0" smtClean="0"/>
              <a:t> (</a:t>
            </a:r>
            <a:r>
              <a:rPr lang="es-ES" dirty="0" err="1" smtClean="0"/>
              <a:t>Environment</a:t>
            </a:r>
            <a:r>
              <a:rPr lang="es-ES" dirty="0" smtClean="0"/>
              <a:t>)</a:t>
            </a:r>
            <a:endParaRPr lang="es-ES" dirty="0"/>
          </a:p>
        </p:txBody>
      </p:sp>
      <p:sp>
        <p:nvSpPr>
          <p:cNvPr id="3" name="Elipse 2"/>
          <p:cNvSpPr/>
          <p:nvPr/>
        </p:nvSpPr>
        <p:spPr>
          <a:xfrm>
            <a:off x="827584" y="1340768"/>
            <a:ext cx="7776864" cy="5688632"/>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err="1" smtClean="0"/>
              <a:t>Number</a:t>
            </a:r>
            <a:r>
              <a:rPr lang="es-ES" dirty="0" smtClean="0"/>
              <a:t> of </a:t>
            </a:r>
            <a:r>
              <a:rPr lang="es-ES" dirty="0" err="1" smtClean="0"/>
              <a:t>Infringement</a:t>
            </a:r>
            <a:r>
              <a:rPr lang="es-ES" dirty="0" smtClean="0"/>
              <a:t> cases open at </a:t>
            </a:r>
            <a:r>
              <a:rPr lang="es-ES" dirty="0" err="1" smtClean="0"/>
              <a:t>year</a:t>
            </a:r>
            <a:r>
              <a:rPr lang="es-ES" dirty="0" smtClean="0"/>
              <a:t> (</a:t>
            </a:r>
            <a:r>
              <a:rPr lang="es-ES" dirty="0" err="1" smtClean="0"/>
              <a:t>period</a:t>
            </a:r>
            <a:r>
              <a:rPr lang="es-ES" dirty="0" smtClean="0"/>
              <a:t> 2017-2021)</a:t>
            </a:r>
          </a:p>
          <a:p>
            <a:pPr algn="ctr"/>
            <a:r>
              <a:rPr lang="es-ES" dirty="0" smtClean="0"/>
              <a:t>2017: 307 cases</a:t>
            </a:r>
          </a:p>
          <a:p>
            <a:pPr algn="ctr"/>
            <a:r>
              <a:rPr lang="es-ES" dirty="0" smtClean="0"/>
              <a:t>2018: 298 cases</a:t>
            </a:r>
          </a:p>
          <a:p>
            <a:pPr algn="ctr"/>
            <a:r>
              <a:rPr lang="es-ES" dirty="0" smtClean="0"/>
              <a:t>2019: 327 cases</a:t>
            </a:r>
          </a:p>
          <a:p>
            <a:pPr algn="ctr"/>
            <a:r>
              <a:rPr lang="es-ES" dirty="0" smtClean="0"/>
              <a:t>2020: 445 cases</a:t>
            </a:r>
          </a:p>
          <a:p>
            <a:pPr algn="ctr"/>
            <a:r>
              <a:rPr lang="es-ES" dirty="0" smtClean="0"/>
              <a:t>2021: 356 cases</a:t>
            </a:r>
          </a:p>
          <a:p>
            <a:pPr algn="ctr"/>
            <a:endParaRPr lang="es-ES" dirty="0"/>
          </a:p>
          <a:p>
            <a:pPr algn="ctr"/>
            <a:r>
              <a:rPr lang="es-ES" dirty="0" err="1" smtClean="0"/>
              <a:t>Concerning</a:t>
            </a:r>
            <a:r>
              <a:rPr lang="es-ES" dirty="0" smtClean="0"/>
              <a:t> in particular to: Air </a:t>
            </a:r>
            <a:r>
              <a:rPr lang="es-ES" dirty="0" err="1" smtClean="0"/>
              <a:t>quality</a:t>
            </a:r>
            <a:r>
              <a:rPr lang="es-ES" dirty="0" smtClean="0"/>
              <a:t> </a:t>
            </a:r>
            <a:r>
              <a:rPr lang="es-ES" dirty="0" err="1" smtClean="0"/>
              <a:t>Directive</a:t>
            </a:r>
            <a:r>
              <a:rPr lang="es-ES" dirty="0" smtClean="0"/>
              <a:t>, </a:t>
            </a:r>
            <a:r>
              <a:rPr lang="es-ES" dirty="0" err="1" smtClean="0"/>
              <a:t>Habitats</a:t>
            </a:r>
            <a:r>
              <a:rPr lang="es-ES" dirty="0" smtClean="0"/>
              <a:t> and </a:t>
            </a:r>
            <a:r>
              <a:rPr lang="es-ES" dirty="0" err="1" smtClean="0"/>
              <a:t>Birds</a:t>
            </a:r>
            <a:r>
              <a:rPr lang="es-ES" dirty="0" smtClean="0"/>
              <a:t> </a:t>
            </a:r>
            <a:r>
              <a:rPr lang="es-ES" dirty="0" err="1" smtClean="0"/>
              <a:t>Directives</a:t>
            </a:r>
            <a:r>
              <a:rPr lang="es-ES" dirty="0" smtClean="0"/>
              <a:t>, </a:t>
            </a:r>
            <a:r>
              <a:rPr lang="es-ES" dirty="0" err="1" smtClean="0"/>
              <a:t>Regulation</a:t>
            </a:r>
            <a:r>
              <a:rPr lang="es-ES" dirty="0" smtClean="0"/>
              <a:t> </a:t>
            </a:r>
            <a:r>
              <a:rPr lang="es-ES" dirty="0" err="1" smtClean="0"/>
              <a:t>on</a:t>
            </a:r>
            <a:r>
              <a:rPr lang="es-ES" dirty="0" smtClean="0"/>
              <a:t> </a:t>
            </a:r>
            <a:r>
              <a:rPr lang="es-ES" dirty="0" err="1" smtClean="0"/>
              <a:t>Invasive</a:t>
            </a:r>
            <a:r>
              <a:rPr lang="es-ES" dirty="0" smtClean="0"/>
              <a:t> </a:t>
            </a:r>
            <a:r>
              <a:rPr lang="es-ES" dirty="0" err="1" smtClean="0"/>
              <a:t>Alien</a:t>
            </a:r>
            <a:r>
              <a:rPr lang="es-ES" dirty="0" smtClean="0"/>
              <a:t> </a:t>
            </a:r>
            <a:r>
              <a:rPr lang="es-ES" dirty="0" err="1" smtClean="0"/>
              <a:t>Species</a:t>
            </a:r>
            <a:r>
              <a:rPr lang="es-ES" dirty="0" smtClean="0"/>
              <a:t>, </a:t>
            </a:r>
            <a:r>
              <a:rPr lang="es-ES" dirty="0" err="1" smtClean="0"/>
              <a:t>Water</a:t>
            </a:r>
            <a:r>
              <a:rPr lang="es-ES" dirty="0" smtClean="0"/>
              <a:t> Framework </a:t>
            </a:r>
            <a:r>
              <a:rPr lang="es-ES" dirty="0" err="1" smtClean="0"/>
              <a:t>Directive</a:t>
            </a:r>
            <a:r>
              <a:rPr lang="es-ES" dirty="0" smtClean="0"/>
              <a:t>, </a:t>
            </a:r>
            <a:r>
              <a:rPr lang="es-ES" dirty="0" err="1" smtClean="0"/>
              <a:t>Waste</a:t>
            </a:r>
            <a:r>
              <a:rPr lang="es-ES" dirty="0" smtClean="0"/>
              <a:t> </a:t>
            </a:r>
            <a:r>
              <a:rPr lang="es-ES" dirty="0" err="1" smtClean="0"/>
              <a:t>Water</a:t>
            </a:r>
            <a:r>
              <a:rPr lang="es-ES" dirty="0" smtClean="0"/>
              <a:t> </a:t>
            </a:r>
            <a:r>
              <a:rPr lang="es-ES" dirty="0" err="1" smtClean="0"/>
              <a:t>Treatment</a:t>
            </a:r>
            <a:r>
              <a:rPr lang="es-ES" dirty="0" smtClean="0"/>
              <a:t> </a:t>
            </a:r>
            <a:r>
              <a:rPr lang="es-ES" dirty="0" err="1" smtClean="0"/>
              <a:t>Directive</a:t>
            </a:r>
            <a:r>
              <a:rPr lang="es-ES" dirty="0" smtClean="0"/>
              <a:t>, Single Use </a:t>
            </a:r>
            <a:r>
              <a:rPr lang="es-ES" dirty="0" err="1" smtClean="0"/>
              <a:t>Plastics</a:t>
            </a:r>
            <a:r>
              <a:rPr lang="es-ES" dirty="0" smtClean="0"/>
              <a:t> </a:t>
            </a:r>
            <a:r>
              <a:rPr lang="es-ES" dirty="0" err="1" smtClean="0"/>
              <a:t>Directive</a:t>
            </a:r>
            <a:endParaRPr lang="es-ES" dirty="0" smtClean="0"/>
          </a:p>
        </p:txBody>
      </p:sp>
    </p:spTree>
    <p:extLst>
      <p:ext uri="{BB962C8B-B14F-4D97-AF65-F5344CB8AC3E}">
        <p14:creationId xmlns:p14="http://schemas.microsoft.com/office/powerpoint/2010/main" val="16490545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nvPr>
        </p:nvGraphicFramePr>
        <p:xfrm>
          <a:off x="179512" y="5"/>
          <a:ext cx="8712968" cy="6873797"/>
        </p:xfrm>
        <a:graphic>
          <a:graphicData uri="http://schemas.openxmlformats.org/drawingml/2006/table">
            <a:tbl>
              <a:tblPr>
                <a:tableStyleId>{5C22544A-7EE6-4342-B048-85BDC9FD1C3A}</a:tableStyleId>
              </a:tblPr>
              <a:tblGrid>
                <a:gridCol w="573709">
                  <a:extLst>
                    <a:ext uri="{9D8B030D-6E8A-4147-A177-3AD203B41FA5}">
                      <a16:colId xmlns:a16="http://schemas.microsoft.com/office/drawing/2014/main" val="2936845013"/>
                    </a:ext>
                  </a:extLst>
                </a:gridCol>
                <a:gridCol w="31621">
                  <a:extLst>
                    <a:ext uri="{9D8B030D-6E8A-4147-A177-3AD203B41FA5}">
                      <a16:colId xmlns:a16="http://schemas.microsoft.com/office/drawing/2014/main" val="348022593"/>
                    </a:ext>
                  </a:extLst>
                </a:gridCol>
                <a:gridCol w="8107638">
                  <a:extLst>
                    <a:ext uri="{9D8B030D-6E8A-4147-A177-3AD203B41FA5}">
                      <a16:colId xmlns:a16="http://schemas.microsoft.com/office/drawing/2014/main" val="2567058656"/>
                    </a:ext>
                  </a:extLst>
                </a:gridCol>
              </a:tblGrid>
              <a:tr h="342385">
                <a:tc>
                  <a:txBody>
                    <a:bodyPr/>
                    <a:lstStyle/>
                    <a:p>
                      <a:pPr algn="l" fontAlgn="b"/>
                      <a:r>
                        <a:rPr lang="es-ES" sz="1200" u="none" strike="noStrike" dirty="0">
                          <a:effectLst/>
                        </a:rPr>
                        <a:t>Country</a:t>
                      </a:r>
                      <a:endParaRPr lang="es-ES" sz="1200" b="0" i="0" u="none" strike="noStrike" dirty="0">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s-ES" sz="1200" u="none" strike="noStrike" dirty="0" err="1">
                          <a:effectLst/>
                        </a:rPr>
                        <a:t>Title</a:t>
                      </a:r>
                      <a:r>
                        <a:rPr lang="es-ES" sz="1200" u="none" strike="noStrike" dirty="0">
                          <a:effectLst/>
                        </a:rPr>
                        <a:t>   </a:t>
                      </a:r>
                      <a:r>
                        <a:rPr lang="es-ES" sz="1200" u="none" strike="noStrike" baseline="0" dirty="0">
                          <a:effectLst/>
                        </a:rPr>
                        <a:t>INFRINGMENT DECISIONS ON ENVIRONMENTAL ISSUES 2021</a:t>
                      </a:r>
                      <a:endParaRPr lang="es-E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619446538"/>
                  </a:ext>
                </a:extLst>
              </a:tr>
              <a:tr h="366696">
                <a:tc>
                  <a:txBody>
                    <a:bodyPr/>
                    <a:lstStyle/>
                    <a:p>
                      <a:pPr algn="l" fontAlgn="b"/>
                      <a:r>
                        <a:rPr lang="es-ES" sz="1200" u="none" strike="noStrike" dirty="0" err="1">
                          <a:effectLst/>
                        </a:rPr>
                        <a:t>Poland</a:t>
                      </a:r>
                      <a:endParaRPr lang="es-ES" sz="1200" b="0" i="0" u="none" strike="noStrike" dirty="0">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a:effectLst/>
                        </a:rPr>
                        <a:t>AIR - Air quality - Directive (EU) 2016/2284 on the reduction of National Emission reduction Commitments Directive (NECD)</a:t>
                      </a:r>
                      <a:endParaRPr lang="en-US"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2785726216"/>
                  </a:ext>
                </a:extLst>
              </a:tr>
              <a:tr h="275542">
                <a:tc>
                  <a:txBody>
                    <a:bodyPr/>
                    <a:lstStyle/>
                    <a:p>
                      <a:pPr algn="l" fontAlgn="b"/>
                      <a:r>
                        <a:rPr lang="es-ES" sz="1200" u="none" strike="noStrike" dirty="0" err="1">
                          <a:effectLst/>
                        </a:rPr>
                        <a:t>Poland</a:t>
                      </a:r>
                      <a:endParaRPr lang="es-ES" sz="1200" b="0" i="0" u="none" strike="noStrike" dirty="0">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a:effectLst/>
                        </a:rPr>
                        <a:t>NATURE – Special Areas of Conservation and Special Protection Areas in Poland </a:t>
                      </a:r>
                      <a:endParaRPr lang="en-US"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1730467188"/>
                  </a:ext>
                </a:extLst>
              </a:tr>
              <a:tr h="366696">
                <a:tc>
                  <a:txBody>
                    <a:bodyPr/>
                    <a:lstStyle/>
                    <a:p>
                      <a:pPr algn="l" fontAlgn="b"/>
                      <a:r>
                        <a:rPr lang="es-ES" sz="1200" u="none" strike="noStrike">
                          <a:effectLst/>
                        </a:rPr>
                        <a:t>Lithuania</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a:effectLst/>
                        </a:rPr>
                        <a:t>NATURE–Bad application of Art. 4(4) and 6 of Dir. 92/43/EEC - designation of Special Areas of Conservation and setting of conservation objectives and measures</a:t>
                      </a:r>
                      <a:endParaRPr lang="en-US"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1383022100"/>
                  </a:ext>
                </a:extLst>
              </a:tr>
              <a:tr h="275542">
                <a:tc>
                  <a:txBody>
                    <a:bodyPr/>
                    <a:lstStyle/>
                    <a:p>
                      <a:pPr algn="l" fontAlgn="b"/>
                      <a:r>
                        <a:rPr lang="es-ES" sz="1200" u="none" strike="noStrike">
                          <a:effectLst/>
                        </a:rPr>
                        <a:t>Czechia</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a:effectLst/>
                        </a:rPr>
                        <a:t>CHEMICALS – SEVESO III DIRECTIVE – NON-CONFORMITY </a:t>
                      </a:r>
                      <a:endParaRPr lang="en-US"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4011191364"/>
                  </a:ext>
                </a:extLst>
              </a:tr>
              <a:tr h="366696">
                <a:tc>
                  <a:txBody>
                    <a:bodyPr/>
                    <a:lstStyle/>
                    <a:p>
                      <a:pPr algn="l" fontAlgn="b"/>
                      <a:r>
                        <a:rPr lang="es-ES" sz="1200" u="none" strike="noStrike">
                          <a:effectLst/>
                        </a:rPr>
                        <a:t>Spain</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a:effectLst/>
                        </a:rPr>
                        <a:t>WASTE - Non communication by Spain of transposition measures for Commission Delegated Directive (EU) 2021/647 of 15 January 2021 </a:t>
                      </a:r>
                      <a:endParaRPr lang="en-US"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1386464165"/>
                  </a:ext>
                </a:extLst>
              </a:tr>
              <a:tr h="275542">
                <a:tc>
                  <a:txBody>
                    <a:bodyPr/>
                    <a:lstStyle/>
                    <a:p>
                      <a:pPr algn="l" fontAlgn="b"/>
                      <a:r>
                        <a:rPr lang="es-ES" sz="1200" u="none" strike="noStrike">
                          <a:effectLst/>
                        </a:rPr>
                        <a:t>Belgium</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a:effectLst/>
                        </a:rPr>
                        <a:t>NATURE - Failure to fulfil certain obligations following from the Invasive Alien Species Regulation by Belgium</a:t>
                      </a:r>
                      <a:endParaRPr lang="en-US"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4106918872"/>
                  </a:ext>
                </a:extLst>
              </a:tr>
              <a:tr h="275542">
                <a:tc>
                  <a:txBody>
                    <a:bodyPr/>
                    <a:lstStyle/>
                    <a:p>
                      <a:pPr algn="l" fontAlgn="b"/>
                      <a:r>
                        <a:rPr lang="es-ES" sz="1200" u="none" strike="noStrike">
                          <a:effectLst/>
                        </a:rPr>
                        <a:t>Italy</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a:effectLst/>
                        </a:rPr>
                        <a:t>Failure by Italy to comply with obligations under the Invasive Alien Species Regulation</a:t>
                      </a:r>
                      <a:endParaRPr lang="en-US"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241099728"/>
                  </a:ext>
                </a:extLst>
              </a:tr>
              <a:tr h="366696">
                <a:tc>
                  <a:txBody>
                    <a:bodyPr/>
                    <a:lstStyle/>
                    <a:p>
                      <a:pPr algn="l" fontAlgn="b"/>
                      <a:r>
                        <a:rPr lang="es-ES" sz="1200" u="none" strike="noStrike">
                          <a:effectLst/>
                        </a:rPr>
                        <a:t>Lithuania</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dirty="0">
                          <a:effectLst/>
                        </a:rPr>
                        <a:t>NATURE - Failure by Lithuania to fulfil obligations under the Invasive Alien Species Regulation</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1428522601"/>
                  </a:ext>
                </a:extLst>
              </a:tr>
              <a:tr h="275542">
                <a:tc>
                  <a:txBody>
                    <a:bodyPr/>
                    <a:lstStyle/>
                    <a:p>
                      <a:pPr algn="l" fontAlgn="b"/>
                      <a:r>
                        <a:rPr lang="es-ES" sz="1200" u="none" strike="noStrike">
                          <a:effectLst/>
                        </a:rPr>
                        <a:t>Greece</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dirty="0">
                          <a:effectLst/>
                        </a:rPr>
                        <a:t>AIR - Non-conform transposition of the Medium Combustion Plants Directive ((EU) 2015/2193) into Greek legislation </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3861866875"/>
                  </a:ext>
                </a:extLst>
              </a:tr>
              <a:tr h="366696">
                <a:tc>
                  <a:txBody>
                    <a:bodyPr/>
                    <a:lstStyle/>
                    <a:p>
                      <a:pPr algn="l" fontAlgn="b"/>
                      <a:r>
                        <a:rPr lang="es-ES" sz="1200" u="none" strike="noStrike">
                          <a:effectLst/>
                        </a:rPr>
                        <a:t>Romania</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a:effectLst/>
                        </a:rPr>
                        <a:t>AIR - INDUSTRIAL EMISSIONS – Incorrect transposition and application by Romania of Directive 2010/75</a:t>
                      </a:r>
                      <a:endParaRPr lang="en-US"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2754137160"/>
                  </a:ext>
                </a:extLst>
              </a:tr>
              <a:tr h="275542">
                <a:tc>
                  <a:txBody>
                    <a:bodyPr/>
                    <a:lstStyle/>
                    <a:p>
                      <a:pPr algn="l" fontAlgn="b"/>
                      <a:r>
                        <a:rPr lang="es-ES" sz="1200" u="none" strike="noStrike">
                          <a:effectLst/>
                        </a:rPr>
                        <a:t>Italy</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s-ES" sz="1200" u="none" strike="noStrike">
                          <a:effectLst/>
                        </a:rPr>
                        <a:t>NATURE - Failure to complete Natura 2000 sites designations in Italy</a:t>
                      </a:r>
                      <a:endParaRPr lang="es-ES"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878999463"/>
                  </a:ext>
                </a:extLst>
              </a:tr>
              <a:tr h="366696">
                <a:tc>
                  <a:txBody>
                    <a:bodyPr/>
                    <a:lstStyle/>
                    <a:p>
                      <a:pPr algn="l" fontAlgn="b"/>
                      <a:r>
                        <a:rPr lang="es-ES" sz="1200" u="none" strike="noStrike">
                          <a:effectLst/>
                        </a:rPr>
                        <a:t>France</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fr-FR" sz="1200" u="none" strike="noStrike">
                          <a:effectLst/>
                        </a:rPr>
                        <a:t>IMPACT - Manquement à la Directive 2001/42/CE relative à l'évaluation des incidences de certains plans et programmes sur l'environnement</a:t>
                      </a:r>
                      <a:endParaRPr lang="fr-FR"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3011083867"/>
                  </a:ext>
                </a:extLst>
              </a:tr>
              <a:tr h="275542">
                <a:tc>
                  <a:txBody>
                    <a:bodyPr/>
                    <a:lstStyle/>
                    <a:p>
                      <a:pPr algn="l" fontAlgn="b"/>
                      <a:r>
                        <a:rPr lang="es-ES" sz="1200" u="none" strike="noStrike">
                          <a:effectLst/>
                        </a:rPr>
                        <a:t>Slovenia</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a:effectLst/>
                        </a:rPr>
                        <a:t>Nature- Designation of Special Protection Areas (SPA) for the Mediterranean Shag in Slovenia</a:t>
                      </a:r>
                      <a:endParaRPr lang="en-US"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1318868195"/>
                  </a:ext>
                </a:extLst>
              </a:tr>
              <a:tr h="275542">
                <a:tc>
                  <a:txBody>
                    <a:bodyPr/>
                    <a:lstStyle/>
                    <a:p>
                      <a:pPr algn="l" fontAlgn="b"/>
                      <a:r>
                        <a:rPr lang="es-ES" sz="1200" u="none" strike="noStrike">
                          <a:effectLst/>
                        </a:rPr>
                        <a:t>Slovenia</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a:effectLst/>
                        </a:rPr>
                        <a:t>CHEMICALS – SEVESO III DIRECTIVE – NON-CONFORMITY </a:t>
                      </a:r>
                      <a:endParaRPr lang="en-US"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575766447"/>
                  </a:ext>
                </a:extLst>
              </a:tr>
              <a:tr h="275542">
                <a:tc>
                  <a:txBody>
                    <a:bodyPr/>
                    <a:lstStyle/>
                    <a:p>
                      <a:pPr algn="l" fontAlgn="b"/>
                      <a:r>
                        <a:rPr lang="es-ES" sz="1200" u="none" strike="noStrike">
                          <a:effectLst/>
                        </a:rPr>
                        <a:t>Malta</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dirty="0">
                          <a:effectLst/>
                        </a:rPr>
                        <a:t>WATER - Failure by Malta to comply with its reporting obligations under the urban waste-water treatment Directive</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3757259064"/>
                  </a:ext>
                </a:extLst>
              </a:tr>
              <a:tr h="275542">
                <a:tc>
                  <a:txBody>
                    <a:bodyPr/>
                    <a:lstStyle/>
                    <a:p>
                      <a:pPr algn="l" fontAlgn="b"/>
                      <a:r>
                        <a:rPr lang="es-ES" sz="1200" u="none" strike="noStrike">
                          <a:effectLst/>
                        </a:rPr>
                        <a:t>Greece</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dirty="0">
                          <a:effectLst/>
                        </a:rPr>
                        <a:t>NATURE - Failure by Greece to fulfil obligations under the Invasive Alien Species Regulation</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2290576874"/>
                  </a:ext>
                </a:extLst>
              </a:tr>
              <a:tr h="275542">
                <a:tc>
                  <a:txBody>
                    <a:bodyPr/>
                    <a:lstStyle/>
                    <a:p>
                      <a:pPr algn="l" fontAlgn="b"/>
                      <a:r>
                        <a:rPr lang="es-ES" sz="1200" u="none" strike="noStrike">
                          <a:effectLst/>
                        </a:rPr>
                        <a:t>Portugal</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dirty="0">
                          <a:effectLst/>
                        </a:rPr>
                        <a:t>NATURE - Failure to fulfil certain obligations following from the Invasive Alien Species Regulation by Portugal</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1472959170"/>
                  </a:ext>
                </a:extLst>
              </a:tr>
              <a:tr h="275542">
                <a:tc>
                  <a:txBody>
                    <a:bodyPr/>
                    <a:lstStyle/>
                    <a:p>
                      <a:pPr algn="l" fontAlgn="b"/>
                      <a:r>
                        <a:rPr lang="es-ES" sz="1200" u="none" strike="noStrike">
                          <a:effectLst/>
                        </a:rPr>
                        <a:t>Slovakia</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dirty="0">
                          <a:effectLst/>
                        </a:rPr>
                        <a:t>NATURE – Failure by Slovakia fulfil obligations under the Invasive Alien Species Regulation</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469705179"/>
                  </a:ext>
                </a:extLst>
              </a:tr>
              <a:tr h="366696">
                <a:tc>
                  <a:txBody>
                    <a:bodyPr/>
                    <a:lstStyle/>
                    <a:p>
                      <a:pPr algn="l" fontAlgn="b"/>
                      <a:r>
                        <a:rPr lang="es-ES" sz="1200" u="none" strike="noStrike">
                          <a:effectLst/>
                        </a:rPr>
                        <a:t>France</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fr-FR" sz="1200" u="none" strike="noStrike" dirty="0">
                          <a:effectLst/>
                        </a:rPr>
                        <a:t>AIR - Transposition non conforme par la France de la Directive (EU) 2015/2193 relative à la limitation des émissions des installations de combustion moyennes</a:t>
                      </a:r>
                      <a:endParaRPr lang="fr-FR"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599108795"/>
                  </a:ext>
                </a:extLst>
              </a:tr>
              <a:tr h="366696">
                <a:tc>
                  <a:txBody>
                    <a:bodyPr/>
                    <a:lstStyle/>
                    <a:p>
                      <a:pPr algn="l" fontAlgn="b"/>
                      <a:r>
                        <a:rPr lang="es-ES" sz="1200" u="none" strike="noStrike">
                          <a:effectLst/>
                        </a:rPr>
                        <a:t>Cyprus</a:t>
                      </a:r>
                      <a:endParaRPr lang="es-ES" sz="1200" b="0" i="0" u="none" strike="noStrike">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dirty="0">
                          <a:effectLst/>
                        </a:rPr>
                        <a:t>WASTE - Bad application of the Landfill directive 1991/31/EC and of the Waste framework directive 2008/98/EC in Cyprus</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2863858061"/>
                  </a:ext>
                </a:extLst>
              </a:tr>
              <a:tr h="275542">
                <a:tc>
                  <a:txBody>
                    <a:bodyPr/>
                    <a:lstStyle/>
                    <a:p>
                      <a:pPr algn="l" fontAlgn="b"/>
                      <a:r>
                        <a:rPr lang="es-ES" sz="1200" u="none" strike="noStrike" dirty="0" err="1">
                          <a:effectLst/>
                        </a:rPr>
                        <a:t>Cyprus</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NATURE - Designation of Special Areas of Conservation in Cyprus - SAC Designation</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2528951626"/>
                  </a:ext>
                </a:extLst>
              </a:tr>
            </a:tbl>
          </a:graphicData>
        </a:graphic>
      </p:graphicFrame>
    </p:spTree>
    <p:extLst>
      <p:ext uri="{BB962C8B-B14F-4D97-AF65-F5344CB8AC3E}">
        <p14:creationId xmlns:p14="http://schemas.microsoft.com/office/powerpoint/2010/main" val="12368207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nvPr>
        </p:nvGraphicFramePr>
        <p:xfrm>
          <a:off x="457200" y="188640"/>
          <a:ext cx="8507288" cy="6552727"/>
        </p:xfrm>
        <a:graphic>
          <a:graphicData uri="http://schemas.openxmlformats.org/drawingml/2006/table">
            <a:tbl>
              <a:tblPr>
                <a:tableStyleId>{5C22544A-7EE6-4342-B048-85BDC9FD1C3A}</a:tableStyleId>
              </a:tblPr>
              <a:tblGrid>
                <a:gridCol w="560166">
                  <a:extLst>
                    <a:ext uri="{9D8B030D-6E8A-4147-A177-3AD203B41FA5}">
                      <a16:colId xmlns:a16="http://schemas.microsoft.com/office/drawing/2014/main" val="1880998777"/>
                    </a:ext>
                  </a:extLst>
                </a:gridCol>
                <a:gridCol w="30875">
                  <a:extLst>
                    <a:ext uri="{9D8B030D-6E8A-4147-A177-3AD203B41FA5}">
                      <a16:colId xmlns:a16="http://schemas.microsoft.com/office/drawing/2014/main" val="455367788"/>
                    </a:ext>
                  </a:extLst>
                </a:gridCol>
                <a:gridCol w="7916247">
                  <a:extLst>
                    <a:ext uri="{9D8B030D-6E8A-4147-A177-3AD203B41FA5}">
                      <a16:colId xmlns:a16="http://schemas.microsoft.com/office/drawing/2014/main" val="3256922713"/>
                    </a:ext>
                  </a:extLst>
                </a:gridCol>
              </a:tblGrid>
              <a:tr h="322544">
                <a:tc>
                  <a:txBody>
                    <a:bodyPr/>
                    <a:lstStyle/>
                    <a:p>
                      <a:pPr algn="l" fontAlgn="b"/>
                      <a:r>
                        <a:rPr lang="es-ES" sz="1200" u="none" strike="noStrike" dirty="0" err="1">
                          <a:effectLst/>
                        </a:rPr>
                        <a:t>Greece</a:t>
                      </a:r>
                      <a:endParaRPr lang="es-ES" sz="1200" b="0" i="0" u="none" strike="noStrike" dirty="0">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dirty="0">
                          <a:effectLst/>
                        </a:rPr>
                        <a:t>WASTE - Bad application of the Landfill directive 1991/31/EC and of the Waste framework directive 2008/98/EC</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3906273191"/>
                  </a:ext>
                </a:extLst>
              </a:tr>
              <a:tr h="429249">
                <a:tc>
                  <a:txBody>
                    <a:bodyPr/>
                    <a:lstStyle/>
                    <a:p>
                      <a:pPr algn="l" fontAlgn="b"/>
                      <a:r>
                        <a:rPr lang="es-ES" sz="1200" u="none" strike="noStrike" dirty="0" err="1">
                          <a:effectLst/>
                        </a:rPr>
                        <a:t>Belgium</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WASTE - Non communication of transposition measures for Commission Delegated Directive (EU) 2021/647 of 15 January 2021 </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3407211194"/>
                  </a:ext>
                </a:extLst>
              </a:tr>
              <a:tr h="429249">
                <a:tc>
                  <a:txBody>
                    <a:bodyPr/>
                    <a:lstStyle/>
                    <a:p>
                      <a:pPr algn="l" fontAlgn="b"/>
                      <a:r>
                        <a:rPr lang="es-ES" sz="1200" u="none" strike="noStrike" dirty="0" err="1">
                          <a:effectLst/>
                        </a:rPr>
                        <a:t>Slovakia</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CHEMICALS –  Non-conformity with Directive 2012/18/EU on the control of major-accident hazards involving dangerous substances (SEVESO III) in Slovakia</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1964467601"/>
                  </a:ext>
                </a:extLst>
              </a:tr>
              <a:tr h="322544">
                <a:tc>
                  <a:txBody>
                    <a:bodyPr/>
                    <a:lstStyle/>
                    <a:p>
                      <a:pPr algn="l" fontAlgn="b"/>
                      <a:r>
                        <a:rPr lang="es-ES" sz="1200" u="none" strike="noStrike" dirty="0">
                          <a:effectLst/>
                        </a:rPr>
                        <a:t>France</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NATURE - France failed to fulfil obligations under the Invasive Alien Species Regulation</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1803268707"/>
                  </a:ext>
                </a:extLst>
              </a:tr>
              <a:tr h="322544">
                <a:tc>
                  <a:txBody>
                    <a:bodyPr/>
                    <a:lstStyle/>
                    <a:p>
                      <a:pPr algn="l" fontAlgn="b"/>
                      <a:r>
                        <a:rPr lang="es-ES" sz="1200" u="none" strike="noStrike" dirty="0" err="1">
                          <a:effectLst/>
                        </a:rPr>
                        <a:t>Spain</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NATURE - Spain failed to fulfil obligations under the Invasive Alien Species Regulation</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3686244252"/>
                  </a:ext>
                </a:extLst>
              </a:tr>
              <a:tr h="322544">
                <a:tc>
                  <a:txBody>
                    <a:bodyPr/>
                    <a:lstStyle/>
                    <a:p>
                      <a:pPr algn="l" fontAlgn="b"/>
                      <a:r>
                        <a:rPr lang="es-ES" sz="1200" u="none" strike="noStrike" dirty="0">
                          <a:effectLst/>
                        </a:rPr>
                        <a:t>Austria</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AIR - Non-conform transposition of the Medium Combustion Plants Directive (EU) 2015/2193 into Austrian legislation </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1189954577"/>
                  </a:ext>
                </a:extLst>
              </a:tr>
              <a:tr h="429249">
                <a:tc>
                  <a:txBody>
                    <a:bodyPr/>
                    <a:lstStyle/>
                    <a:p>
                      <a:pPr algn="l" fontAlgn="b"/>
                      <a:r>
                        <a:rPr lang="es-ES" sz="1200" u="none" strike="noStrike" dirty="0" err="1">
                          <a:effectLst/>
                        </a:rPr>
                        <a:t>Germany</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IMPACT – A2J – Failure by Germany to fulfil obligations under the Environmental Impact Assessment Directive </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1263797718"/>
                  </a:ext>
                </a:extLst>
              </a:tr>
              <a:tr h="429249">
                <a:tc>
                  <a:txBody>
                    <a:bodyPr/>
                    <a:lstStyle/>
                    <a:p>
                      <a:pPr algn="l" fontAlgn="b"/>
                      <a:r>
                        <a:rPr lang="es-ES" sz="1200" u="none" strike="noStrike" dirty="0" err="1">
                          <a:effectLst/>
                        </a:rPr>
                        <a:t>Italy</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WASTE - Non communication of transposition measures for Commission Delegated Directive (EU) 2021/647 of 15 January 2021 by Italy</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930558581"/>
                  </a:ext>
                </a:extLst>
              </a:tr>
              <a:tr h="322544">
                <a:tc>
                  <a:txBody>
                    <a:bodyPr/>
                    <a:lstStyle/>
                    <a:p>
                      <a:pPr algn="l" fontAlgn="b"/>
                      <a:r>
                        <a:rPr lang="es-ES" sz="1200" u="none" strike="noStrike" dirty="0" err="1">
                          <a:effectLst/>
                        </a:rPr>
                        <a:t>Slovakia</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Bad application of Council Directive 91/271/EEC on urban waste water treatment (UWWT) in Slovakia</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3422381262"/>
                  </a:ext>
                </a:extLst>
              </a:tr>
              <a:tr h="322544">
                <a:tc>
                  <a:txBody>
                    <a:bodyPr/>
                    <a:lstStyle/>
                    <a:p>
                      <a:pPr algn="l" fontAlgn="b"/>
                      <a:r>
                        <a:rPr lang="es-ES" sz="1200" u="none" strike="noStrike" dirty="0" err="1">
                          <a:effectLst/>
                        </a:rPr>
                        <a:t>Poland</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CHEMICALS – SEVESO III DIRECTIVE – NON-CONFORMITY </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3159224998"/>
                  </a:ext>
                </a:extLst>
              </a:tr>
              <a:tr h="429249">
                <a:tc>
                  <a:txBody>
                    <a:bodyPr/>
                    <a:lstStyle/>
                    <a:p>
                      <a:pPr algn="l" fontAlgn="b"/>
                      <a:r>
                        <a:rPr lang="es-ES" sz="1200" u="none" strike="noStrike" dirty="0" err="1">
                          <a:effectLst/>
                        </a:rPr>
                        <a:t>Czechia</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AIR- Non-conform transposition of Dir. 2010/75/EU of the Eur. Parliament and of the Council of 24 November 2010 on industrial emissions into Czech legislation</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282049771"/>
                  </a:ext>
                </a:extLst>
              </a:tr>
              <a:tr h="429249">
                <a:tc>
                  <a:txBody>
                    <a:bodyPr/>
                    <a:lstStyle/>
                    <a:p>
                      <a:pPr algn="l" fontAlgn="b"/>
                      <a:r>
                        <a:rPr lang="es-ES" sz="1200" u="none" strike="noStrike" dirty="0">
                          <a:effectLst/>
                        </a:rPr>
                        <a:t>Bulgaria</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WASTE - Application of Directive 1999/31/EC on the landfill of waste and of Directive 2008/98/EC on waste in Bulgaria</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511252259"/>
                  </a:ext>
                </a:extLst>
              </a:tr>
              <a:tr h="429249">
                <a:tc>
                  <a:txBody>
                    <a:bodyPr/>
                    <a:lstStyle/>
                    <a:p>
                      <a:pPr algn="l" fontAlgn="b"/>
                      <a:r>
                        <a:rPr lang="es-ES" sz="1200" u="none" strike="noStrike" dirty="0" err="1">
                          <a:effectLst/>
                        </a:rPr>
                        <a:t>Slovakia</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WASTE - Non communication by Slovakia of transposition measures for Commission Delegated Directive (EU) 2021/647 of 15 January 2021amending the RoHS Directive </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2618309109"/>
                  </a:ext>
                </a:extLst>
              </a:tr>
              <a:tr h="322544">
                <a:tc>
                  <a:txBody>
                    <a:bodyPr/>
                    <a:lstStyle/>
                    <a:p>
                      <a:pPr algn="l" fontAlgn="b"/>
                      <a:r>
                        <a:rPr lang="es-ES" sz="1200" u="none" strike="noStrike" dirty="0" err="1">
                          <a:effectLst/>
                        </a:rPr>
                        <a:t>Croatia</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WASTE - Application of Directive 1999/31/EC on the landfill of waste and of Directive 2008/98/EC on waste in Croatia</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917740771"/>
                  </a:ext>
                </a:extLst>
              </a:tr>
              <a:tr h="322544">
                <a:tc>
                  <a:txBody>
                    <a:bodyPr/>
                    <a:lstStyle/>
                    <a:p>
                      <a:pPr algn="l" fontAlgn="b"/>
                      <a:r>
                        <a:rPr lang="es-ES" sz="1200" u="none" strike="noStrike" dirty="0" err="1">
                          <a:effectLst/>
                        </a:rPr>
                        <a:t>Latvia</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NATURE - Failure by Latvia to fulfil obligations under the Invasive Alien Species Regulation</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1830626022"/>
                  </a:ext>
                </a:extLst>
              </a:tr>
              <a:tr h="322544">
                <a:tc>
                  <a:txBody>
                    <a:bodyPr/>
                    <a:lstStyle/>
                    <a:p>
                      <a:pPr algn="l" fontAlgn="b"/>
                      <a:r>
                        <a:rPr lang="es-ES" sz="1200" u="none" strike="noStrike" dirty="0" err="1">
                          <a:effectLst/>
                        </a:rPr>
                        <a:t>Ireland</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NATURE - Failure by Ireland to fulfil obligations under the Invasive Alien Species Regulation</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3923501369"/>
                  </a:ext>
                </a:extLst>
              </a:tr>
              <a:tr h="322544">
                <a:tc>
                  <a:txBody>
                    <a:bodyPr/>
                    <a:lstStyle/>
                    <a:p>
                      <a:pPr algn="l" fontAlgn="b"/>
                      <a:r>
                        <a:rPr lang="es-ES" sz="1200" u="none" strike="noStrike" dirty="0">
                          <a:effectLst/>
                        </a:rPr>
                        <a:t>Bulgaria</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NATURE - Failure by Bulgaria to fulfil obligations under the Invasive Alien Species Regulation</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4070210694"/>
                  </a:ext>
                </a:extLst>
              </a:tr>
              <a:tr h="322544">
                <a:tc>
                  <a:txBody>
                    <a:bodyPr/>
                    <a:lstStyle/>
                    <a:p>
                      <a:pPr algn="l" fontAlgn="b"/>
                      <a:r>
                        <a:rPr lang="es-ES" sz="1200" u="none" strike="noStrike" dirty="0" err="1">
                          <a:effectLst/>
                        </a:rPr>
                        <a:t>Cyprus</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NATURE - Failure by Cyprus to fulfil obligations under the Invasive Alien Species Regulation</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3657747215"/>
                  </a:ext>
                </a:extLst>
              </a:tr>
            </a:tbl>
          </a:graphicData>
        </a:graphic>
      </p:graphicFrame>
    </p:spTree>
    <p:extLst>
      <p:ext uri="{BB962C8B-B14F-4D97-AF65-F5344CB8AC3E}">
        <p14:creationId xmlns:p14="http://schemas.microsoft.com/office/powerpoint/2010/main" val="2365965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nvPr>
        </p:nvGraphicFramePr>
        <p:xfrm>
          <a:off x="251520" y="260648"/>
          <a:ext cx="7848872" cy="3611672"/>
        </p:xfrm>
        <a:graphic>
          <a:graphicData uri="http://schemas.openxmlformats.org/drawingml/2006/table">
            <a:tbl>
              <a:tblPr>
                <a:tableStyleId>{5C22544A-7EE6-4342-B048-85BDC9FD1C3A}</a:tableStyleId>
              </a:tblPr>
              <a:tblGrid>
                <a:gridCol w="536459">
                  <a:extLst>
                    <a:ext uri="{9D8B030D-6E8A-4147-A177-3AD203B41FA5}">
                      <a16:colId xmlns:a16="http://schemas.microsoft.com/office/drawing/2014/main" val="3928699974"/>
                    </a:ext>
                  </a:extLst>
                </a:gridCol>
                <a:gridCol w="29568">
                  <a:extLst>
                    <a:ext uri="{9D8B030D-6E8A-4147-A177-3AD203B41FA5}">
                      <a16:colId xmlns:a16="http://schemas.microsoft.com/office/drawing/2014/main" val="2774677926"/>
                    </a:ext>
                  </a:extLst>
                </a:gridCol>
                <a:gridCol w="7282845">
                  <a:extLst>
                    <a:ext uri="{9D8B030D-6E8A-4147-A177-3AD203B41FA5}">
                      <a16:colId xmlns:a16="http://schemas.microsoft.com/office/drawing/2014/main" val="3424659022"/>
                    </a:ext>
                  </a:extLst>
                </a:gridCol>
              </a:tblGrid>
              <a:tr h="318721">
                <a:tc>
                  <a:txBody>
                    <a:bodyPr/>
                    <a:lstStyle/>
                    <a:p>
                      <a:pPr algn="l" fontAlgn="b"/>
                      <a:r>
                        <a:rPr lang="es-ES" sz="1200" u="none" strike="noStrike" dirty="0" err="1">
                          <a:effectLst/>
                        </a:rPr>
                        <a:t>Latvia</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WASTE - Non communication of transposition measures for Commission Delegated Directive (EU) 2021/647 of 15 January 2021 </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2351273503"/>
                  </a:ext>
                </a:extLst>
              </a:tr>
              <a:tr h="239492">
                <a:tc>
                  <a:txBody>
                    <a:bodyPr/>
                    <a:lstStyle/>
                    <a:p>
                      <a:pPr algn="l" fontAlgn="b"/>
                      <a:r>
                        <a:rPr lang="es-ES" sz="1200" u="none" strike="noStrike" dirty="0" err="1">
                          <a:effectLst/>
                        </a:rPr>
                        <a:t>Poland</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WATER - Bad application of the urban waste-water treatment Directive in Poland</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1206269386"/>
                  </a:ext>
                </a:extLst>
              </a:tr>
              <a:tr h="33316">
                <a:tc>
                  <a:txBody>
                    <a:bodyPr/>
                    <a:lstStyle/>
                    <a:p>
                      <a:pPr algn="l" fontAlgn="b"/>
                      <a:r>
                        <a:rPr lang="es-ES" sz="1200" u="none" strike="noStrike" dirty="0" err="1">
                          <a:effectLst/>
                        </a:rPr>
                        <a:t>Slovenia</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NATURE - Failure by Slovenia to fulfil obligations under the Invasive Alien Species Regulation</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1632452248"/>
                  </a:ext>
                </a:extLst>
              </a:tr>
              <a:tr h="239492">
                <a:tc>
                  <a:txBody>
                    <a:bodyPr/>
                    <a:lstStyle/>
                    <a:p>
                      <a:pPr algn="l" fontAlgn="b"/>
                      <a:r>
                        <a:rPr lang="es-ES" sz="1200" u="none" strike="noStrike" dirty="0" err="1">
                          <a:effectLst/>
                        </a:rPr>
                        <a:t>Croatia</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a:effectLst/>
                        </a:rPr>
                        <a:t>NATURE - Croatia failed to fulfil obligations under the Invasive Alien Species Regulation</a:t>
                      </a:r>
                      <a:endParaRPr lang="en-US"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1417248297"/>
                  </a:ext>
                </a:extLst>
              </a:tr>
              <a:tr h="318721">
                <a:tc>
                  <a:txBody>
                    <a:bodyPr/>
                    <a:lstStyle/>
                    <a:p>
                      <a:pPr algn="l" fontAlgn="b"/>
                      <a:r>
                        <a:rPr lang="es-ES" sz="1200" u="none" strike="noStrike" dirty="0">
                          <a:effectLst/>
                        </a:rPr>
                        <a:t>Estonia</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Nature - Non-conform transposition and bad application of certain provisions of the Habitats Directive and the SEA Directive </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3780495005"/>
                  </a:ext>
                </a:extLst>
              </a:tr>
              <a:tr h="318721">
                <a:tc>
                  <a:txBody>
                    <a:bodyPr/>
                    <a:lstStyle/>
                    <a:p>
                      <a:pPr algn="l" fontAlgn="b"/>
                      <a:r>
                        <a:rPr lang="es-ES" sz="1200" u="none" strike="noStrike" dirty="0" err="1">
                          <a:effectLst/>
                        </a:rPr>
                        <a:t>Germany</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dirty="0">
                          <a:effectLst/>
                        </a:rPr>
                        <a:t>NATURE - Germany failed to fulfil obligations under the Invasive Alien Species Regulation</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1617790085"/>
                  </a:ext>
                </a:extLst>
              </a:tr>
              <a:tr h="239492">
                <a:tc>
                  <a:txBody>
                    <a:bodyPr/>
                    <a:lstStyle/>
                    <a:p>
                      <a:pPr algn="l" fontAlgn="b"/>
                      <a:r>
                        <a:rPr lang="es-ES" sz="1200" u="none" strike="noStrike" dirty="0" err="1">
                          <a:effectLst/>
                        </a:rPr>
                        <a:t>Czechia</a:t>
                      </a:r>
                      <a:endParaRPr lang="es-ES" sz="1200" b="0" i="0" u="none" strike="noStrike" dirty="0">
                        <a:effectLst/>
                        <a:latin typeface="Arial" panose="020B0604020202020204" pitchFamily="34" charset="0"/>
                      </a:endParaRPr>
                    </a:p>
                  </a:txBody>
                  <a:tcPr marL="2084" marR="2084" marT="2084" marB="0" anchor="b"/>
                </a:tc>
                <a:tc>
                  <a:txBody>
                    <a:bodyPr/>
                    <a:lstStyle/>
                    <a:p>
                      <a:endParaRPr lang="es-ES"/>
                    </a:p>
                  </a:txBody>
                  <a:tcPr marL="2084" marR="2084" marT="2084" marB="0" anchor="b"/>
                </a:tc>
                <a:tc>
                  <a:txBody>
                    <a:bodyPr/>
                    <a:lstStyle/>
                    <a:p>
                      <a:pPr algn="l" fontAlgn="b"/>
                      <a:r>
                        <a:rPr lang="en-US" sz="1200" u="none" strike="noStrike">
                          <a:effectLst/>
                        </a:rPr>
                        <a:t>NATURE - Czechia failed to fulfil obligations under the Invasive Alien Species Regulation</a:t>
                      </a:r>
                      <a:endParaRPr lang="en-US"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2096247110"/>
                  </a:ext>
                </a:extLst>
              </a:tr>
              <a:tr h="239492">
                <a:tc>
                  <a:txBody>
                    <a:bodyPr/>
                    <a:lstStyle/>
                    <a:p>
                      <a:pPr algn="l" fontAlgn="b"/>
                      <a:r>
                        <a:rPr lang="es-ES" sz="1200" u="none" strike="noStrike" dirty="0" err="1">
                          <a:effectLst/>
                        </a:rPr>
                        <a:t>Cyprus</a:t>
                      </a:r>
                      <a:endParaRPr lang="es-ES" sz="1200" b="0" i="0" u="none" strike="noStrike" dirty="0">
                        <a:effectLst/>
                        <a:latin typeface="Arial" panose="020B0604020202020204" pitchFamily="34" charset="0"/>
                      </a:endParaRPr>
                    </a:p>
                  </a:txBody>
                  <a:tcPr marL="2084" marR="2084" marT="2084" marB="0" anchor="b"/>
                </a:tc>
                <a:tc>
                  <a:txBody>
                    <a:bodyPr/>
                    <a:lstStyle/>
                    <a:p>
                      <a:endParaRPr lang="es-ES" dirty="0"/>
                    </a:p>
                  </a:txBody>
                  <a:tcPr marL="2084" marR="2084" marT="2084" marB="0" anchor="b"/>
                </a:tc>
                <a:tc>
                  <a:txBody>
                    <a:bodyPr/>
                    <a:lstStyle/>
                    <a:p>
                      <a:pPr algn="l" fontAlgn="b"/>
                      <a:r>
                        <a:rPr lang="en-US" sz="1200" u="none" strike="noStrike">
                          <a:effectLst/>
                        </a:rPr>
                        <a:t>AIR - Non-conform transposition of the Medium Combustion Plants Directive ((EU) 2015/2193) into Cypriot legislation </a:t>
                      </a:r>
                      <a:endParaRPr lang="en-US"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3085283256"/>
                  </a:ext>
                </a:extLst>
              </a:tr>
              <a:tr h="388348">
                <a:tc>
                  <a:txBody>
                    <a:bodyPr/>
                    <a:lstStyle/>
                    <a:p>
                      <a:pPr algn="l" fontAlgn="b"/>
                      <a:r>
                        <a:rPr lang="es-ES" sz="1200" u="none" strike="noStrike" dirty="0">
                          <a:effectLst/>
                        </a:rPr>
                        <a:t>Romania</a:t>
                      </a:r>
                      <a:endParaRPr lang="es-ES" sz="1200" b="0" i="0" u="none" strike="noStrike" dirty="0">
                        <a:effectLst/>
                        <a:latin typeface="Arial" panose="020B0604020202020204" pitchFamily="34" charset="0"/>
                      </a:endParaRPr>
                    </a:p>
                  </a:txBody>
                  <a:tcPr marL="2084" marR="2084" marT="2084" marB="0" anchor="b"/>
                </a:tc>
                <a:tc>
                  <a:txBody>
                    <a:bodyPr/>
                    <a:lstStyle/>
                    <a:p>
                      <a:pPr algn="l" fontAlgn="b"/>
                      <a:endParaRPr lang="es-ES" sz="1200" b="0" i="0" u="none" strike="noStrike" dirty="0">
                        <a:effectLst/>
                        <a:latin typeface="Arial" panose="020B0604020202020204" pitchFamily="34" charset="0"/>
                      </a:endParaRPr>
                    </a:p>
                  </a:txBody>
                  <a:tcPr marL="2084" marR="2084" marT="2084" marB="0" anchor="b"/>
                </a:tc>
                <a:tc>
                  <a:txBody>
                    <a:bodyPr/>
                    <a:lstStyle/>
                    <a:p>
                      <a:pPr algn="l" fontAlgn="b"/>
                      <a:r>
                        <a:rPr lang="en-US" sz="1200" u="none" strike="noStrike">
                          <a:effectLst/>
                        </a:rPr>
                        <a:t>NATURE - Failure by Romania to fulfil obligations under the Invasive Alien Species Regulation</a:t>
                      </a:r>
                      <a:endParaRPr lang="en-US"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2699174226"/>
                  </a:ext>
                </a:extLst>
              </a:tr>
              <a:tr h="160263">
                <a:tc>
                  <a:txBody>
                    <a:bodyPr/>
                    <a:lstStyle/>
                    <a:p>
                      <a:pPr algn="l" fontAlgn="b"/>
                      <a:r>
                        <a:rPr lang="es-ES" sz="1200" u="none" strike="noStrike" dirty="0" err="1">
                          <a:effectLst/>
                        </a:rPr>
                        <a:t>Poland</a:t>
                      </a:r>
                      <a:endParaRPr lang="es-ES" sz="1200" b="0" i="0" u="none" strike="noStrike" dirty="0">
                        <a:effectLst/>
                        <a:latin typeface="Arial" panose="020B0604020202020204" pitchFamily="34" charset="0"/>
                      </a:endParaRPr>
                    </a:p>
                  </a:txBody>
                  <a:tcPr marL="2084" marR="2084" marT="2084" marB="0" anchor="b"/>
                </a:tc>
                <a:tc>
                  <a:txBody>
                    <a:bodyPr/>
                    <a:lstStyle/>
                    <a:p>
                      <a:pPr algn="l" fontAlgn="b"/>
                      <a:endParaRPr lang="es-ES" sz="1200" b="0" i="0" u="none" strike="noStrike" dirty="0">
                        <a:effectLst/>
                        <a:latin typeface="Arial" panose="020B0604020202020204" pitchFamily="34" charset="0"/>
                      </a:endParaRPr>
                    </a:p>
                  </a:txBody>
                  <a:tcPr marL="2084" marR="2084" marT="2084" marB="0" anchor="b"/>
                </a:tc>
                <a:tc>
                  <a:txBody>
                    <a:bodyPr/>
                    <a:lstStyle/>
                    <a:p>
                      <a:pPr algn="l" fontAlgn="b"/>
                      <a:r>
                        <a:rPr lang="en-US" sz="1200" u="none" strike="noStrike">
                          <a:effectLst/>
                        </a:rPr>
                        <a:t>NATURE - Failure by Poland to fulfil its obligations under the Invasive Alien Species Regulation</a:t>
                      </a:r>
                      <a:endParaRPr lang="en-US"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1608186322"/>
                  </a:ext>
                </a:extLst>
              </a:tr>
              <a:tr h="160263">
                <a:tc>
                  <a:txBody>
                    <a:bodyPr/>
                    <a:lstStyle/>
                    <a:p>
                      <a:pPr algn="l" fontAlgn="b"/>
                      <a:r>
                        <a:rPr lang="es-ES" sz="1200" u="none" strike="noStrike" dirty="0" err="1">
                          <a:effectLst/>
                        </a:rPr>
                        <a:t>Spain</a:t>
                      </a:r>
                      <a:endParaRPr lang="es-ES" sz="1200" b="0" i="0" u="none" strike="noStrike" dirty="0">
                        <a:effectLst/>
                        <a:latin typeface="Arial" panose="020B0604020202020204" pitchFamily="34" charset="0"/>
                      </a:endParaRPr>
                    </a:p>
                  </a:txBody>
                  <a:tcPr marL="2084" marR="2084" marT="2084" marB="0" anchor="b"/>
                </a:tc>
                <a:tc>
                  <a:txBody>
                    <a:bodyPr/>
                    <a:lstStyle/>
                    <a:p>
                      <a:pPr algn="l" fontAlgn="b"/>
                      <a:endParaRPr lang="es-ES" sz="1200" b="0" i="0" u="none" strike="noStrike" dirty="0">
                        <a:effectLst/>
                        <a:latin typeface="Arial" panose="020B0604020202020204" pitchFamily="34" charset="0"/>
                      </a:endParaRPr>
                    </a:p>
                  </a:txBody>
                  <a:tcPr marL="2084" marR="2084" marT="2084" marB="0" anchor="b"/>
                </a:tc>
                <a:tc>
                  <a:txBody>
                    <a:bodyPr/>
                    <a:lstStyle/>
                    <a:p>
                      <a:pPr algn="l" fontAlgn="b"/>
                      <a:r>
                        <a:rPr lang="es-ES" sz="1200" u="none" strike="noStrike">
                          <a:effectLst/>
                        </a:rPr>
                        <a:t>NATURE - Insufficient protection and designation of SPA Delta del Llobregat (Barcelona)</a:t>
                      </a:r>
                      <a:endParaRPr lang="es-ES" sz="1200" b="0" i="0" u="none" strike="noStrike">
                        <a:effectLst/>
                        <a:latin typeface="Arial" panose="020B0604020202020204" pitchFamily="34" charset="0"/>
                      </a:endParaRPr>
                    </a:p>
                  </a:txBody>
                  <a:tcPr marL="2084" marR="2084" marT="2084" marB="0" anchor="b"/>
                </a:tc>
                <a:extLst>
                  <a:ext uri="{0D108BD9-81ED-4DB2-BD59-A6C34878D82A}">
                    <a16:rowId xmlns:a16="http://schemas.microsoft.com/office/drawing/2014/main" val="2487347150"/>
                  </a:ext>
                </a:extLst>
              </a:tr>
              <a:tr h="318721">
                <a:tc>
                  <a:txBody>
                    <a:bodyPr/>
                    <a:lstStyle/>
                    <a:p>
                      <a:pPr algn="l" fontAlgn="b"/>
                      <a:r>
                        <a:rPr lang="es-ES" sz="1200" u="none" strike="noStrike" dirty="0" err="1">
                          <a:effectLst/>
                        </a:rPr>
                        <a:t>Slovakia</a:t>
                      </a:r>
                      <a:endParaRPr lang="es-ES" sz="1200" b="0" i="0" u="none" strike="noStrike" dirty="0">
                        <a:effectLst/>
                        <a:latin typeface="Arial" panose="020B0604020202020204" pitchFamily="34" charset="0"/>
                      </a:endParaRPr>
                    </a:p>
                  </a:txBody>
                  <a:tcPr marL="2084" marR="2084" marT="2084" marB="0" anchor="b"/>
                </a:tc>
                <a:tc>
                  <a:txBody>
                    <a:bodyPr/>
                    <a:lstStyle/>
                    <a:p>
                      <a:pPr algn="l" fontAlgn="b"/>
                      <a:endParaRPr lang="es-ES" sz="1200" b="0" i="0" u="none" strike="noStrike" dirty="0">
                        <a:effectLst/>
                        <a:latin typeface="Arial" panose="020B0604020202020204" pitchFamily="34" charset="0"/>
                      </a:endParaRPr>
                    </a:p>
                  </a:txBody>
                  <a:tcPr marL="2084" marR="2084" marT="2084" marB="0" anchor="b"/>
                </a:tc>
                <a:tc>
                  <a:txBody>
                    <a:bodyPr/>
                    <a:lstStyle/>
                    <a:p>
                      <a:pPr algn="l" fontAlgn="b"/>
                      <a:r>
                        <a:rPr lang="en-US" sz="1200" u="none" strike="noStrike" dirty="0">
                          <a:effectLst/>
                        </a:rPr>
                        <a:t>WASTE - Application of Directive 1999/31/EC on the landfill of waste and of Directive 2008/98/EC on waste in Slovakia</a:t>
                      </a:r>
                      <a:endParaRPr lang="en-US" sz="1200" b="0" i="0" u="none" strike="noStrike" dirty="0">
                        <a:effectLst/>
                        <a:latin typeface="Arial" panose="020B0604020202020204" pitchFamily="34" charset="0"/>
                      </a:endParaRPr>
                    </a:p>
                  </a:txBody>
                  <a:tcPr marL="2084" marR="2084" marT="2084" marB="0" anchor="b"/>
                </a:tc>
                <a:extLst>
                  <a:ext uri="{0D108BD9-81ED-4DB2-BD59-A6C34878D82A}">
                    <a16:rowId xmlns:a16="http://schemas.microsoft.com/office/drawing/2014/main" val="2417693665"/>
                  </a:ext>
                </a:extLst>
              </a:tr>
            </a:tbl>
          </a:graphicData>
        </a:graphic>
      </p:graphicFrame>
    </p:spTree>
    <p:extLst>
      <p:ext uri="{BB962C8B-B14F-4D97-AF65-F5344CB8AC3E}">
        <p14:creationId xmlns:p14="http://schemas.microsoft.com/office/powerpoint/2010/main" val="42560281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87624" y="476672"/>
            <a:ext cx="7560840" cy="72008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smtClean="0"/>
              <a:t>4. A </a:t>
            </a:r>
            <a:r>
              <a:rPr lang="es-ES" dirty="0" err="1" smtClean="0"/>
              <a:t>practical</a:t>
            </a:r>
            <a:r>
              <a:rPr lang="es-ES" dirty="0" smtClean="0"/>
              <a:t> </a:t>
            </a:r>
            <a:r>
              <a:rPr lang="es-ES" dirty="0" err="1" smtClean="0"/>
              <a:t>approach</a:t>
            </a:r>
            <a:r>
              <a:rPr lang="es-ES" dirty="0" smtClean="0"/>
              <a:t> to </a:t>
            </a:r>
            <a:r>
              <a:rPr lang="es-ES" dirty="0" err="1" smtClean="0"/>
              <a:t>environment</a:t>
            </a:r>
            <a:r>
              <a:rPr lang="es-ES" dirty="0" smtClean="0"/>
              <a:t>, </a:t>
            </a:r>
            <a:r>
              <a:rPr lang="es-ES" dirty="0" err="1" smtClean="0"/>
              <a:t>security</a:t>
            </a:r>
            <a:r>
              <a:rPr lang="es-ES" dirty="0" smtClean="0"/>
              <a:t> and </a:t>
            </a:r>
            <a:r>
              <a:rPr lang="es-ES" dirty="0" err="1" smtClean="0"/>
              <a:t>health</a:t>
            </a:r>
            <a:r>
              <a:rPr lang="es-ES" dirty="0" smtClean="0"/>
              <a:t>: </a:t>
            </a:r>
            <a:r>
              <a:rPr lang="es-ES" dirty="0" err="1" smtClean="0"/>
              <a:t>recent</a:t>
            </a:r>
            <a:r>
              <a:rPr lang="es-ES" dirty="0" smtClean="0"/>
              <a:t> </a:t>
            </a:r>
            <a:r>
              <a:rPr lang="es-ES" dirty="0" err="1" smtClean="0"/>
              <a:t>challenges</a:t>
            </a:r>
            <a:endParaRPr lang="es-ES" dirty="0"/>
          </a:p>
        </p:txBody>
      </p:sp>
      <p:pic>
        <p:nvPicPr>
          <p:cNvPr id="3074" name="Picture 2" descr="https://onehealthinitiative.com/wp-content/uploads/2020/04/m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8136904"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93639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87624" y="188640"/>
            <a:ext cx="7488832" cy="72008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smtClean="0"/>
              <a:t>And </a:t>
            </a:r>
            <a:r>
              <a:rPr lang="es-ES" dirty="0" err="1" smtClean="0"/>
              <a:t>health</a:t>
            </a:r>
            <a:r>
              <a:rPr lang="es-ES" dirty="0" smtClean="0"/>
              <a:t>…</a:t>
            </a:r>
            <a:endParaRPr lang="es-ES" dirty="0"/>
          </a:p>
        </p:txBody>
      </p:sp>
      <p:sp>
        <p:nvSpPr>
          <p:cNvPr id="3" name="Rectángulo redondeado 2"/>
          <p:cNvSpPr/>
          <p:nvPr/>
        </p:nvSpPr>
        <p:spPr>
          <a:xfrm>
            <a:off x="1187624" y="1052736"/>
            <a:ext cx="7488832" cy="792088"/>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marL="285750" indent="-285750" algn="ctr">
              <a:buFont typeface="Arial" panose="020B0604020202020204" pitchFamily="34" charset="0"/>
              <a:buChar char="•"/>
            </a:pPr>
            <a:r>
              <a:rPr lang="en-US" dirty="0"/>
              <a:t>More than 12 million people around the world die every year because they live or work in unhealthy </a:t>
            </a:r>
            <a:r>
              <a:rPr lang="en-US" dirty="0" smtClean="0"/>
              <a:t>environments.</a:t>
            </a:r>
            <a:endParaRPr lang="es-ES" dirty="0"/>
          </a:p>
        </p:txBody>
      </p:sp>
      <p:pic>
        <p:nvPicPr>
          <p:cNvPr id="1026" name="Picture 2" descr="Climate change health effects wheel graph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204864"/>
            <a:ext cx="7848872"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0944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1043608" y="3933056"/>
            <a:ext cx="7776864" cy="273630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The One Health Initiative acts as the Secretariat for the One Health High-Level Expert Panel (OHHLEP), acts as the WHO Secretariat of the FAO/UNEP/WHO/WOAH </a:t>
            </a:r>
            <a:r>
              <a:rPr lang="en-US" dirty="0" smtClean="0"/>
              <a:t>(World Organization for Animal Health)(quadripartite</a:t>
            </a:r>
            <a:r>
              <a:rPr lang="en-US" dirty="0"/>
              <a:t>) to support One Health related activities, coordinates interagency engagement and partnership, coordinates WHO internal One Health </a:t>
            </a:r>
            <a:r>
              <a:rPr lang="en-US" dirty="0" smtClean="0"/>
              <a:t>work-plans </a:t>
            </a:r>
            <a:r>
              <a:rPr lang="en-US" dirty="0"/>
              <a:t>and facilitates interactions with multiple initiatives on One Health to reduce fragmentation</a:t>
            </a:r>
            <a:r>
              <a:rPr lang="en-US" dirty="0" smtClean="0"/>
              <a:t>.</a:t>
            </a:r>
          </a:p>
          <a:p>
            <a:pPr algn="ctr"/>
            <a:r>
              <a:rPr lang="es-ES" dirty="0">
                <a:hlinkClick r:id="rId2"/>
              </a:rPr>
              <a:t>https://</a:t>
            </a:r>
            <a:r>
              <a:rPr lang="es-ES" dirty="0" smtClean="0">
                <a:hlinkClick r:id="rId2"/>
              </a:rPr>
              <a:t>youtu.be/2pyLm2j3jxI</a:t>
            </a:r>
            <a:r>
              <a:rPr lang="es-ES" dirty="0" smtClean="0"/>
              <a:t> </a:t>
            </a:r>
            <a:endParaRPr lang="es-ES" dirty="0"/>
          </a:p>
        </p:txBody>
      </p:sp>
      <p:pic>
        <p:nvPicPr>
          <p:cNvPr id="6146" name="Picture 2" descr="https://www.onehealthcommission.org/documents/filelibrary/why_one_health/jointtripartiteuneponehealthgraphic_BF76C53D8B59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8740" y="188640"/>
            <a:ext cx="7086600" cy="3895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9066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ipse 1"/>
          <p:cNvSpPr/>
          <p:nvPr/>
        </p:nvSpPr>
        <p:spPr>
          <a:xfrm>
            <a:off x="0" y="-99392"/>
            <a:ext cx="9036496" cy="662473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285750" indent="-285750">
              <a:buFont typeface="Arial" panose="020B0604020202020204" pitchFamily="34" charset="0"/>
              <a:buChar char="•"/>
            </a:pPr>
            <a:r>
              <a:rPr lang="en-US" b="1" dirty="0"/>
              <a:t>Climate change affects the social and environmental determinants of health – clean air, safe drinking water, sufficient food and secure shelter.</a:t>
            </a:r>
          </a:p>
          <a:p>
            <a:pPr marL="285750" indent="-285750">
              <a:buFont typeface="Arial" panose="020B0604020202020204" pitchFamily="34" charset="0"/>
              <a:buChar char="•"/>
            </a:pPr>
            <a:r>
              <a:rPr lang="en-US" b="1" dirty="0"/>
              <a:t>Between 2030 and 2050, climate change is expected to cause approximately 250 000 additional deaths per year, from malnutrition, malaria, </a:t>
            </a:r>
            <a:r>
              <a:rPr lang="en-US" b="1" dirty="0" smtClean="0"/>
              <a:t>diarrhea </a:t>
            </a:r>
            <a:r>
              <a:rPr lang="en-US" b="1" dirty="0"/>
              <a:t>and heat stress.</a:t>
            </a:r>
          </a:p>
          <a:p>
            <a:pPr marL="285750" indent="-285750">
              <a:buFont typeface="Arial" panose="020B0604020202020204" pitchFamily="34" charset="0"/>
              <a:buChar char="•"/>
            </a:pPr>
            <a:r>
              <a:rPr lang="en-US" b="1" dirty="0"/>
              <a:t>The direct damage costs to health (i.e. excluding costs in health-determining sectors such as agriculture and water and sanitation), is estimated to be between USD 2-4 billion/year by 2030.</a:t>
            </a:r>
          </a:p>
          <a:p>
            <a:pPr marL="285750" indent="-285750">
              <a:buFont typeface="Arial" panose="020B0604020202020204" pitchFamily="34" charset="0"/>
              <a:buChar char="•"/>
            </a:pPr>
            <a:r>
              <a:rPr lang="en-US" b="1" dirty="0"/>
              <a:t>Areas with weak health infrastructure – mostly in developing countries – will be the least able to cope without assistance to prepare and respond.</a:t>
            </a:r>
          </a:p>
          <a:p>
            <a:pPr marL="285750" indent="-285750">
              <a:buFont typeface="Arial" panose="020B0604020202020204" pitchFamily="34" charset="0"/>
              <a:buChar char="•"/>
            </a:pPr>
            <a:r>
              <a:rPr lang="en-US" b="1" dirty="0"/>
              <a:t>Reducing emissions of greenhouse gases through better transport, food and energy-use choices can result in improved health, particularly through reduced air pollution</a:t>
            </a:r>
            <a:r>
              <a:rPr lang="en-US" b="1" dirty="0" smtClean="0"/>
              <a:t>.</a:t>
            </a:r>
          </a:p>
          <a:p>
            <a:pPr algn="ctr"/>
            <a:r>
              <a:rPr lang="en-US" b="1" dirty="0" smtClean="0"/>
              <a:t>(</a:t>
            </a:r>
            <a:r>
              <a:rPr lang="en-US" b="1" dirty="0"/>
              <a:t>Source: </a:t>
            </a:r>
            <a:r>
              <a:rPr lang="en-US" b="1" dirty="0">
                <a:hlinkClick r:id="rId2"/>
              </a:rPr>
              <a:t>https://</a:t>
            </a:r>
            <a:r>
              <a:rPr lang="en-US" b="1" dirty="0" smtClean="0">
                <a:hlinkClick r:id="rId2"/>
              </a:rPr>
              <a:t>www.who.int/news-room/fact-sheets/detail/climate-change-and-health</a:t>
            </a:r>
            <a:r>
              <a:rPr lang="en-US" b="1" dirty="0" smtClean="0"/>
              <a:t>)</a:t>
            </a:r>
            <a:endParaRPr lang="en-US" b="1" dirty="0"/>
          </a:p>
        </p:txBody>
      </p:sp>
    </p:spTree>
    <p:extLst>
      <p:ext uri="{BB962C8B-B14F-4D97-AF65-F5344CB8AC3E}">
        <p14:creationId xmlns:p14="http://schemas.microsoft.com/office/powerpoint/2010/main" val="6187393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www.who.int/images/default-source/health-and-climate-change/risk-pathways-climate-health.jpg?Status=Master&amp;sfvrsn=3ba050b0_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16632"/>
            <a:ext cx="8640960" cy="648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39418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3568" y="3284984"/>
            <a:ext cx="3240360" cy="36933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s-ES" dirty="0">
                <a:hlinkClick r:id="rId2"/>
              </a:rPr>
              <a:t>https://</a:t>
            </a:r>
            <a:r>
              <a:rPr lang="es-ES" dirty="0" smtClean="0">
                <a:hlinkClick r:id="rId2"/>
              </a:rPr>
              <a:t>youtu.be/MAoBi9bK7c8</a:t>
            </a:r>
            <a:r>
              <a:rPr lang="es-ES" dirty="0" smtClean="0"/>
              <a:t> </a:t>
            </a:r>
            <a:endParaRPr lang="es-ES" dirty="0"/>
          </a:p>
        </p:txBody>
      </p:sp>
      <p:sp>
        <p:nvSpPr>
          <p:cNvPr id="3" name="Elipse 2"/>
          <p:cNvSpPr/>
          <p:nvPr/>
        </p:nvSpPr>
        <p:spPr>
          <a:xfrm>
            <a:off x="2123728" y="476672"/>
            <a:ext cx="5688632" cy="1224136"/>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ES" dirty="0" err="1" smtClean="0"/>
              <a:t>The</a:t>
            </a:r>
            <a:r>
              <a:rPr lang="es-ES" dirty="0" smtClean="0"/>
              <a:t> </a:t>
            </a:r>
            <a:r>
              <a:rPr lang="es-ES" dirty="0" err="1" smtClean="0"/>
              <a:t>plastic’s</a:t>
            </a:r>
            <a:r>
              <a:rPr lang="es-ES" dirty="0" smtClean="0"/>
              <a:t> </a:t>
            </a:r>
            <a:r>
              <a:rPr lang="es-ES" dirty="0" err="1" smtClean="0"/>
              <a:t>challenge</a:t>
            </a:r>
            <a:endParaRPr lang="es-ES" dirty="0"/>
          </a:p>
        </p:txBody>
      </p:sp>
      <p:pic>
        <p:nvPicPr>
          <p:cNvPr id="4098" name="Picture 2" descr="https://www.ciwem.org/assets/uploads/Policy/Report%20covers/Microplastics%20cov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2060848"/>
            <a:ext cx="4189884" cy="4529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28803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971600" y="404664"/>
            <a:ext cx="7632848" cy="122413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kern="50" dirty="0" smtClean="0">
                <a:solidFill>
                  <a:srgbClr val="000000"/>
                </a:solidFill>
                <a:latin typeface="Arial Narrow" panose="020B0606020202030204" pitchFamily="34" charset="0"/>
                <a:ea typeface="Batang"/>
              </a:rPr>
              <a:t>4. Bathing </a:t>
            </a:r>
            <a:r>
              <a:rPr lang="en-US" kern="50" dirty="0">
                <a:solidFill>
                  <a:srgbClr val="000000"/>
                </a:solidFill>
                <a:latin typeface="Arial Narrow" panose="020B0606020202030204" pitchFamily="34" charset="0"/>
                <a:ea typeface="Batang"/>
              </a:rPr>
              <a:t>waters regulation: an example to be considered</a:t>
            </a:r>
            <a:endParaRPr lang="es-ES" dirty="0"/>
          </a:p>
        </p:txBody>
      </p:sp>
      <p:pic>
        <p:nvPicPr>
          <p:cNvPr id="7170" name="Picture 2" descr="ESPAÑA: Cerca del 90 % de las aguas de baño tiene una calidad excelen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484784"/>
            <a:ext cx="8750496" cy="504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6878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Las mejores playas de Filipinas - Blog de 51Trips - Blog de 51Trip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620688"/>
            <a:ext cx="3710335" cy="5472608"/>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611560" y="620688"/>
            <a:ext cx="4104456" cy="561662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err="1" smtClean="0"/>
              <a:t>Bathing</a:t>
            </a:r>
            <a:r>
              <a:rPr lang="es-ES" dirty="0" smtClean="0"/>
              <a:t> </a:t>
            </a:r>
            <a:r>
              <a:rPr lang="es-ES" dirty="0" err="1" smtClean="0"/>
              <a:t>Water</a:t>
            </a:r>
            <a:r>
              <a:rPr lang="es-ES" dirty="0" smtClean="0"/>
              <a:t> </a:t>
            </a:r>
            <a:r>
              <a:rPr lang="es-ES" dirty="0" err="1" smtClean="0"/>
              <a:t>Directive</a:t>
            </a:r>
            <a:r>
              <a:rPr lang="es-ES" dirty="0" smtClean="0"/>
              <a:t> </a:t>
            </a:r>
            <a:r>
              <a:rPr lang="es-ES" dirty="0" err="1" smtClean="0"/>
              <a:t>is</a:t>
            </a:r>
            <a:r>
              <a:rPr lang="es-ES" dirty="0" smtClean="0"/>
              <a:t> a </a:t>
            </a:r>
            <a:r>
              <a:rPr lang="es-ES" dirty="0" err="1" smtClean="0"/>
              <a:t>key</a:t>
            </a:r>
            <a:r>
              <a:rPr lang="es-ES" dirty="0" smtClean="0"/>
              <a:t> to </a:t>
            </a:r>
            <a:r>
              <a:rPr lang="es-ES" dirty="0" err="1" smtClean="0"/>
              <a:t>improve</a:t>
            </a:r>
            <a:r>
              <a:rPr lang="es-ES" dirty="0" smtClean="0"/>
              <a:t> </a:t>
            </a:r>
            <a:r>
              <a:rPr lang="es-ES" dirty="0" err="1" smtClean="0"/>
              <a:t>wa</a:t>
            </a:r>
            <a:r>
              <a:rPr lang="es-ES" dirty="0" err="1" smtClean="0"/>
              <a:t>ter</a:t>
            </a:r>
            <a:r>
              <a:rPr lang="es-ES" dirty="0" smtClean="0"/>
              <a:t> </a:t>
            </a:r>
            <a:r>
              <a:rPr lang="es-ES" dirty="0" err="1" smtClean="0"/>
              <a:t>quality</a:t>
            </a:r>
            <a:r>
              <a:rPr lang="es-ES" dirty="0" smtClean="0"/>
              <a:t> in general, and </a:t>
            </a:r>
            <a:r>
              <a:rPr lang="es-ES" dirty="0" err="1" smtClean="0"/>
              <a:t>the</a:t>
            </a:r>
            <a:r>
              <a:rPr lang="es-ES" dirty="0" smtClean="0"/>
              <a:t> </a:t>
            </a:r>
            <a:r>
              <a:rPr lang="es-ES" dirty="0" err="1" smtClean="0"/>
              <a:t>health</a:t>
            </a:r>
            <a:r>
              <a:rPr lang="es-ES" dirty="0" smtClean="0"/>
              <a:t> </a:t>
            </a:r>
            <a:r>
              <a:rPr lang="es-ES" dirty="0" err="1" smtClean="0"/>
              <a:t>impact</a:t>
            </a:r>
            <a:r>
              <a:rPr lang="es-ES" dirty="0" smtClean="0"/>
              <a:t> in particular </a:t>
            </a:r>
            <a:r>
              <a:rPr lang="es-ES" dirty="0" err="1" smtClean="0"/>
              <a:t>since</a:t>
            </a:r>
            <a:r>
              <a:rPr lang="es-ES" dirty="0" smtClean="0"/>
              <a:t> </a:t>
            </a:r>
            <a:r>
              <a:rPr lang="es-ES" dirty="0" err="1" smtClean="0"/>
              <a:t>it</a:t>
            </a:r>
            <a:r>
              <a:rPr lang="es-ES" dirty="0" smtClean="0"/>
              <a:t> </a:t>
            </a:r>
            <a:r>
              <a:rPr lang="es-ES" dirty="0" err="1" smtClean="0"/>
              <a:t>lays</a:t>
            </a:r>
            <a:r>
              <a:rPr lang="es-ES" dirty="0" smtClean="0"/>
              <a:t> </a:t>
            </a:r>
            <a:r>
              <a:rPr lang="es-ES" dirty="0" err="1" smtClean="0"/>
              <a:t>down</a:t>
            </a:r>
            <a:r>
              <a:rPr lang="es-ES" dirty="0" smtClean="0"/>
              <a:t> </a:t>
            </a:r>
            <a:r>
              <a:rPr lang="es-ES" dirty="0" err="1" smtClean="0"/>
              <a:t>quality</a:t>
            </a:r>
            <a:r>
              <a:rPr lang="es-ES" dirty="0" smtClean="0"/>
              <a:t> </a:t>
            </a:r>
            <a:r>
              <a:rPr lang="es-ES" dirty="0" err="1" smtClean="0"/>
              <a:t>standards</a:t>
            </a:r>
            <a:r>
              <a:rPr lang="es-ES" dirty="0" smtClean="0"/>
              <a:t> </a:t>
            </a:r>
            <a:r>
              <a:rPr lang="es-ES" dirty="0" err="1" smtClean="0"/>
              <a:t>for</a:t>
            </a:r>
            <a:r>
              <a:rPr lang="es-ES" dirty="0" smtClean="0"/>
              <a:t> </a:t>
            </a:r>
            <a:r>
              <a:rPr lang="es-ES" dirty="0" err="1" smtClean="0"/>
              <a:t>the</a:t>
            </a:r>
            <a:r>
              <a:rPr lang="es-ES" dirty="0" smtClean="0"/>
              <a:t> </a:t>
            </a:r>
            <a:r>
              <a:rPr lang="es-ES" dirty="0" err="1" smtClean="0"/>
              <a:t>protection</a:t>
            </a:r>
            <a:r>
              <a:rPr lang="es-ES" dirty="0" smtClean="0"/>
              <a:t> of </a:t>
            </a:r>
            <a:r>
              <a:rPr lang="es-ES" dirty="0" err="1" smtClean="0"/>
              <a:t>public</a:t>
            </a:r>
            <a:r>
              <a:rPr lang="es-ES" dirty="0" smtClean="0"/>
              <a:t> </a:t>
            </a:r>
            <a:r>
              <a:rPr lang="es-ES" dirty="0" err="1" smtClean="0"/>
              <a:t>health</a:t>
            </a:r>
            <a:r>
              <a:rPr lang="es-ES" dirty="0" smtClean="0"/>
              <a:t> and </a:t>
            </a:r>
            <a:r>
              <a:rPr lang="es-ES" dirty="0" err="1" smtClean="0"/>
              <a:t>the</a:t>
            </a:r>
            <a:r>
              <a:rPr lang="es-ES" dirty="0" smtClean="0"/>
              <a:t> </a:t>
            </a:r>
            <a:r>
              <a:rPr lang="es-ES" dirty="0" err="1" smtClean="0"/>
              <a:t>environment</a:t>
            </a:r>
            <a:r>
              <a:rPr lang="es-ES" dirty="0" smtClean="0"/>
              <a:t>, and </a:t>
            </a:r>
            <a:r>
              <a:rPr lang="es-ES" dirty="0" err="1" smtClean="0"/>
              <a:t>obliges</a:t>
            </a:r>
            <a:r>
              <a:rPr lang="es-ES" dirty="0" smtClean="0"/>
              <a:t> </a:t>
            </a:r>
            <a:r>
              <a:rPr lang="es-ES" dirty="0" err="1" smtClean="0"/>
              <a:t>Member</a:t>
            </a:r>
            <a:r>
              <a:rPr lang="es-ES" dirty="0" smtClean="0"/>
              <a:t> </a:t>
            </a:r>
            <a:r>
              <a:rPr lang="es-ES" dirty="0" err="1" smtClean="0"/>
              <a:t>States</a:t>
            </a:r>
            <a:r>
              <a:rPr lang="es-ES" dirty="0" smtClean="0"/>
              <a:t> to </a:t>
            </a:r>
            <a:r>
              <a:rPr lang="es-ES" dirty="0" err="1" smtClean="0"/>
              <a:t>take</a:t>
            </a:r>
            <a:r>
              <a:rPr lang="es-ES" dirty="0" smtClean="0"/>
              <a:t> </a:t>
            </a:r>
            <a:r>
              <a:rPr lang="es-ES" dirty="0" err="1" smtClean="0"/>
              <a:t>measures</a:t>
            </a:r>
            <a:r>
              <a:rPr lang="es-ES" dirty="0" smtClean="0"/>
              <a:t> to </a:t>
            </a:r>
            <a:r>
              <a:rPr lang="es-ES" dirty="0" err="1" smtClean="0"/>
              <a:t>ensure</a:t>
            </a:r>
            <a:r>
              <a:rPr lang="es-ES" dirty="0" smtClean="0"/>
              <a:t> </a:t>
            </a:r>
            <a:r>
              <a:rPr lang="es-ES" dirty="0" err="1" smtClean="0"/>
              <a:t>that</a:t>
            </a:r>
            <a:r>
              <a:rPr lang="es-ES" dirty="0" smtClean="0"/>
              <a:t> </a:t>
            </a:r>
            <a:r>
              <a:rPr lang="es-ES" dirty="0" err="1" smtClean="0"/>
              <a:t>bathing</a:t>
            </a:r>
            <a:r>
              <a:rPr lang="es-ES" dirty="0" smtClean="0"/>
              <a:t> </a:t>
            </a:r>
            <a:r>
              <a:rPr lang="es-ES" dirty="0" err="1" smtClean="0"/>
              <a:t>waters</a:t>
            </a:r>
            <a:r>
              <a:rPr lang="es-ES" dirty="0" smtClean="0"/>
              <a:t> </a:t>
            </a:r>
            <a:r>
              <a:rPr lang="es-ES" dirty="0" err="1" smtClean="0"/>
              <a:t>conform</a:t>
            </a:r>
            <a:r>
              <a:rPr lang="es-ES" dirty="0" smtClean="0"/>
              <a:t> to </a:t>
            </a:r>
            <a:r>
              <a:rPr lang="es-ES" dirty="0" err="1" smtClean="0"/>
              <a:t>these</a:t>
            </a:r>
            <a:r>
              <a:rPr lang="es-ES" dirty="0" smtClean="0"/>
              <a:t> </a:t>
            </a:r>
            <a:r>
              <a:rPr lang="es-ES" dirty="0" err="1" smtClean="0"/>
              <a:t>standards</a:t>
            </a:r>
            <a:r>
              <a:rPr lang="es-ES" dirty="0" smtClean="0"/>
              <a:t>. </a:t>
            </a:r>
            <a:endParaRPr lang="es-ES" dirty="0"/>
          </a:p>
        </p:txBody>
      </p:sp>
    </p:spTree>
    <p:extLst>
      <p:ext uri="{BB962C8B-B14F-4D97-AF65-F5344CB8AC3E}">
        <p14:creationId xmlns:p14="http://schemas.microsoft.com/office/powerpoint/2010/main" val="11481889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71600" y="836712"/>
            <a:ext cx="7848872" cy="532859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285750" indent="-285750" algn="ctr">
              <a:buFont typeface="Arial" panose="020B0604020202020204" pitchFamily="34" charset="0"/>
              <a:buChar char="•"/>
            </a:pPr>
            <a:r>
              <a:rPr lang="es-ES" dirty="0" err="1" smtClean="0"/>
              <a:t>Initial</a:t>
            </a:r>
            <a:r>
              <a:rPr lang="es-ES" dirty="0" smtClean="0"/>
              <a:t> </a:t>
            </a:r>
            <a:r>
              <a:rPr lang="es-ES" dirty="0" err="1" smtClean="0"/>
              <a:t>regulation</a:t>
            </a:r>
            <a:r>
              <a:rPr lang="es-ES" dirty="0" smtClean="0"/>
              <a:t>: </a:t>
            </a:r>
            <a:r>
              <a:rPr lang="es-ES" b="1" dirty="0" err="1" smtClean="0"/>
              <a:t>Directive</a:t>
            </a:r>
            <a:r>
              <a:rPr lang="es-ES" b="1" dirty="0" smtClean="0"/>
              <a:t> 76/160/CEE of </a:t>
            </a:r>
            <a:r>
              <a:rPr lang="es-ES" b="1" dirty="0" err="1" smtClean="0"/>
              <a:t>the</a:t>
            </a:r>
            <a:r>
              <a:rPr lang="es-ES" b="1" dirty="0" smtClean="0"/>
              <a:t> Council </a:t>
            </a:r>
            <a:r>
              <a:rPr lang="es-ES" b="1" dirty="0" err="1" smtClean="0"/>
              <a:t>concerning</a:t>
            </a:r>
            <a:r>
              <a:rPr lang="es-ES" b="1" dirty="0" smtClean="0"/>
              <a:t> </a:t>
            </a:r>
            <a:r>
              <a:rPr lang="es-ES" b="1" dirty="0" err="1" smtClean="0"/>
              <a:t>the</a:t>
            </a:r>
            <a:r>
              <a:rPr lang="es-ES" b="1" dirty="0" smtClean="0"/>
              <a:t> </a:t>
            </a:r>
            <a:r>
              <a:rPr lang="es-ES" b="1" dirty="0" err="1" smtClean="0"/>
              <a:t>quality</a:t>
            </a:r>
            <a:r>
              <a:rPr lang="es-ES" b="1" dirty="0" smtClean="0"/>
              <a:t> of </a:t>
            </a:r>
            <a:r>
              <a:rPr lang="es-ES" b="1" dirty="0" err="1" smtClean="0"/>
              <a:t>bathing</a:t>
            </a:r>
            <a:r>
              <a:rPr lang="es-ES" b="1" dirty="0" smtClean="0"/>
              <a:t> </a:t>
            </a:r>
            <a:r>
              <a:rPr lang="es-ES" b="1" dirty="0" err="1" smtClean="0"/>
              <a:t>water</a:t>
            </a:r>
            <a:r>
              <a:rPr lang="es-ES" b="1" dirty="0" smtClean="0"/>
              <a:t> (8/12/1975); </a:t>
            </a:r>
            <a:r>
              <a:rPr lang="es-ES" b="1" dirty="0" err="1" smtClean="0"/>
              <a:t>transposal</a:t>
            </a:r>
            <a:r>
              <a:rPr lang="es-ES" b="1" dirty="0" smtClean="0"/>
              <a:t> rule in </a:t>
            </a:r>
            <a:r>
              <a:rPr lang="es-ES" b="1" dirty="0" err="1" smtClean="0"/>
              <a:t>Spain</a:t>
            </a:r>
            <a:r>
              <a:rPr lang="es-ES" b="1" dirty="0" smtClean="0"/>
              <a:t>: Royal </a:t>
            </a:r>
            <a:r>
              <a:rPr lang="es-ES" b="1" dirty="0" err="1" smtClean="0"/>
              <a:t>Decree</a:t>
            </a:r>
            <a:r>
              <a:rPr lang="es-ES" b="1" dirty="0" smtClean="0"/>
              <a:t> 734/1988, 1 </a:t>
            </a:r>
            <a:r>
              <a:rPr lang="es-ES" b="1" dirty="0" err="1" smtClean="0"/>
              <a:t>July</a:t>
            </a:r>
            <a:r>
              <a:rPr lang="es-ES" b="1" dirty="0" smtClean="0"/>
              <a:t> 1988. </a:t>
            </a:r>
          </a:p>
          <a:p>
            <a:pPr marL="285750" indent="-285750" algn="ctr">
              <a:buFont typeface="Arial" panose="020B0604020202020204" pitchFamily="34" charset="0"/>
              <a:buChar char="•"/>
            </a:pPr>
            <a:r>
              <a:rPr lang="en-US" dirty="0" smtClean="0"/>
              <a:t>“Whereas</a:t>
            </a:r>
            <a:r>
              <a:rPr lang="en-US" dirty="0"/>
              <a:t>, in order to protect the environment and public health, it is necessary to reduce the pollution of bathing water and to protect such water against further </a:t>
            </a:r>
            <a:r>
              <a:rPr lang="en-US" dirty="0" smtClean="0"/>
              <a:t>deterioration; </a:t>
            </a:r>
          </a:p>
          <a:p>
            <a:pPr marL="285750" indent="-285750" algn="ctr">
              <a:buFont typeface="Arial" panose="020B0604020202020204" pitchFamily="34" charset="0"/>
              <a:buChar char="•"/>
            </a:pPr>
            <a:r>
              <a:rPr lang="en-US" dirty="0" smtClean="0"/>
              <a:t>Whereas </a:t>
            </a:r>
            <a:r>
              <a:rPr lang="en-US" dirty="0"/>
              <a:t>surveillance of bathing water is necessary in order to attain, within the framework of the operation of the common market, the Community's objectives as regards the improvement of living conditions, the harmonious development of economic activities throughout the Community and continuous and balanced </a:t>
            </a:r>
            <a:r>
              <a:rPr lang="en-US" dirty="0" smtClean="0"/>
              <a:t>expansion;” (…)</a:t>
            </a:r>
          </a:p>
          <a:p>
            <a:pPr marL="285750" indent="-285750" algn="ctr">
              <a:buFont typeface="Arial" panose="020B0604020202020204" pitchFamily="34" charset="0"/>
              <a:buChar char="•"/>
            </a:pPr>
            <a:r>
              <a:rPr lang="en-US" dirty="0" smtClean="0"/>
              <a:t>“Whereas </a:t>
            </a:r>
            <a:r>
              <a:rPr lang="en-US" dirty="0"/>
              <a:t>public interest in the environment and in the improvement of its quality is increasing; whereas the public should therefore receive objective information on the quality of bathing </a:t>
            </a:r>
            <a:r>
              <a:rPr lang="en-US" dirty="0" smtClean="0"/>
              <a:t>water;”</a:t>
            </a:r>
            <a:endParaRPr lang="es-ES" dirty="0" smtClean="0"/>
          </a:p>
          <a:p>
            <a:pPr marL="285750" indent="-285750" algn="ctr">
              <a:buFont typeface="Arial" panose="020B0604020202020204" pitchFamily="34" charset="0"/>
              <a:buChar char="•"/>
            </a:pPr>
            <a:r>
              <a:rPr lang="es-ES" dirty="0" err="1" smtClean="0"/>
              <a:t>Article</a:t>
            </a:r>
            <a:r>
              <a:rPr lang="es-ES" dirty="0" smtClean="0"/>
              <a:t> 4.1 of </a:t>
            </a:r>
            <a:r>
              <a:rPr lang="es-ES" dirty="0" err="1" smtClean="0"/>
              <a:t>the</a:t>
            </a:r>
            <a:r>
              <a:rPr lang="es-ES" dirty="0" smtClean="0"/>
              <a:t> </a:t>
            </a:r>
            <a:r>
              <a:rPr lang="es-ES" dirty="0" err="1" smtClean="0"/>
              <a:t>Directive</a:t>
            </a:r>
            <a:r>
              <a:rPr lang="es-ES" dirty="0" smtClean="0"/>
              <a:t>: </a:t>
            </a:r>
          </a:p>
          <a:p>
            <a:pPr algn="ctr"/>
            <a:r>
              <a:rPr lang="es-ES" dirty="0" smtClean="0"/>
              <a:t>“</a:t>
            </a:r>
            <a:r>
              <a:rPr lang="en-US" dirty="0" smtClean="0"/>
              <a:t>Member </a:t>
            </a:r>
            <a:r>
              <a:rPr lang="en-US" dirty="0"/>
              <a:t>States shall take all necessary measures to ensure that, within 10 years following the notification of this Directive, the quality of bathing water conforms to the limit values set in accordance with Article 3 </a:t>
            </a:r>
            <a:r>
              <a:rPr lang="en-US" dirty="0" smtClean="0"/>
              <a:t>“.</a:t>
            </a:r>
            <a:endParaRPr lang="es-ES" dirty="0"/>
          </a:p>
        </p:txBody>
      </p:sp>
    </p:spTree>
    <p:extLst>
      <p:ext uri="{BB962C8B-B14F-4D97-AF65-F5344CB8AC3E}">
        <p14:creationId xmlns:p14="http://schemas.microsoft.com/office/powerpoint/2010/main" val="37898764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71600" y="332656"/>
            <a:ext cx="7704856" cy="100811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err="1" smtClean="0"/>
              <a:t>Advanced</a:t>
            </a:r>
            <a:r>
              <a:rPr lang="es-ES" dirty="0" smtClean="0"/>
              <a:t> </a:t>
            </a:r>
            <a:r>
              <a:rPr lang="es-ES" dirty="0" err="1" smtClean="0"/>
              <a:t>regulation</a:t>
            </a:r>
            <a:r>
              <a:rPr lang="es-ES" dirty="0" smtClean="0"/>
              <a:t>, control of 19 </a:t>
            </a:r>
            <a:r>
              <a:rPr lang="es-ES" dirty="0" err="1" smtClean="0"/>
              <a:t>parameters</a:t>
            </a:r>
            <a:r>
              <a:rPr lang="es-ES" dirty="0" smtClean="0"/>
              <a:t> (</a:t>
            </a:r>
            <a:r>
              <a:rPr lang="es-ES" dirty="0" err="1" smtClean="0"/>
              <a:t>physical</a:t>
            </a:r>
            <a:r>
              <a:rPr lang="es-ES" dirty="0" smtClean="0"/>
              <a:t>, </a:t>
            </a:r>
            <a:r>
              <a:rPr lang="es-ES" dirty="0" err="1" smtClean="0"/>
              <a:t>chemical</a:t>
            </a:r>
            <a:r>
              <a:rPr lang="es-ES" dirty="0" smtClean="0"/>
              <a:t> and </a:t>
            </a:r>
            <a:r>
              <a:rPr lang="es-ES" dirty="0" err="1" smtClean="0"/>
              <a:t>biological</a:t>
            </a:r>
            <a:r>
              <a:rPr lang="es-ES" dirty="0" smtClean="0"/>
              <a:t>)</a:t>
            </a:r>
            <a:endParaRPr lang="es-ES" dirty="0"/>
          </a:p>
        </p:txBody>
      </p:sp>
      <p:sp>
        <p:nvSpPr>
          <p:cNvPr id="3" name="Rectángulo 2"/>
          <p:cNvSpPr/>
          <p:nvPr/>
        </p:nvSpPr>
        <p:spPr>
          <a:xfrm>
            <a:off x="755576" y="1844824"/>
            <a:ext cx="7992888" cy="432048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Nothing is perfect; that objective has been “plagued </a:t>
            </a:r>
            <a:r>
              <a:rPr lang="en-US" dirty="0"/>
              <a:t>by a long history of noncompliance on the part of Member States, a history which includes years of delay by Member States, multiple enforcement actions before the European Court of Justice (ECJ) and several adverse judgments against individual Member </a:t>
            </a:r>
            <a:r>
              <a:rPr lang="en-US" dirty="0" smtClean="0"/>
              <a:t>States” (</a:t>
            </a:r>
            <a:r>
              <a:rPr lang="en-US" dirty="0"/>
              <a:t>L.W. GOODRICH, “Implementing Environmental Law in the European Union: Lessons from the Bathing Water Directive”, 16 </a:t>
            </a:r>
            <a:r>
              <a:rPr lang="en-US" i="1" dirty="0"/>
              <a:t>Georgetown International Environmental Law Review</a:t>
            </a:r>
            <a:r>
              <a:rPr lang="en-US" dirty="0"/>
              <a:t> (winter 2004), pp. </a:t>
            </a:r>
            <a:r>
              <a:rPr lang="en-US" dirty="0" smtClean="0"/>
              <a:t>301-321, p</a:t>
            </a:r>
            <a:r>
              <a:rPr lang="en-US" dirty="0"/>
              <a:t>. </a:t>
            </a:r>
            <a:r>
              <a:rPr lang="en-US" dirty="0" smtClean="0"/>
              <a:t>302). </a:t>
            </a:r>
          </a:p>
          <a:p>
            <a:pPr algn="ctr"/>
            <a:r>
              <a:rPr lang="en-US" dirty="0" smtClean="0"/>
              <a:t>The Directive lays down quality standards to protect the public health and the marine environment, obliges Member States to take measures necessary to conform to these standards and prescribes a surveillance strategy. </a:t>
            </a:r>
            <a:endParaRPr lang="es-ES" dirty="0"/>
          </a:p>
        </p:txBody>
      </p:sp>
    </p:spTree>
    <p:extLst>
      <p:ext uri="{BB962C8B-B14F-4D97-AF65-F5344CB8AC3E}">
        <p14:creationId xmlns:p14="http://schemas.microsoft.com/office/powerpoint/2010/main" val="7518217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59632" y="620688"/>
            <a:ext cx="6984776" cy="547260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smtClean="0"/>
              <a:t>Bathing water is…article 1…</a:t>
            </a:r>
          </a:p>
          <a:p>
            <a:pPr algn="ctr"/>
            <a:endParaRPr lang="en-US" dirty="0" smtClean="0"/>
          </a:p>
          <a:p>
            <a:pPr algn="ctr"/>
            <a:r>
              <a:rPr lang="en-US" dirty="0" smtClean="0"/>
              <a:t>1 </a:t>
            </a:r>
            <a:r>
              <a:rPr lang="en-US" dirty="0"/>
              <a:t>. This Directive concerns the quality of bathing water, with the exception of water intended for therapeutic purposes and water used in swimming pools</a:t>
            </a:r>
            <a:r>
              <a:rPr lang="en-US" dirty="0" smtClean="0"/>
              <a:t>.</a:t>
            </a:r>
          </a:p>
          <a:p>
            <a:pPr algn="ctr"/>
            <a:r>
              <a:rPr lang="en-US" dirty="0" smtClean="0"/>
              <a:t> </a:t>
            </a:r>
            <a:r>
              <a:rPr lang="en-US" dirty="0"/>
              <a:t>2. For the purposes of this Directive: </a:t>
            </a:r>
            <a:endParaRPr lang="en-US" dirty="0" smtClean="0"/>
          </a:p>
          <a:p>
            <a:pPr marL="342900" indent="-342900" algn="ctr">
              <a:buAutoNum type="alphaLcParenBoth"/>
            </a:pPr>
            <a:r>
              <a:rPr lang="en-US" dirty="0" smtClean="0"/>
              <a:t>'bathing </a:t>
            </a:r>
            <a:r>
              <a:rPr lang="en-US" dirty="0"/>
              <a:t>water' means all running or still fresh waters or parts thereof and sea water, in which : </a:t>
            </a:r>
            <a:endParaRPr lang="en-US" dirty="0" smtClean="0"/>
          </a:p>
          <a:p>
            <a:pPr algn="ctr"/>
            <a:r>
              <a:rPr lang="en-US" dirty="0" smtClean="0"/>
              <a:t>— </a:t>
            </a:r>
            <a:r>
              <a:rPr lang="en-US" dirty="0"/>
              <a:t>bathing is explicitly authorized by the competent authorities of each member State, or </a:t>
            </a:r>
            <a:endParaRPr lang="en-US" dirty="0" smtClean="0"/>
          </a:p>
          <a:p>
            <a:pPr algn="ctr"/>
            <a:r>
              <a:rPr lang="en-US" dirty="0" smtClean="0"/>
              <a:t>— </a:t>
            </a:r>
            <a:r>
              <a:rPr lang="en-US" dirty="0"/>
              <a:t>bathing is not prohibited and is traditionally </a:t>
            </a:r>
            <a:r>
              <a:rPr lang="en-US" dirty="0" err="1"/>
              <a:t>practised</a:t>
            </a:r>
            <a:r>
              <a:rPr lang="en-US" dirty="0"/>
              <a:t> by a large number of bathers</a:t>
            </a:r>
            <a:r>
              <a:rPr lang="en-US" dirty="0" smtClean="0"/>
              <a:t>;”. </a:t>
            </a:r>
            <a:endParaRPr lang="es-ES" dirty="0"/>
          </a:p>
        </p:txBody>
      </p:sp>
    </p:spTree>
    <p:extLst>
      <p:ext uri="{BB962C8B-B14F-4D97-AF65-F5344CB8AC3E}">
        <p14:creationId xmlns:p14="http://schemas.microsoft.com/office/powerpoint/2010/main" val="15614040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23528" y="548680"/>
            <a:ext cx="8604448" cy="590465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err="1" smtClean="0"/>
              <a:t>Obligations</a:t>
            </a:r>
            <a:r>
              <a:rPr lang="es-ES" dirty="0" smtClean="0"/>
              <a:t> </a:t>
            </a:r>
            <a:r>
              <a:rPr lang="es-ES" dirty="0" err="1" smtClean="0"/>
              <a:t>under</a:t>
            </a:r>
            <a:r>
              <a:rPr lang="es-ES" dirty="0" smtClean="0"/>
              <a:t> </a:t>
            </a:r>
            <a:r>
              <a:rPr lang="es-ES" dirty="0" err="1" smtClean="0"/>
              <a:t>the</a:t>
            </a:r>
            <a:r>
              <a:rPr lang="es-ES" dirty="0" smtClean="0"/>
              <a:t> </a:t>
            </a:r>
            <a:r>
              <a:rPr lang="es-ES" dirty="0" err="1" smtClean="0"/>
              <a:t>Directive</a:t>
            </a:r>
            <a:r>
              <a:rPr lang="es-ES" dirty="0" smtClean="0"/>
              <a:t>: </a:t>
            </a:r>
          </a:p>
          <a:p>
            <a:pPr algn="ctr"/>
            <a:r>
              <a:rPr lang="es-ES" dirty="0" err="1" smtClean="0"/>
              <a:t>Member</a:t>
            </a:r>
            <a:r>
              <a:rPr lang="es-ES" dirty="0" smtClean="0"/>
              <a:t> </a:t>
            </a:r>
            <a:r>
              <a:rPr lang="es-ES" dirty="0" err="1" smtClean="0"/>
              <a:t>States</a:t>
            </a:r>
            <a:r>
              <a:rPr lang="es-ES" dirty="0" smtClean="0"/>
              <a:t> </a:t>
            </a:r>
            <a:r>
              <a:rPr lang="es-ES" dirty="0" err="1" smtClean="0"/>
              <a:t>must</a:t>
            </a:r>
            <a:r>
              <a:rPr lang="es-ES" dirty="0" smtClean="0"/>
              <a:t> </a:t>
            </a:r>
            <a:r>
              <a:rPr lang="es-ES" dirty="0" err="1" smtClean="0"/>
              <a:t>report</a:t>
            </a:r>
            <a:r>
              <a:rPr lang="es-ES" dirty="0" smtClean="0"/>
              <a:t> </a:t>
            </a:r>
            <a:r>
              <a:rPr lang="es-ES" dirty="0" err="1" smtClean="0"/>
              <a:t>monitoring</a:t>
            </a:r>
            <a:r>
              <a:rPr lang="es-ES" dirty="0" smtClean="0"/>
              <a:t> </a:t>
            </a:r>
            <a:r>
              <a:rPr lang="es-ES" dirty="0" err="1" smtClean="0"/>
              <a:t>results</a:t>
            </a:r>
            <a:r>
              <a:rPr lang="es-ES" dirty="0" smtClean="0"/>
              <a:t>  to </a:t>
            </a:r>
            <a:r>
              <a:rPr lang="es-ES" dirty="0" err="1" smtClean="0"/>
              <a:t>the</a:t>
            </a:r>
            <a:r>
              <a:rPr lang="es-ES" dirty="0" smtClean="0"/>
              <a:t> </a:t>
            </a:r>
            <a:r>
              <a:rPr lang="es-ES" dirty="0" err="1" smtClean="0"/>
              <a:t>Commission</a:t>
            </a:r>
            <a:r>
              <a:rPr lang="es-ES" dirty="0" smtClean="0"/>
              <a:t> </a:t>
            </a:r>
            <a:r>
              <a:rPr lang="es-ES" dirty="0" err="1" smtClean="0"/>
              <a:t>by</a:t>
            </a:r>
            <a:r>
              <a:rPr lang="es-ES" dirty="0" smtClean="0"/>
              <a:t> 31 </a:t>
            </a:r>
            <a:r>
              <a:rPr lang="es-ES" dirty="0" err="1" smtClean="0"/>
              <a:t>December</a:t>
            </a:r>
            <a:r>
              <a:rPr lang="es-ES" dirty="0" smtClean="0"/>
              <a:t> of </a:t>
            </a:r>
            <a:r>
              <a:rPr lang="es-ES" dirty="0" err="1" smtClean="0"/>
              <a:t>each</a:t>
            </a:r>
            <a:r>
              <a:rPr lang="es-ES" dirty="0" smtClean="0"/>
              <a:t> </a:t>
            </a:r>
            <a:r>
              <a:rPr lang="es-ES" dirty="0" err="1" smtClean="0"/>
              <a:t>year</a:t>
            </a:r>
            <a:r>
              <a:rPr lang="es-ES" dirty="0" smtClean="0"/>
              <a:t>.</a:t>
            </a:r>
          </a:p>
          <a:p>
            <a:pPr algn="ctr"/>
            <a:r>
              <a:rPr lang="es-ES" dirty="0" err="1" smtClean="0"/>
              <a:t>The</a:t>
            </a:r>
            <a:r>
              <a:rPr lang="es-ES" dirty="0" smtClean="0"/>
              <a:t> </a:t>
            </a:r>
            <a:r>
              <a:rPr lang="es-ES" dirty="0" err="1" smtClean="0"/>
              <a:t>Commission</a:t>
            </a:r>
            <a:r>
              <a:rPr lang="es-ES" dirty="0" smtClean="0"/>
              <a:t> compiles </a:t>
            </a:r>
            <a:r>
              <a:rPr lang="es-ES" dirty="0" err="1" smtClean="0"/>
              <a:t>all</a:t>
            </a:r>
            <a:r>
              <a:rPr lang="es-ES" dirty="0" smtClean="0"/>
              <a:t> </a:t>
            </a:r>
            <a:r>
              <a:rPr lang="es-ES" dirty="0" err="1" smtClean="0"/>
              <a:t>these</a:t>
            </a:r>
            <a:r>
              <a:rPr lang="es-ES" dirty="0" smtClean="0"/>
              <a:t> data </a:t>
            </a:r>
            <a:r>
              <a:rPr lang="es-ES" dirty="0" err="1" smtClean="0"/>
              <a:t>into</a:t>
            </a:r>
            <a:r>
              <a:rPr lang="es-ES" dirty="0" smtClean="0"/>
              <a:t> </a:t>
            </a:r>
            <a:r>
              <a:rPr lang="es-ES" dirty="0" err="1" smtClean="0"/>
              <a:t>its</a:t>
            </a:r>
            <a:r>
              <a:rPr lang="es-ES" dirty="0" smtClean="0"/>
              <a:t> </a:t>
            </a:r>
            <a:r>
              <a:rPr lang="es-ES" dirty="0" err="1" smtClean="0"/>
              <a:t>annual</a:t>
            </a:r>
            <a:r>
              <a:rPr lang="es-ES" dirty="0" smtClean="0"/>
              <a:t> </a:t>
            </a:r>
            <a:r>
              <a:rPr lang="es-ES" dirty="0" err="1" smtClean="0"/>
              <a:t>report</a:t>
            </a:r>
            <a:r>
              <a:rPr lang="es-ES" dirty="0" smtClean="0"/>
              <a:t>, </a:t>
            </a:r>
            <a:r>
              <a:rPr lang="es-ES" dirty="0" err="1" smtClean="0"/>
              <a:t>which</a:t>
            </a:r>
            <a:r>
              <a:rPr lang="es-ES" dirty="0" smtClean="0"/>
              <a:t> </a:t>
            </a:r>
            <a:r>
              <a:rPr lang="es-ES" dirty="0" err="1" smtClean="0"/>
              <a:t>is</a:t>
            </a:r>
            <a:r>
              <a:rPr lang="es-ES" dirty="0" smtClean="0"/>
              <a:t> </a:t>
            </a:r>
            <a:r>
              <a:rPr lang="es-ES" dirty="0" err="1" smtClean="0"/>
              <a:t>published</a:t>
            </a:r>
            <a:r>
              <a:rPr lang="es-ES" dirty="0" smtClean="0"/>
              <a:t> </a:t>
            </a:r>
            <a:r>
              <a:rPr lang="es-ES" dirty="0" err="1" smtClean="0"/>
              <a:t>before</a:t>
            </a:r>
            <a:r>
              <a:rPr lang="es-ES" dirty="0" smtClean="0"/>
              <a:t> </a:t>
            </a:r>
            <a:r>
              <a:rPr lang="es-ES" dirty="0" err="1" smtClean="0"/>
              <a:t>the</a:t>
            </a:r>
            <a:r>
              <a:rPr lang="es-ES" dirty="0" smtClean="0"/>
              <a:t> </a:t>
            </a:r>
            <a:r>
              <a:rPr lang="es-ES" dirty="0" err="1" smtClean="0"/>
              <a:t>next</a:t>
            </a:r>
            <a:r>
              <a:rPr lang="es-ES" dirty="0" smtClean="0"/>
              <a:t> </a:t>
            </a:r>
            <a:r>
              <a:rPr lang="es-ES" dirty="0" err="1" smtClean="0"/>
              <a:t>bathing</a:t>
            </a:r>
            <a:r>
              <a:rPr lang="es-ES" dirty="0" smtClean="0"/>
              <a:t> </a:t>
            </a:r>
            <a:r>
              <a:rPr lang="es-ES" dirty="0" err="1" smtClean="0"/>
              <a:t>season</a:t>
            </a:r>
            <a:r>
              <a:rPr lang="es-ES" dirty="0" smtClean="0"/>
              <a:t>.</a:t>
            </a:r>
          </a:p>
          <a:p>
            <a:pPr algn="ctr"/>
            <a:r>
              <a:rPr lang="es-ES" dirty="0" err="1" smtClean="0"/>
              <a:t>The</a:t>
            </a:r>
            <a:r>
              <a:rPr lang="es-ES" dirty="0" smtClean="0"/>
              <a:t> </a:t>
            </a:r>
            <a:r>
              <a:rPr lang="es-ES" dirty="0" err="1" smtClean="0"/>
              <a:t>competent</a:t>
            </a:r>
            <a:r>
              <a:rPr lang="es-ES" dirty="0" smtClean="0"/>
              <a:t> </a:t>
            </a:r>
            <a:r>
              <a:rPr lang="es-ES" dirty="0" err="1" smtClean="0"/>
              <a:t>authorities</a:t>
            </a:r>
            <a:r>
              <a:rPr lang="es-ES" dirty="0" smtClean="0"/>
              <a:t> </a:t>
            </a:r>
            <a:r>
              <a:rPr lang="es-ES" dirty="0" err="1" smtClean="0"/>
              <a:t>must</a:t>
            </a:r>
            <a:r>
              <a:rPr lang="es-ES" dirty="0" smtClean="0"/>
              <a:t> </a:t>
            </a:r>
            <a:r>
              <a:rPr lang="es-ES" dirty="0" err="1" smtClean="0"/>
              <a:t>adopt</a:t>
            </a:r>
            <a:r>
              <a:rPr lang="es-ES" dirty="0" smtClean="0"/>
              <a:t> new </a:t>
            </a:r>
            <a:r>
              <a:rPr lang="es-ES" dirty="0" err="1" smtClean="0"/>
              <a:t>methods</a:t>
            </a:r>
            <a:r>
              <a:rPr lang="es-ES" dirty="0" smtClean="0"/>
              <a:t> to </a:t>
            </a:r>
            <a:r>
              <a:rPr lang="es-ES" dirty="0" err="1" smtClean="0"/>
              <a:t>actively</a:t>
            </a:r>
            <a:r>
              <a:rPr lang="es-ES" dirty="0" smtClean="0"/>
              <a:t> </a:t>
            </a:r>
            <a:r>
              <a:rPr lang="es-ES" dirty="0" err="1" smtClean="0"/>
              <a:t>inform</a:t>
            </a:r>
            <a:r>
              <a:rPr lang="es-ES" dirty="0" smtClean="0"/>
              <a:t> </a:t>
            </a:r>
            <a:r>
              <a:rPr lang="es-ES" dirty="0" err="1" smtClean="0"/>
              <a:t>the</a:t>
            </a:r>
            <a:r>
              <a:rPr lang="es-ES" dirty="0" smtClean="0"/>
              <a:t> </a:t>
            </a:r>
            <a:r>
              <a:rPr lang="es-ES" dirty="0" err="1" smtClean="0"/>
              <a:t>public</a:t>
            </a:r>
            <a:r>
              <a:rPr lang="es-ES" dirty="0" smtClean="0"/>
              <a:t> </a:t>
            </a:r>
            <a:r>
              <a:rPr lang="es-ES" dirty="0" err="1" smtClean="0"/>
              <a:t>about</a:t>
            </a:r>
            <a:r>
              <a:rPr lang="es-ES" dirty="0" smtClean="0"/>
              <a:t> </a:t>
            </a:r>
            <a:r>
              <a:rPr lang="es-ES" dirty="0" err="1" smtClean="0"/>
              <a:t>bathing</a:t>
            </a:r>
            <a:r>
              <a:rPr lang="es-ES" dirty="0" smtClean="0"/>
              <a:t> </a:t>
            </a:r>
            <a:r>
              <a:rPr lang="es-ES" dirty="0" err="1" smtClean="0"/>
              <a:t>water</a:t>
            </a:r>
            <a:r>
              <a:rPr lang="es-ES" dirty="0" smtClean="0"/>
              <a:t> </a:t>
            </a:r>
            <a:r>
              <a:rPr lang="es-ES" dirty="0" err="1" smtClean="0"/>
              <a:t>quality</a:t>
            </a:r>
            <a:r>
              <a:rPr lang="es-ES" dirty="0" smtClean="0"/>
              <a:t>. </a:t>
            </a:r>
          </a:p>
          <a:p>
            <a:pPr algn="ctr"/>
            <a:r>
              <a:rPr lang="es-ES" dirty="0" err="1" smtClean="0"/>
              <a:t>The</a:t>
            </a:r>
            <a:r>
              <a:rPr lang="es-ES" dirty="0" smtClean="0"/>
              <a:t> </a:t>
            </a:r>
            <a:r>
              <a:rPr lang="es-ES" dirty="0" err="1" smtClean="0"/>
              <a:t>best</a:t>
            </a:r>
            <a:r>
              <a:rPr lang="es-ES" dirty="0" smtClean="0"/>
              <a:t> </a:t>
            </a:r>
            <a:r>
              <a:rPr lang="es-ES" dirty="0" err="1" smtClean="0"/>
              <a:t>medium</a:t>
            </a:r>
            <a:r>
              <a:rPr lang="es-ES" dirty="0" smtClean="0"/>
              <a:t> </a:t>
            </a:r>
            <a:r>
              <a:rPr lang="es-ES" dirty="0" err="1" smtClean="0"/>
              <a:t>will</a:t>
            </a:r>
            <a:r>
              <a:rPr lang="es-ES" dirty="0" smtClean="0"/>
              <a:t> be Internet: </a:t>
            </a:r>
            <a:r>
              <a:rPr lang="es-ES" dirty="0" err="1" smtClean="0"/>
              <a:t>bathing</a:t>
            </a:r>
            <a:r>
              <a:rPr lang="es-ES" dirty="0" smtClean="0"/>
              <a:t> </a:t>
            </a:r>
            <a:r>
              <a:rPr lang="es-ES" dirty="0" err="1" smtClean="0"/>
              <a:t>zone</a:t>
            </a:r>
            <a:r>
              <a:rPr lang="es-ES" dirty="0" smtClean="0"/>
              <a:t> </a:t>
            </a:r>
            <a:r>
              <a:rPr lang="es-ES" dirty="0" err="1" smtClean="0"/>
              <a:t>profiles</a:t>
            </a:r>
            <a:r>
              <a:rPr lang="es-ES" dirty="0" smtClean="0"/>
              <a:t>, </a:t>
            </a:r>
            <a:r>
              <a:rPr lang="es-ES" dirty="0" err="1" smtClean="0"/>
              <a:t>maps</a:t>
            </a:r>
            <a:r>
              <a:rPr lang="es-ES" dirty="0" smtClean="0"/>
              <a:t>, </a:t>
            </a:r>
            <a:r>
              <a:rPr lang="es-ES" dirty="0" err="1" smtClean="0"/>
              <a:t>water</a:t>
            </a:r>
            <a:r>
              <a:rPr lang="es-ES" dirty="0" smtClean="0"/>
              <a:t> </a:t>
            </a:r>
            <a:r>
              <a:rPr lang="es-ES" dirty="0" err="1" smtClean="0"/>
              <a:t>quality</a:t>
            </a:r>
            <a:r>
              <a:rPr lang="es-ES" dirty="0" smtClean="0"/>
              <a:t> </a:t>
            </a:r>
            <a:r>
              <a:rPr lang="es-ES" dirty="0" err="1" smtClean="0"/>
              <a:t>monitoring</a:t>
            </a:r>
            <a:r>
              <a:rPr lang="es-ES" dirty="0" smtClean="0"/>
              <a:t>, </a:t>
            </a:r>
            <a:r>
              <a:rPr lang="es-ES" dirty="0" err="1" smtClean="0"/>
              <a:t>action</a:t>
            </a:r>
            <a:r>
              <a:rPr lang="es-ES" dirty="0" smtClean="0"/>
              <a:t> </a:t>
            </a:r>
            <a:r>
              <a:rPr lang="es-ES" dirty="0" err="1" smtClean="0"/>
              <a:t>programmes</a:t>
            </a:r>
            <a:r>
              <a:rPr lang="es-ES" dirty="0" smtClean="0"/>
              <a:t> (</a:t>
            </a:r>
            <a:r>
              <a:rPr lang="es-ES" dirty="0" err="1" smtClean="0"/>
              <a:t>on</a:t>
            </a:r>
            <a:r>
              <a:rPr lang="es-ES" dirty="0" smtClean="0"/>
              <a:t> local, regional and </a:t>
            </a:r>
            <a:r>
              <a:rPr lang="es-ES" dirty="0" err="1" smtClean="0"/>
              <a:t>national</a:t>
            </a:r>
            <a:r>
              <a:rPr lang="es-ES" dirty="0" smtClean="0"/>
              <a:t> </a:t>
            </a:r>
            <a:r>
              <a:rPr lang="es-ES" dirty="0" err="1" smtClean="0"/>
              <a:t>sites</a:t>
            </a:r>
            <a:r>
              <a:rPr lang="es-ES" dirty="0" smtClean="0"/>
              <a:t>). </a:t>
            </a:r>
            <a:endParaRPr lang="es-ES" dirty="0"/>
          </a:p>
        </p:txBody>
      </p:sp>
    </p:spTree>
    <p:extLst>
      <p:ext uri="{BB962C8B-B14F-4D97-AF65-F5344CB8AC3E}">
        <p14:creationId xmlns:p14="http://schemas.microsoft.com/office/powerpoint/2010/main" val="13210650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style>
          <a:lnRef idx="2">
            <a:schemeClr val="accent1"/>
          </a:lnRef>
          <a:fillRef idx="1">
            <a:schemeClr val="lt1"/>
          </a:fillRef>
          <a:effectRef idx="0">
            <a:schemeClr val="accent1"/>
          </a:effectRef>
          <a:fontRef idx="minor">
            <a:schemeClr val="dk1"/>
          </a:fontRef>
        </p:style>
        <p:txBody>
          <a:bodyPr/>
          <a:lstStyle/>
          <a:p>
            <a:pPr algn="ctr"/>
            <a:r>
              <a:rPr lang="es-ES" altLang="es-ES" sz="2000" dirty="0" err="1" smtClean="0"/>
              <a:t>Enforcement</a:t>
            </a:r>
            <a:r>
              <a:rPr lang="es-ES" altLang="es-ES" sz="2000" dirty="0" smtClean="0"/>
              <a:t> </a:t>
            </a:r>
            <a:r>
              <a:rPr lang="es-ES" altLang="es-ES" sz="2000" dirty="0" err="1" smtClean="0"/>
              <a:t>actions</a:t>
            </a:r>
            <a:r>
              <a:rPr lang="es-ES" altLang="es-ES" sz="2000" dirty="0" smtClean="0"/>
              <a:t> </a:t>
            </a:r>
            <a:r>
              <a:rPr lang="es-ES" altLang="es-ES" sz="2000" dirty="0" err="1" smtClean="0"/>
              <a:t>before</a:t>
            </a:r>
            <a:r>
              <a:rPr lang="es-ES" altLang="es-ES" sz="2000" dirty="0" smtClean="0"/>
              <a:t> </a:t>
            </a:r>
            <a:r>
              <a:rPr lang="es-ES" altLang="es-ES" sz="2000" dirty="0" err="1" smtClean="0"/>
              <a:t>the</a:t>
            </a:r>
            <a:r>
              <a:rPr lang="es-ES" altLang="es-ES" sz="2000" dirty="0" smtClean="0"/>
              <a:t> </a:t>
            </a:r>
            <a:r>
              <a:rPr lang="es-ES" altLang="es-ES" sz="2000" dirty="0" err="1" smtClean="0"/>
              <a:t>European</a:t>
            </a:r>
            <a:r>
              <a:rPr lang="es-ES" altLang="es-ES" sz="2000" dirty="0" smtClean="0"/>
              <a:t> </a:t>
            </a:r>
            <a:r>
              <a:rPr lang="es-ES" altLang="es-ES" sz="2000" dirty="0" err="1" smtClean="0"/>
              <a:t>Court</a:t>
            </a:r>
            <a:r>
              <a:rPr lang="es-ES" altLang="es-ES" sz="2000" dirty="0" smtClean="0"/>
              <a:t> of </a:t>
            </a:r>
            <a:r>
              <a:rPr lang="es-ES" altLang="es-ES" sz="2000" dirty="0" err="1" smtClean="0"/>
              <a:t>Justice</a:t>
            </a:r>
            <a:r>
              <a:rPr lang="es-ES" altLang="es-ES" sz="2000" dirty="0" smtClean="0"/>
              <a:t> </a:t>
            </a:r>
            <a:r>
              <a:rPr lang="es-ES" altLang="es-ES" sz="2000" dirty="0" err="1" smtClean="0"/>
              <a:t>concerning</a:t>
            </a:r>
            <a:r>
              <a:rPr lang="es-ES" altLang="es-ES" sz="2000" dirty="0" smtClean="0"/>
              <a:t> </a:t>
            </a:r>
            <a:r>
              <a:rPr lang="es-ES" altLang="es-ES" sz="2000" dirty="0" err="1" smtClean="0"/>
              <a:t>the</a:t>
            </a:r>
            <a:r>
              <a:rPr lang="es-ES" altLang="es-ES" sz="2000" dirty="0" smtClean="0"/>
              <a:t> </a:t>
            </a:r>
            <a:r>
              <a:rPr lang="es-ES" altLang="es-ES" sz="2000" dirty="0" err="1" smtClean="0"/>
              <a:t>first</a:t>
            </a:r>
            <a:r>
              <a:rPr lang="es-ES" altLang="es-ES" sz="2000" dirty="0" smtClean="0"/>
              <a:t> </a:t>
            </a:r>
            <a:r>
              <a:rPr lang="es-ES" altLang="es-ES" sz="2000" dirty="0" err="1" smtClean="0"/>
              <a:t>Directive</a:t>
            </a:r>
            <a:endParaRPr lang="es-ES" altLang="es-ES" sz="2000" dirty="0"/>
          </a:p>
        </p:txBody>
      </p:sp>
      <p:sp>
        <p:nvSpPr>
          <p:cNvPr id="12292" name="Rectangle 4"/>
          <p:cNvSpPr>
            <a:spLocks noChangeArrowheads="1"/>
          </p:cNvSpPr>
          <p:nvPr/>
        </p:nvSpPr>
        <p:spPr bwMode="auto">
          <a:xfrm>
            <a:off x="0" y="17653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tabLst>
                <a:tab pos="449263" algn="r"/>
                <a:tab pos="2806700" algn="ctr"/>
                <a:tab pos="5611813" algn="r"/>
              </a:tabLst>
              <a:defRPr>
                <a:solidFill>
                  <a:schemeClr val="tx1"/>
                </a:solidFill>
                <a:latin typeface="Arial" panose="020B0604020202020204" pitchFamily="34" charset="0"/>
              </a:defRPr>
            </a:lvl1pPr>
            <a:lvl2pPr>
              <a:tabLst>
                <a:tab pos="449263" algn="r"/>
                <a:tab pos="2806700" algn="ctr"/>
                <a:tab pos="5611813" algn="r"/>
              </a:tabLst>
              <a:defRPr>
                <a:solidFill>
                  <a:schemeClr val="tx1"/>
                </a:solidFill>
                <a:latin typeface="Arial" panose="020B0604020202020204" pitchFamily="34" charset="0"/>
              </a:defRPr>
            </a:lvl2pPr>
            <a:lvl3pPr>
              <a:tabLst>
                <a:tab pos="449263" algn="r"/>
                <a:tab pos="2806700" algn="ctr"/>
                <a:tab pos="5611813" algn="r"/>
              </a:tabLst>
              <a:defRPr>
                <a:solidFill>
                  <a:schemeClr val="tx1"/>
                </a:solidFill>
                <a:latin typeface="Arial" panose="020B0604020202020204" pitchFamily="34" charset="0"/>
              </a:defRPr>
            </a:lvl3pPr>
            <a:lvl4pPr>
              <a:tabLst>
                <a:tab pos="449263" algn="r"/>
                <a:tab pos="2806700" algn="ctr"/>
                <a:tab pos="5611813" algn="r"/>
              </a:tabLst>
              <a:defRPr>
                <a:solidFill>
                  <a:schemeClr val="tx1"/>
                </a:solidFill>
                <a:latin typeface="Arial" panose="020B0604020202020204" pitchFamily="34" charset="0"/>
              </a:defRPr>
            </a:lvl4pPr>
            <a:lvl5pPr>
              <a:tabLst>
                <a:tab pos="449263" algn="r"/>
                <a:tab pos="2806700" algn="ctr"/>
                <a:tab pos="5611813" algn="r"/>
              </a:tabLst>
              <a:defRPr>
                <a:solidFill>
                  <a:schemeClr val="tx1"/>
                </a:solidFill>
                <a:latin typeface="Arial" panose="020B0604020202020204" pitchFamily="34" charset="0"/>
              </a:defRPr>
            </a:lvl5pPr>
            <a:lvl6pPr fontAlgn="base">
              <a:spcBef>
                <a:spcPct val="0"/>
              </a:spcBef>
              <a:spcAft>
                <a:spcPct val="0"/>
              </a:spcAft>
              <a:tabLst>
                <a:tab pos="449263" algn="r"/>
                <a:tab pos="2806700" algn="ctr"/>
                <a:tab pos="5611813" algn="r"/>
              </a:tabLst>
              <a:defRPr>
                <a:solidFill>
                  <a:schemeClr val="tx1"/>
                </a:solidFill>
                <a:latin typeface="Arial" panose="020B0604020202020204" pitchFamily="34" charset="0"/>
              </a:defRPr>
            </a:lvl6pPr>
            <a:lvl7pPr fontAlgn="base">
              <a:spcBef>
                <a:spcPct val="0"/>
              </a:spcBef>
              <a:spcAft>
                <a:spcPct val="0"/>
              </a:spcAft>
              <a:tabLst>
                <a:tab pos="449263" algn="r"/>
                <a:tab pos="2806700" algn="ctr"/>
                <a:tab pos="5611813" algn="r"/>
              </a:tabLst>
              <a:defRPr>
                <a:solidFill>
                  <a:schemeClr val="tx1"/>
                </a:solidFill>
                <a:latin typeface="Arial" panose="020B0604020202020204" pitchFamily="34" charset="0"/>
              </a:defRPr>
            </a:lvl7pPr>
            <a:lvl8pPr fontAlgn="base">
              <a:spcBef>
                <a:spcPct val="0"/>
              </a:spcBef>
              <a:spcAft>
                <a:spcPct val="0"/>
              </a:spcAft>
              <a:tabLst>
                <a:tab pos="449263" algn="r"/>
                <a:tab pos="2806700" algn="ctr"/>
                <a:tab pos="5611813" algn="r"/>
              </a:tabLst>
              <a:defRPr>
                <a:solidFill>
                  <a:schemeClr val="tx1"/>
                </a:solidFill>
                <a:latin typeface="Arial" panose="020B0604020202020204" pitchFamily="34" charset="0"/>
              </a:defRPr>
            </a:lvl8pPr>
            <a:lvl9pPr fontAlgn="base">
              <a:spcBef>
                <a:spcPct val="0"/>
              </a:spcBef>
              <a:spcAft>
                <a:spcPct val="0"/>
              </a:spcAft>
              <a:tabLst>
                <a:tab pos="449263" algn="r"/>
                <a:tab pos="2806700" algn="ctr"/>
                <a:tab pos="5611813" algn="r"/>
              </a:tabLst>
              <a:defRPr>
                <a:solidFill>
                  <a:schemeClr val="tx1"/>
                </a:solidFill>
                <a:latin typeface="Arial" panose="020B0604020202020204" pitchFamily="34" charset="0"/>
              </a:defRPr>
            </a:lvl9pPr>
          </a:lstStyle>
          <a:p>
            <a:endParaRPr lang="es-ES" altLang="es-ES"/>
          </a:p>
        </p:txBody>
      </p:sp>
      <p:graphicFrame>
        <p:nvGraphicFramePr>
          <p:cNvPr id="12742" name="Group 454"/>
          <p:cNvGraphicFramePr>
            <a:graphicFrameLocks noGrp="1"/>
          </p:cNvGraphicFramePr>
          <p:nvPr>
            <p:extLst>
              <p:ext uri="{D42A27DB-BD31-4B8C-83A1-F6EECF244321}">
                <p14:modId xmlns:p14="http://schemas.microsoft.com/office/powerpoint/2010/main" val="1494632377"/>
              </p:ext>
            </p:extLst>
          </p:nvPr>
        </p:nvGraphicFramePr>
        <p:xfrm>
          <a:off x="323850" y="1341438"/>
          <a:ext cx="8135938" cy="5508628"/>
        </p:xfrm>
        <a:graphic>
          <a:graphicData uri="http://schemas.openxmlformats.org/drawingml/2006/table">
            <a:tbl>
              <a:tblPr/>
              <a:tblGrid>
                <a:gridCol w="881063">
                  <a:extLst>
                    <a:ext uri="{9D8B030D-6E8A-4147-A177-3AD203B41FA5}">
                      <a16:colId xmlns:a16="http://schemas.microsoft.com/office/drawing/2014/main" val="263179499"/>
                    </a:ext>
                  </a:extLst>
                </a:gridCol>
                <a:gridCol w="1374775">
                  <a:extLst>
                    <a:ext uri="{9D8B030D-6E8A-4147-A177-3AD203B41FA5}">
                      <a16:colId xmlns:a16="http://schemas.microsoft.com/office/drawing/2014/main" val="2767094264"/>
                    </a:ext>
                  </a:extLst>
                </a:gridCol>
                <a:gridCol w="1201737">
                  <a:extLst>
                    <a:ext uri="{9D8B030D-6E8A-4147-A177-3AD203B41FA5}">
                      <a16:colId xmlns:a16="http://schemas.microsoft.com/office/drawing/2014/main" val="3995259304"/>
                    </a:ext>
                  </a:extLst>
                </a:gridCol>
                <a:gridCol w="358775">
                  <a:extLst>
                    <a:ext uri="{9D8B030D-6E8A-4147-A177-3AD203B41FA5}">
                      <a16:colId xmlns:a16="http://schemas.microsoft.com/office/drawing/2014/main" val="1224906329"/>
                    </a:ext>
                  </a:extLst>
                </a:gridCol>
                <a:gridCol w="2160588">
                  <a:extLst>
                    <a:ext uri="{9D8B030D-6E8A-4147-A177-3AD203B41FA5}">
                      <a16:colId xmlns:a16="http://schemas.microsoft.com/office/drawing/2014/main" val="4024487746"/>
                    </a:ext>
                  </a:extLst>
                </a:gridCol>
                <a:gridCol w="2159000">
                  <a:extLst>
                    <a:ext uri="{9D8B030D-6E8A-4147-A177-3AD203B41FA5}">
                      <a16:colId xmlns:a16="http://schemas.microsoft.com/office/drawing/2014/main" val="3916353190"/>
                    </a:ext>
                  </a:extLst>
                </a:gridCol>
              </a:tblGrid>
              <a:tr h="563563">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400" b="1" i="0" u="none" strike="noStrike" cap="none" normalizeH="0" baseline="0" dirty="0"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Case</a:t>
                      </a:r>
                      <a:endParaRPr kumimoji="0" lang="es-ES_tradnl" altLang="es-ES"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400" b="1" i="0" u="none" strike="noStrike" cap="none" normalizeH="0" baseline="0" dirty="0" err="1"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Concerned</a:t>
                      </a:r>
                      <a:r>
                        <a:rPr kumimoji="0" lang="es-ES_tradnl" altLang="es-ES" sz="1400" b="1" i="0" u="none" strike="noStrike" cap="none" normalizeH="0" baseline="0" dirty="0"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 </a:t>
                      </a:r>
                      <a:r>
                        <a:rPr kumimoji="0" lang="es-ES_tradnl" altLang="es-ES" sz="1400" b="1" i="0" u="none" strike="noStrike" cap="none" normalizeH="0" baseline="0" dirty="0" err="1"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State</a:t>
                      </a:r>
                      <a:endParaRPr kumimoji="0" lang="es-ES_tradnl" altLang="es-ES"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400" b="1" i="0" u="none" strike="noStrike" cap="none" normalizeH="0" baseline="0" dirty="0" err="1"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Judgment</a:t>
                      </a:r>
                      <a:endParaRPr kumimoji="0" lang="es-ES_tradnl" altLang="es-ES"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gridSpan="2">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400" b="1" i="0" u="none" strike="noStrike" cap="none" normalizeH="0" baseline="0" dirty="0" err="1"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Violations</a:t>
                      </a:r>
                      <a:endParaRPr kumimoji="0" lang="es-ES_tradnl" altLang="es-ES"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hMerge="1">
                  <a:txBody>
                    <a:bodyPr/>
                    <a:lstStyle/>
                    <a:p>
                      <a:endParaRPr lang="es-ES"/>
                    </a:p>
                  </a:txBody>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400" b="1" i="0" u="none" strike="noStrike" cap="none" normalizeH="0" baseline="0" dirty="0"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Reference </a:t>
                      </a:r>
                      <a:r>
                        <a:rPr kumimoji="0" lang="es-ES_tradnl" altLang="es-ES" sz="1400" b="1" i="0" u="none" strike="noStrike" cap="none" normalizeH="0" baseline="0" dirty="0" err="1" smtClean="0">
                          <a:ln>
                            <a:noFill/>
                          </a:ln>
                          <a:solidFill>
                            <a:srgbClr val="FFFFFF"/>
                          </a:solidFill>
                          <a:effectLst/>
                          <a:latin typeface="Arial" panose="020B0604020202020204" pitchFamily="34" charset="0"/>
                          <a:ea typeface="Times New Roman" panose="02020603050405020304" pitchFamily="18" charset="0"/>
                          <a:cs typeface="Arial" panose="020B0604020202020204" pitchFamily="34" charset="0"/>
                        </a:rPr>
                        <a:t>Reports</a:t>
                      </a:r>
                      <a:endParaRPr kumimoji="0" lang="es-ES_tradnl" altLang="es-ES"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1293259171"/>
                  </a:ext>
                </a:extLst>
              </a:tr>
              <a:tr h="404813">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C-56/90</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United</a:t>
                      </a: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s-ES_tradnl"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Kingdom</a:t>
                      </a:r>
                      <a:endPar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gridSpan="2">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14.7.1993</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hMerge="1">
                  <a:txBody>
                    <a:bodyPr/>
                    <a:lstStyle/>
                    <a:p>
                      <a:endParaRPr lang="es-ES"/>
                    </a:p>
                  </a:txBody>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Art. 3</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1993, I, 4109 </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2939827064"/>
                  </a:ext>
                </a:extLst>
              </a:tr>
              <a:tr h="403225">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C-92/96</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Spain</a:t>
                      </a:r>
                      <a:endParaRPr kumimoji="0" lang="es-ES_tradnl" altLang="es-E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gridSpan="2">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n-US" altLang="es-E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12.2.1998</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hMerge="1">
                  <a:txBody>
                    <a:bodyPr/>
                    <a:lstStyle/>
                    <a:p>
                      <a:endParaRPr lang="es-ES"/>
                    </a:p>
                  </a:txBody>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n-US"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Art. 4.1</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n-US"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1998, I, 505</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2769493602"/>
                  </a:ext>
                </a:extLst>
              </a:tr>
              <a:tr h="404813">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n-US"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C-198/97</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Germany</a:t>
                      </a:r>
                      <a:endParaRPr kumimoji="0" lang="es-ES_tradnl" altLang="es-E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gridSpan="2">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8.6.1999</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hMerge="1">
                  <a:txBody>
                    <a:bodyPr/>
                    <a:lstStyle/>
                    <a:p>
                      <a:endParaRPr lang="es-ES"/>
                    </a:p>
                  </a:txBody>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Arts. 4.1 y 6.1</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1999, I, 3257</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2566895998"/>
                  </a:ext>
                </a:extLst>
              </a:tr>
              <a:tr h="404813">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n-US"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C-307/98</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n-US" altLang="es-E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Belgium</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gridSpan="2">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n-US" altLang="es-ES" sz="16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25.5.2000</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hMerge="1">
                  <a:txBody>
                    <a:bodyPr/>
                    <a:lstStyle/>
                    <a:p>
                      <a:endParaRPr lang="es-ES"/>
                    </a:p>
                  </a:txBody>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Art. 4.1</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2000, I, 3933</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609076544"/>
                  </a:ext>
                </a:extLst>
              </a:tr>
              <a:tr h="463550">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C-147/00</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France</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gridSpan="2">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15.3.2001</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hMerge="1">
                  <a:txBody>
                    <a:bodyPr/>
                    <a:lstStyle/>
                    <a:p>
                      <a:endParaRPr lang="es-ES"/>
                    </a:p>
                  </a:txBody>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Arts. 3, 4, 5, 6 y Anexo</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2001, I, 2387</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2834744206"/>
                  </a:ext>
                </a:extLst>
              </a:tr>
              <a:tr h="403225">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C-368/00</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Sweden</a:t>
                      </a:r>
                      <a:endParaRPr kumimoji="0" lang="es-ES_tradnl" altLang="es-E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gridSpan="2">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14.6.2001</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hMerge="1">
                  <a:txBody>
                    <a:bodyPr/>
                    <a:lstStyle/>
                    <a:p>
                      <a:endParaRPr lang="es-ES"/>
                    </a:p>
                  </a:txBody>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Arts. 4.1 y 6.1</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2001, I, 4605</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610271711"/>
                  </a:ext>
                </a:extLst>
              </a:tr>
              <a:tr h="406400">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C-427/00</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United</a:t>
                      </a: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s-ES_tradnl" altLang="es-ES" sz="12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Kingdom</a:t>
                      </a:r>
                      <a:endPar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gridSpan="2">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13.11.2001</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hMerge="1">
                  <a:txBody>
                    <a:bodyPr/>
                    <a:lstStyle/>
                    <a:p>
                      <a:endParaRPr lang="es-ES"/>
                    </a:p>
                  </a:txBody>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Art. 3 y Anexo</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2001, I, 8535</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495522213"/>
                  </a:ext>
                </a:extLst>
              </a:tr>
              <a:tr h="403225">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C-268/00</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Netherlands</a:t>
                      </a:r>
                      <a:endParaRPr kumimoji="0" lang="es-ES_tradnl" altLang="es-E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gridSpan="2">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19.3.2002</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hMerge="1">
                  <a:txBody>
                    <a:bodyPr/>
                    <a:lstStyle/>
                    <a:p>
                      <a:endParaRPr lang="es-ES"/>
                    </a:p>
                  </a:txBody>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Arts. 4.1 y 6.1</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2002, I, 2995</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3102157303"/>
                  </a:ext>
                </a:extLst>
              </a:tr>
              <a:tr h="406400">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C-226/01</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Denmark</a:t>
                      </a:r>
                      <a:endParaRPr kumimoji="0" lang="es-ES_tradnl" altLang="es-E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gridSpan="2">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30.1.2003</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hMerge="1">
                  <a:txBody>
                    <a:bodyPr/>
                    <a:lstStyle/>
                    <a:p>
                      <a:endParaRPr lang="es-ES"/>
                    </a:p>
                  </a:txBody>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Arts. 4.1 y 6.1</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2003, I, 1219</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117880220"/>
                  </a:ext>
                </a:extLst>
              </a:tr>
              <a:tr h="403225">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C-278/01</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Spain</a:t>
                      </a:r>
                      <a:endParaRPr kumimoji="0" lang="es-ES_tradnl" altLang="es-E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gridSpan="2">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25.11.2003</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hMerge="1">
                  <a:txBody>
                    <a:bodyPr/>
                    <a:lstStyle/>
                    <a:p>
                      <a:endParaRPr lang="es-ES"/>
                    </a:p>
                  </a:txBody>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Sentencia C-92/96</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2003, I, 14141</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2009179364"/>
                  </a:ext>
                </a:extLst>
              </a:tr>
              <a:tr h="404813">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C-272/01</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Portugal</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gridSpan="2">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15.7.2004</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hMerge="1">
                  <a:txBody>
                    <a:bodyPr/>
                    <a:lstStyle/>
                    <a:p>
                      <a:endParaRPr lang="es-ES"/>
                    </a:p>
                  </a:txBody>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Art. 3, 4.1 y Anexo</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2004, I, 0000</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1504591332"/>
                  </a:ext>
                </a:extLst>
              </a:tr>
              <a:tr h="436563">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C-26/04</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dirty="0" err="1"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Spain</a:t>
                      </a:r>
                      <a:endParaRPr kumimoji="0" lang="es-ES_tradnl" altLang="es-E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gridSpan="2">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6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15.12.2005</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hMerge="1">
                  <a:txBody>
                    <a:bodyPr/>
                    <a:lstStyle/>
                    <a:p>
                      <a:endParaRPr lang="es-ES"/>
                    </a:p>
                  </a:txBody>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Cumple Dir. 76/160/CEE</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tc>
                  <a:txBody>
                    <a:bodyPr/>
                    <a:lstStyle>
                      <a:lvl1pPr>
                        <a:spcBef>
                          <a:spcPct val="20000"/>
                        </a:spcBef>
                        <a:buClr>
                          <a:schemeClr val="hlink"/>
                        </a:buClr>
                        <a:buSzPct val="120000"/>
                        <a:tabLst>
                          <a:tab pos="449263" algn="r"/>
                          <a:tab pos="2806700" algn="ctr"/>
                          <a:tab pos="5611813" algn="r"/>
                        </a:tabLst>
                        <a:defRPr sz="2800">
                          <a:solidFill>
                            <a:schemeClr val="tx1"/>
                          </a:solidFill>
                          <a:effectLst>
                            <a:outerShdw blurRad="38100" dist="38100" dir="2700000" algn="tl">
                              <a:srgbClr val="000000"/>
                            </a:outerShdw>
                          </a:effectLst>
                          <a:latin typeface="Tahoma" panose="020B0604030504040204" pitchFamily="34" charset="0"/>
                        </a:defRPr>
                      </a:lvl1pPr>
                      <a:lvl2pPr>
                        <a:spcBef>
                          <a:spcPct val="20000"/>
                        </a:spcBef>
                        <a:buFont typeface="Tahoma" panose="020B0604030504040204" pitchFamily="34" charset="0"/>
                        <a:tabLst>
                          <a:tab pos="449263" algn="r"/>
                          <a:tab pos="2806700" algn="ctr"/>
                          <a:tab pos="5611813" algn="r"/>
                        </a:tabLst>
                        <a:defRPr sz="2400">
                          <a:solidFill>
                            <a:schemeClr val="tx1"/>
                          </a:solidFill>
                          <a:effectLst>
                            <a:outerShdw blurRad="38100" dist="38100" dir="2700000" algn="tl">
                              <a:srgbClr val="000000"/>
                            </a:outerShdw>
                          </a:effectLst>
                          <a:latin typeface="Tahoma" panose="020B0604030504040204" pitchFamily="34" charset="0"/>
                        </a:defRPr>
                      </a:lvl2pPr>
                      <a:lvl3pPr>
                        <a:spcBef>
                          <a:spcPct val="20000"/>
                        </a:spcBef>
                        <a:buClr>
                          <a:schemeClr val="hlink"/>
                        </a:buClr>
                        <a:buSzPct val="120000"/>
                        <a:tabLst>
                          <a:tab pos="449263" algn="r"/>
                          <a:tab pos="2806700" algn="ctr"/>
                          <a:tab pos="5611813" algn="r"/>
                        </a:tabLst>
                        <a:defRPr sz="2000">
                          <a:solidFill>
                            <a:schemeClr val="tx1"/>
                          </a:solidFill>
                          <a:effectLst>
                            <a:outerShdw blurRad="38100" dist="38100" dir="2700000" algn="tl">
                              <a:srgbClr val="000000"/>
                            </a:outerShdw>
                          </a:effectLst>
                          <a:latin typeface="Tahoma" panose="020B0604030504040204" pitchFamily="34" charset="0"/>
                        </a:defRPr>
                      </a:lvl3pPr>
                      <a:lvl4pPr>
                        <a:spcBef>
                          <a:spcPct val="20000"/>
                        </a:spcBef>
                        <a:buFont typeface="Tahoma" panose="020B0604030504040204" pitchFamily="34" charset="0"/>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4pPr>
                      <a:lvl5pPr>
                        <a:spcBef>
                          <a:spcPct val="20000"/>
                        </a:spcBef>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5pPr>
                      <a:lvl6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6pPr>
                      <a:lvl7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7pPr>
                      <a:lvl8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8pPr>
                      <a:lvl9pPr fontAlgn="base">
                        <a:spcBef>
                          <a:spcPct val="20000"/>
                        </a:spcBef>
                        <a:spcAft>
                          <a:spcPct val="0"/>
                        </a:spcAft>
                        <a:buClr>
                          <a:schemeClr val="hlink"/>
                        </a:buClr>
                        <a:buSzPct val="80000"/>
                        <a:buFont typeface="Wingdings" panose="05000000000000000000" pitchFamily="2" charset="2"/>
                        <a:tabLst>
                          <a:tab pos="449263" algn="r"/>
                          <a:tab pos="2806700" algn="ctr"/>
                          <a:tab pos="5611813" algn="r"/>
                        </a:tabLst>
                        <a:defRPr>
                          <a:solidFill>
                            <a:schemeClr val="tx1"/>
                          </a:solidFill>
                          <a:effectLst>
                            <a:outerShdw blurRad="38100" dist="38100" dir="2700000" algn="tl">
                              <a:srgbClr val="000000"/>
                            </a:outerShdw>
                          </a:effectLst>
                          <a:latin typeface="Tahom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2005, I, 11059</a:t>
                      </a:r>
                    </a:p>
                  </a:txBody>
                  <a:tcPr horzOverflow="overflow">
                    <a:lnL w="12700" cap="flat" cmpd="sng" algn="ctr">
                      <a:solidFill>
                        <a:srgbClr val="000080"/>
                      </a:solidFill>
                      <a:prstDash val="solid"/>
                      <a:round/>
                      <a:headEnd type="none" w="med" len="med"/>
                      <a:tailEnd type="none" w="med" len="med"/>
                    </a:lnL>
                    <a:lnR w="12700" cap="flat" cmpd="sng" algn="ctr">
                      <a:solidFill>
                        <a:srgbClr val="000080"/>
                      </a:solidFill>
                      <a:prstDash val="solid"/>
                      <a:round/>
                      <a:headEnd type="none" w="med" len="med"/>
                      <a:tailEnd type="none" w="med" len="med"/>
                    </a:lnR>
                    <a:lnT w="12700" cap="flat" cmpd="sng" algn="ctr">
                      <a:solidFill>
                        <a:srgbClr val="000080"/>
                      </a:solidFill>
                      <a:prstDash val="solid"/>
                      <a:round/>
                      <a:headEnd type="none" w="med" len="med"/>
                      <a:tailEnd type="none" w="med" len="med"/>
                    </a:lnT>
                    <a:lnB w="12700" cap="flat" cmpd="sng" algn="ctr">
                      <a:solidFill>
                        <a:srgbClr val="000080"/>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258367131"/>
                  </a:ext>
                </a:extLst>
              </a:tr>
            </a:tbl>
          </a:graphicData>
        </a:graphic>
      </p:graphicFrame>
    </p:spTree>
    <p:extLst>
      <p:ext uri="{BB962C8B-B14F-4D97-AF65-F5344CB8AC3E}">
        <p14:creationId xmlns:p14="http://schemas.microsoft.com/office/powerpoint/2010/main" val="13330638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1443822439"/>
              </p:ext>
            </p:extLst>
          </p:nvPr>
        </p:nvGraphicFramePr>
        <p:xfrm>
          <a:off x="251521" y="332657"/>
          <a:ext cx="8892481" cy="3096344"/>
        </p:xfrm>
        <a:graphic>
          <a:graphicData uri="http://schemas.openxmlformats.org/drawingml/2006/table">
            <a:tbl>
              <a:tblPr firstRow="1" firstCol="1" bandRow="1" bandCol="1">
                <a:tableStyleId>{5C22544A-7EE6-4342-B048-85BDC9FD1C3A}</a:tableStyleId>
              </a:tblPr>
              <a:tblGrid>
                <a:gridCol w="2197620">
                  <a:extLst>
                    <a:ext uri="{9D8B030D-6E8A-4147-A177-3AD203B41FA5}">
                      <a16:colId xmlns:a16="http://schemas.microsoft.com/office/drawing/2014/main" val="4284314088"/>
                    </a:ext>
                  </a:extLst>
                </a:gridCol>
                <a:gridCol w="580256">
                  <a:extLst>
                    <a:ext uri="{9D8B030D-6E8A-4147-A177-3AD203B41FA5}">
                      <a16:colId xmlns:a16="http://schemas.microsoft.com/office/drawing/2014/main" val="562775853"/>
                    </a:ext>
                  </a:extLst>
                </a:gridCol>
                <a:gridCol w="788286">
                  <a:extLst>
                    <a:ext uri="{9D8B030D-6E8A-4147-A177-3AD203B41FA5}">
                      <a16:colId xmlns:a16="http://schemas.microsoft.com/office/drawing/2014/main" val="1252243574"/>
                    </a:ext>
                  </a:extLst>
                </a:gridCol>
                <a:gridCol w="691701">
                  <a:extLst>
                    <a:ext uri="{9D8B030D-6E8A-4147-A177-3AD203B41FA5}">
                      <a16:colId xmlns:a16="http://schemas.microsoft.com/office/drawing/2014/main" val="1568032374"/>
                    </a:ext>
                  </a:extLst>
                </a:gridCol>
                <a:gridCol w="580256">
                  <a:extLst>
                    <a:ext uri="{9D8B030D-6E8A-4147-A177-3AD203B41FA5}">
                      <a16:colId xmlns:a16="http://schemas.microsoft.com/office/drawing/2014/main" val="2744141414"/>
                    </a:ext>
                  </a:extLst>
                </a:gridCol>
                <a:gridCol w="699130">
                  <a:extLst>
                    <a:ext uri="{9D8B030D-6E8A-4147-A177-3AD203B41FA5}">
                      <a16:colId xmlns:a16="http://schemas.microsoft.com/office/drawing/2014/main" val="4014670184"/>
                    </a:ext>
                  </a:extLst>
                </a:gridCol>
                <a:gridCol w="520819">
                  <a:extLst>
                    <a:ext uri="{9D8B030D-6E8A-4147-A177-3AD203B41FA5}">
                      <a16:colId xmlns:a16="http://schemas.microsoft.com/office/drawing/2014/main" val="84708576"/>
                    </a:ext>
                  </a:extLst>
                </a:gridCol>
                <a:gridCol w="476241">
                  <a:extLst>
                    <a:ext uri="{9D8B030D-6E8A-4147-A177-3AD203B41FA5}">
                      <a16:colId xmlns:a16="http://schemas.microsoft.com/office/drawing/2014/main" val="683210843"/>
                    </a:ext>
                  </a:extLst>
                </a:gridCol>
                <a:gridCol w="738498">
                  <a:extLst>
                    <a:ext uri="{9D8B030D-6E8A-4147-A177-3AD203B41FA5}">
                      <a16:colId xmlns:a16="http://schemas.microsoft.com/office/drawing/2014/main" val="4162686783"/>
                    </a:ext>
                  </a:extLst>
                </a:gridCol>
                <a:gridCol w="503740">
                  <a:extLst>
                    <a:ext uri="{9D8B030D-6E8A-4147-A177-3AD203B41FA5}">
                      <a16:colId xmlns:a16="http://schemas.microsoft.com/office/drawing/2014/main" val="242060421"/>
                    </a:ext>
                  </a:extLst>
                </a:gridCol>
                <a:gridCol w="580256">
                  <a:extLst>
                    <a:ext uri="{9D8B030D-6E8A-4147-A177-3AD203B41FA5}">
                      <a16:colId xmlns:a16="http://schemas.microsoft.com/office/drawing/2014/main" val="3140783494"/>
                    </a:ext>
                  </a:extLst>
                </a:gridCol>
                <a:gridCol w="535678">
                  <a:extLst>
                    <a:ext uri="{9D8B030D-6E8A-4147-A177-3AD203B41FA5}">
                      <a16:colId xmlns:a16="http://schemas.microsoft.com/office/drawing/2014/main" val="1820690406"/>
                    </a:ext>
                  </a:extLst>
                </a:gridCol>
              </a:tblGrid>
              <a:tr h="700530">
                <a:tc>
                  <a:txBody>
                    <a:bodyPr/>
                    <a:lstStyle/>
                    <a:p>
                      <a:pPr algn="just">
                        <a:spcAft>
                          <a:spcPts val="0"/>
                        </a:spcAft>
                        <a:tabLst>
                          <a:tab pos="2806065" algn="ctr"/>
                          <a:tab pos="5612130" algn="r"/>
                          <a:tab pos="449580" algn="l"/>
                          <a:tab pos="2806065" algn="ctr"/>
                          <a:tab pos="5612130" algn="r"/>
                        </a:tabLst>
                      </a:pPr>
                      <a:r>
                        <a:rPr lang="es-ES_tradnl" sz="1000" dirty="0" err="1" smtClean="0">
                          <a:effectLst/>
                        </a:rPr>
                        <a:t>Freshwater</a:t>
                      </a:r>
                      <a:endParaRPr lang="es-ES" sz="800" dirty="0">
                        <a:effectLst/>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900" dirty="0" err="1" smtClean="0">
                          <a:effectLst/>
                        </a:rPr>
                        <a:t>Belgium</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900" dirty="0" err="1" smtClean="0">
                          <a:effectLst/>
                        </a:rPr>
                        <a:t>Denmark</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900" dirty="0" err="1" smtClean="0">
                          <a:effectLst/>
                        </a:rPr>
                        <a:t>Finland</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900" dirty="0" smtClean="0">
                          <a:effectLst/>
                        </a:rPr>
                        <a:t>France</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900" dirty="0" err="1" smtClean="0">
                          <a:effectLst/>
                          <a:latin typeface="+mn-lt"/>
                          <a:ea typeface="+mn-ea"/>
                          <a:cs typeface="+mn-cs"/>
                        </a:rPr>
                        <a:t>Germany</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900" dirty="0" err="1" smtClean="0">
                          <a:effectLst/>
                        </a:rPr>
                        <a:t>Greece</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900" dirty="0" err="1" smtClean="0">
                          <a:effectLst/>
                        </a:rPr>
                        <a:t>Italy</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900" dirty="0" err="1" smtClean="0">
                          <a:effectLst/>
                          <a:latin typeface="+mn-lt"/>
                          <a:ea typeface="+mn-ea"/>
                          <a:cs typeface="+mn-cs"/>
                        </a:rPr>
                        <a:t>Netherlands</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900">
                          <a:effectLst/>
                        </a:rPr>
                        <a:t>Portugal</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900" dirty="0" err="1" smtClean="0">
                          <a:effectLst/>
                          <a:latin typeface="+mn-lt"/>
                          <a:ea typeface="+mn-ea"/>
                          <a:cs typeface="+mn-cs"/>
                        </a:rPr>
                        <a:t>Spain</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900" dirty="0" err="1" smtClean="0">
                          <a:effectLst/>
                        </a:rPr>
                        <a:t>Sweden</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extLst>
                  <a:ext uri="{0D108BD9-81ED-4DB2-BD59-A6C34878D82A}">
                    <a16:rowId xmlns:a16="http://schemas.microsoft.com/office/drawing/2014/main" val="1000015933"/>
                  </a:ext>
                </a:extLst>
              </a:tr>
              <a:tr h="993002">
                <a:tc>
                  <a:txBody>
                    <a:bodyPr/>
                    <a:lstStyle/>
                    <a:p>
                      <a:pPr algn="just">
                        <a:lnSpc>
                          <a:spcPct val="150000"/>
                        </a:lnSpc>
                        <a:spcAft>
                          <a:spcPts val="0"/>
                        </a:spcAft>
                        <a:tabLst>
                          <a:tab pos="2806065" algn="ctr"/>
                          <a:tab pos="5612130" algn="r"/>
                          <a:tab pos="449580" algn="l"/>
                          <a:tab pos="2806065" algn="ctr"/>
                          <a:tab pos="5612130" algn="r"/>
                        </a:tabLst>
                      </a:pPr>
                      <a:r>
                        <a:rPr lang="es-ES_tradnl" sz="1000" dirty="0" err="1" smtClean="0">
                          <a:effectLst/>
                          <a:latin typeface="+mn-lt"/>
                          <a:ea typeface="+mn-ea"/>
                          <a:cs typeface="+mn-cs"/>
                        </a:rPr>
                        <a:t>Years</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91-04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92-04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96-04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92-04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92-04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91-04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800">
                          <a:effectLst/>
                        </a:rPr>
                        <a:t>91-04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91-04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94-04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91-04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96-04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extLst>
                  <a:ext uri="{0D108BD9-81ED-4DB2-BD59-A6C34878D82A}">
                    <a16:rowId xmlns:a16="http://schemas.microsoft.com/office/drawing/2014/main" val="1971241624"/>
                  </a:ext>
                </a:extLst>
              </a:tr>
              <a:tr h="467604">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Total</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129</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138</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419</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2728</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2645</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6</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990</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989</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89</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535</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770</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extLst>
                  <a:ext uri="{0D108BD9-81ED-4DB2-BD59-A6C34878D82A}">
                    <a16:rowId xmlns:a16="http://schemas.microsoft.com/office/drawing/2014/main" val="2501832479"/>
                  </a:ext>
                </a:extLst>
              </a:tr>
              <a:tr h="467604">
                <a:tc>
                  <a:txBody>
                    <a:bodyPr/>
                    <a:lstStyle/>
                    <a:p>
                      <a:pPr algn="just">
                        <a:lnSpc>
                          <a:spcPct val="150000"/>
                        </a:lnSpc>
                        <a:spcAft>
                          <a:spcPts val="0"/>
                        </a:spcAft>
                        <a:tabLst>
                          <a:tab pos="2806065" algn="ctr"/>
                          <a:tab pos="5612130" algn="r"/>
                          <a:tab pos="449580" algn="l"/>
                          <a:tab pos="2806065" algn="ctr"/>
                          <a:tab pos="5612130" algn="r"/>
                        </a:tabLst>
                      </a:pPr>
                      <a:r>
                        <a:rPr lang="es-ES_tradnl" sz="1000" dirty="0" err="1" smtClean="0">
                          <a:effectLst/>
                        </a:rPr>
                        <a:t>Suppressed</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57</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27</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134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1322</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1084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2</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211</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439</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16</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365</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358</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extLst>
                  <a:ext uri="{0D108BD9-81ED-4DB2-BD59-A6C34878D82A}">
                    <a16:rowId xmlns:a16="http://schemas.microsoft.com/office/drawing/2014/main" val="2044109132"/>
                  </a:ext>
                </a:extLst>
              </a:tr>
              <a:tr h="467604">
                <a:tc>
                  <a:txBody>
                    <a:bodyPr/>
                    <a:lstStyle/>
                    <a:p>
                      <a:pPr algn="just">
                        <a:lnSpc>
                          <a:spcPct val="150000"/>
                        </a:lnSpc>
                        <a:spcAft>
                          <a:spcPts val="0"/>
                        </a:spcAft>
                        <a:tabLst>
                          <a:tab pos="2806065" algn="ctr"/>
                          <a:tab pos="5612130" algn="r"/>
                          <a:tab pos="449580" algn="l"/>
                          <a:tab pos="2806065" algn="ctr"/>
                          <a:tab pos="5612130" algn="r"/>
                        </a:tabLst>
                      </a:pPr>
                      <a:r>
                        <a:rPr lang="es-ES_tradnl" sz="1000" dirty="0" smtClean="0">
                          <a:effectLst/>
                        </a:rPr>
                        <a:t>%</a:t>
                      </a:r>
                      <a:r>
                        <a:rPr lang="es-ES_tradnl" sz="1000" baseline="0" dirty="0" smtClean="0">
                          <a:effectLst/>
                        </a:rPr>
                        <a:t> </a:t>
                      </a:r>
                      <a:r>
                        <a:rPr lang="es-ES_tradnl" sz="1000" baseline="0" dirty="0" err="1" smtClean="0">
                          <a:effectLst/>
                        </a:rPr>
                        <a:t>Suppressed</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44.18</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19.57</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31.98</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48.46</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40.98</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33.33</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21.31</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44.39</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17.98</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a:effectLst/>
                        </a:rPr>
                        <a:t>68.22</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 pos="2806065" algn="ctr"/>
                          <a:tab pos="5612130" algn="r"/>
                        </a:tabLst>
                      </a:pPr>
                      <a:r>
                        <a:rPr lang="es-ES_tradnl" sz="1000" dirty="0">
                          <a:effectLst/>
                        </a:rPr>
                        <a:t>46.49</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extLst>
                  <a:ext uri="{0D108BD9-81ED-4DB2-BD59-A6C34878D82A}">
                    <a16:rowId xmlns:a16="http://schemas.microsoft.com/office/drawing/2014/main" val="3746963171"/>
                  </a:ext>
                </a:extLst>
              </a:tr>
            </a:tbl>
          </a:graphicData>
        </a:graphic>
      </p:graphicFrame>
      <p:graphicFrame>
        <p:nvGraphicFramePr>
          <p:cNvPr id="4" name="Tabla 3"/>
          <p:cNvGraphicFramePr>
            <a:graphicFrameLocks noGrp="1"/>
          </p:cNvGraphicFramePr>
          <p:nvPr>
            <p:extLst>
              <p:ext uri="{D42A27DB-BD31-4B8C-83A1-F6EECF244321}">
                <p14:modId xmlns:p14="http://schemas.microsoft.com/office/powerpoint/2010/main" val="2015518684"/>
              </p:ext>
            </p:extLst>
          </p:nvPr>
        </p:nvGraphicFramePr>
        <p:xfrm>
          <a:off x="323528" y="3861049"/>
          <a:ext cx="8496944" cy="2808311"/>
        </p:xfrm>
        <a:graphic>
          <a:graphicData uri="http://schemas.openxmlformats.org/drawingml/2006/table">
            <a:tbl>
              <a:tblPr firstRow="1" firstCol="1" bandRow="1" bandCol="1">
                <a:tableStyleId>{5C22544A-7EE6-4342-B048-85BDC9FD1C3A}</a:tableStyleId>
              </a:tblPr>
              <a:tblGrid>
                <a:gridCol w="1080120">
                  <a:extLst>
                    <a:ext uri="{9D8B030D-6E8A-4147-A177-3AD203B41FA5}">
                      <a16:colId xmlns:a16="http://schemas.microsoft.com/office/drawing/2014/main" val="623537855"/>
                    </a:ext>
                  </a:extLst>
                </a:gridCol>
                <a:gridCol w="1037665">
                  <a:extLst>
                    <a:ext uri="{9D8B030D-6E8A-4147-A177-3AD203B41FA5}">
                      <a16:colId xmlns:a16="http://schemas.microsoft.com/office/drawing/2014/main" val="2106292944"/>
                    </a:ext>
                  </a:extLst>
                </a:gridCol>
                <a:gridCol w="828426">
                  <a:extLst>
                    <a:ext uri="{9D8B030D-6E8A-4147-A177-3AD203B41FA5}">
                      <a16:colId xmlns:a16="http://schemas.microsoft.com/office/drawing/2014/main" val="163116218"/>
                    </a:ext>
                  </a:extLst>
                </a:gridCol>
                <a:gridCol w="694953">
                  <a:extLst>
                    <a:ext uri="{9D8B030D-6E8A-4147-A177-3AD203B41FA5}">
                      <a16:colId xmlns:a16="http://schemas.microsoft.com/office/drawing/2014/main" val="275214255"/>
                    </a:ext>
                  </a:extLst>
                </a:gridCol>
                <a:gridCol w="837328">
                  <a:extLst>
                    <a:ext uri="{9D8B030D-6E8A-4147-A177-3AD203B41FA5}">
                      <a16:colId xmlns:a16="http://schemas.microsoft.com/office/drawing/2014/main" val="426578471"/>
                    </a:ext>
                  </a:extLst>
                </a:gridCol>
                <a:gridCol w="623767">
                  <a:extLst>
                    <a:ext uri="{9D8B030D-6E8A-4147-A177-3AD203B41FA5}">
                      <a16:colId xmlns:a16="http://schemas.microsoft.com/office/drawing/2014/main" val="980081988"/>
                    </a:ext>
                  </a:extLst>
                </a:gridCol>
                <a:gridCol w="570376">
                  <a:extLst>
                    <a:ext uri="{9D8B030D-6E8A-4147-A177-3AD203B41FA5}">
                      <a16:colId xmlns:a16="http://schemas.microsoft.com/office/drawing/2014/main" val="132504662"/>
                    </a:ext>
                  </a:extLst>
                </a:gridCol>
                <a:gridCol w="712751">
                  <a:extLst>
                    <a:ext uri="{9D8B030D-6E8A-4147-A177-3AD203B41FA5}">
                      <a16:colId xmlns:a16="http://schemas.microsoft.com/office/drawing/2014/main" val="2620537948"/>
                    </a:ext>
                  </a:extLst>
                </a:gridCol>
                <a:gridCol w="775039">
                  <a:extLst>
                    <a:ext uri="{9D8B030D-6E8A-4147-A177-3AD203B41FA5}">
                      <a16:colId xmlns:a16="http://schemas.microsoft.com/office/drawing/2014/main" val="4159366009"/>
                    </a:ext>
                  </a:extLst>
                </a:gridCol>
                <a:gridCol w="694953">
                  <a:extLst>
                    <a:ext uri="{9D8B030D-6E8A-4147-A177-3AD203B41FA5}">
                      <a16:colId xmlns:a16="http://schemas.microsoft.com/office/drawing/2014/main" val="897902127"/>
                    </a:ext>
                  </a:extLst>
                </a:gridCol>
                <a:gridCol w="641566">
                  <a:extLst>
                    <a:ext uri="{9D8B030D-6E8A-4147-A177-3AD203B41FA5}">
                      <a16:colId xmlns:a16="http://schemas.microsoft.com/office/drawing/2014/main" val="2144523833"/>
                    </a:ext>
                  </a:extLst>
                </a:gridCol>
              </a:tblGrid>
              <a:tr h="743459">
                <a:tc>
                  <a:txBody>
                    <a:bodyPr/>
                    <a:lstStyle/>
                    <a:p>
                      <a:pPr algn="just">
                        <a:spcAft>
                          <a:spcPts val="0"/>
                        </a:spcAft>
                        <a:tabLst>
                          <a:tab pos="2806065" algn="ctr"/>
                          <a:tab pos="5612130" algn="r"/>
                          <a:tab pos="449580" algn="l"/>
                        </a:tabLst>
                      </a:pPr>
                      <a:r>
                        <a:rPr lang="es-ES_tradnl" sz="1000" dirty="0" err="1" smtClean="0">
                          <a:effectLst/>
                        </a:rPr>
                        <a:t>Coastal</a:t>
                      </a:r>
                      <a:r>
                        <a:rPr lang="es-ES_tradnl" sz="1000" baseline="0" dirty="0" smtClean="0">
                          <a:effectLst/>
                        </a:rPr>
                        <a:t> </a:t>
                      </a:r>
                      <a:r>
                        <a:rPr lang="es-ES_tradnl" sz="1000" baseline="0" dirty="0" err="1" smtClean="0">
                          <a:effectLst/>
                        </a:rPr>
                        <a:t>Waters</a:t>
                      </a:r>
                      <a:endParaRPr lang="es-ES" sz="800" dirty="0">
                        <a:effectLst/>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900" dirty="0" err="1" smtClean="0">
                          <a:effectLst/>
                        </a:rPr>
                        <a:t>Denmark</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900" dirty="0" err="1" smtClean="0">
                          <a:effectLst/>
                        </a:rPr>
                        <a:t>Finland</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900" dirty="0" smtClean="0">
                          <a:effectLst/>
                        </a:rPr>
                        <a:t>France</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900" dirty="0" err="1" smtClean="0">
                          <a:effectLst/>
                          <a:latin typeface="+mn-lt"/>
                          <a:ea typeface="+mn-ea"/>
                          <a:cs typeface="+mn-cs"/>
                        </a:rPr>
                        <a:t>Germany</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900" dirty="0" err="1" smtClean="0">
                          <a:effectLst/>
                        </a:rPr>
                        <a:t>Greece</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900" dirty="0" err="1" smtClean="0">
                          <a:effectLst/>
                        </a:rPr>
                        <a:t>Italy</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900" dirty="0" err="1" smtClean="0">
                          <a:effectLst/>
                          <a:latin typeface="+mn-lt"/>
                          <a:ea typeface="+mn-ea"/>
                          <a:cs typeface="+mn-cs"/>
                        </a:rPr>
                        <a:t>Netherlands</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900">
                          <a:effectLst/>
                        </a:rPr>
                        <a:t>Portugal</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900" dirty="0" err="1" smtClean="0">
                          <a:effectLst/>
                          <a:latin typeface="+mn-lt"/>
                          <a:ea typeface="+mn-ea"/>
                          <a:cs typeface="+mn-cs"/>
                        </a:rPr>
                        <a:t>Spain</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900" dirty="0" err="1" smtClean="0">
                          <a:effectLst/>
                        </a:rPr>
                        <a:t>Sweden</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extLst>
                  <a:ext uri="{0D108BD9-81ED-4DB2-BD59-A6C34878D82A}">
                    <a16:rowId xmlns:a16="http://schemas.microsoft.com/office/drawing/2014/main" val="1576992175"/>
                  </a:ext>
                </a:extLst>
              </a:tr>
              <a:tr h="773856">
                <a:tc>
                  <a:txBody>
                    <a:bodyPr/>
                    <a:lstStyle/>
                    <a:p>
                      <a:pPr algn="just">
                        <a:lnSpc>
                          <a:spcPct val="150000"/>
                        </a:lnSpc>
                        <a:spcAft>
                          <a:spcPts val="0"/>
                        </a:spcAft>
                        <a:tabLst>
                          <a:tab pos="2806065" algn="ctr"/>
                          <a:tab pos="5612130" algn="r"/>
                          <a:tab pos="449580" algn="l"/>
                        </a:tabLst>
                      </a:pPr>
                      <a:r>
                        <a:rPr lang="es-ES_tradnl" sz="1000" dirty="0" err="1" smtClean="0">
                          <a:effectLst/>
                          <a:latin typeface="+mn-lt"/>
                          <a:ea typeface="+mn-ea"/>
                          <a:cs typeface="+mn-cs"/>
                        </a:rPr>
                        <a:t>Years</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92-04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96-04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92-04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dirty="0">
                          <a:effectLst/>
                        </a:rPr>
                        <a:t>92-04</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91-04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800">
                          <a:effectLst/>
                        </a:rPr>
                        <a:t>91-04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91-04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92-04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91-04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96-04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extLst>
                  <a:ext uri="{0D108BD9-81ED-4DB2-BD59-A6C34878D82A}">
                    <a16:rowId xmlns:a16="http://schemas.microsoft.com/office/drawing/2014/main" val="1265288887"/>
                  </a:ext>
                </a:extLst>
              </a:tr>
              <a:tr h="562180">
                <a:tc>
                  <a:txBody>
                    <a:bodyPr/>
                    <a:lstStyle/>
                    <a:p>
                      <a:pPr algn="just">
                        <a:lnSpc>
                          <a:spcPct val="150000"/>
                        </a:lnSpc>
                        <a:spcAft>
                          <a:spcPts val="0"/>
                        </a:spcAft>
                        <a:tabLst>
                          <a:tab pos="2806065" algn="ctr"/>
                          <a:tab pos="5612130" algn="r"/>
                          <a:tab pos="449580" algn="l"/>
                        </a:tabLst>
                      </a:pPr>
                      <a:r>
                        <a:rPr lang="es-ES_tradnl" sz="1000">
                          <a:effectLst/>
                        </a:rPr>
                        <a:t>Total</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1390</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140</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2255</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714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2168</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5931    </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134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441</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2136</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543</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extLst>
                  <a:ext uri="{0D108BD9-81ED-4DB2-BD59-A6C34878D82A}">
                    <a16:rowId xmlns:a16="http://schemas.microsoft.com/office/drawing/2014/main" val="3624287799"/>
                  </a:ext>
                </a:extLst>
              </a:tr>
              <a:tr h="364408">
                <a:tc>
                  <a:txBody>
                    <a:bodyPr/>
                    <a:lstStyle/>
                    <a:p>
                      <a:pPr algn="just">
                        <a:lnSpc>
                          <a:spcPct val="150000"/>
                        </a:lnSpc>
                        <a:spcAft>
                          <a:spcPts val="0"/>
                        </a:spcAft>
                        <a:tabLst>
                          <a:tab pos="2806065" algn="ctr"/>
                          <a:tab pos="5612130" algn="r"/>
                          <a:tab pos="449580" algn="l"/>
                        </a:tabLst>
                      </a:pPr>
                      <a:r>
                        <a:rPr lang="es-ES_tradnl" sz="1000" dirty="0" err="1" smtClean="0">
                          <a:effectLst/>
                        </a:rPr>
                        <a:t>Suppressed</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252</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37</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383</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324</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203</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1047</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52</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41</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310</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161</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extLst>
                  <a:ext uri="{0D108BD9-81ED-4DB2-BD59-A6C34878D82A}">
                    <a16:rowId xmlns:a16="http://schemas.microsoft.com/office/drawing/2014/main" val="3612939116"/>
                  </a:ext>
                </a:extLst>
              </a:tr>
              <a:tr h="364408">
                <a:tc>
                  <a:txBody>
                    <a:bodyPr/>
                    <a:lstStyle/>
                    <a:p>
                      <a:pPr algn="just">
                        <a:lnSpc>
                          <a:spcPct val="150000"/>
                        </a:lnSpc>
                        <a:spcAft>
                          <a:spcPts val="0"/>
                        </a:spcAft>
                        <a:tabLst>
                          <a:tab pos="2806065" algn="ctr"/>
                          <a:tab pos="5612130" algn="r"/>
                          <a:tab pos="449580" algn="l"/>
                        </a:tabLst>
                      </a:pPr>
                      <a:r>
                        <a:rPr lang="es-ES_tradnl" sz="1000" dirty="0">
                          <a:effectLst/>
                        </a:rPr>
                        <a:t>%</a:t>
                      </a:r>
                      <a:r>
                        <a:rPr lang="es-ES_tradnl" sz="1000" dirty="0" err="1" smtClean="0">
                          <a:effectLst/>
                        </a:rPr>
                        <a:t>Suppressed</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18.13</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26.43</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16.98</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45.38</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9.36</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17.65</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38.81</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9.3</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a:effectLst/>
                        </a:rPr>
                        <a:t>14.51</a:t>
                      </a:r>
                      <a:endParaRPr lang="es-ES" sz="80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50000"/>
                        </a:lnSpc>
                        <a:spcAft>
                          <a:spcPts val="0"/>
                        </a:spcAft>
                        <a:tabLst>
                          <a:tab pos="2806065" algn="ctr"/>
                          <a:tab pos="5612130" algn="r"/>
                          <a:tab pos="449580" algn="l"/>
                        </a:tabLst>
                      </a:pPr>
                      <a:r>
                        <a:rPr lang="es-ES_tradnl" sz="1000" dirty="0">
                          <a:effectLst/>
                        </a:rPr>
                        <a:t>29.65</a:t>
                      </a:r>
                      <a:endParaRPr lang="es-ES" sz="80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44450" marR="44450" marT="0" marB="0"/>
                </a:tc>
                <a:extLst>
                  <a:ext uri="{0D108BD9-81ED-4DB2-BD59-A6C34878D82A}">
                    <a16:rowId xmlns:a16="http://schemas.microsoft.com/office/drawing/2014/main" val="1438322697"/>
                  </a:ext>
                </a:extLst>
              </a:tr>
            </a:tbl>
          </a:graphicData>
        </a:graphic>
      </p:graphicFrame>
      <p:sp>
        <p:nvSpPr>
          <p:cNvPr id="5" name="Rectangle 1"/>
          <p:cNvSpPr>
            <a:spLocks noChangeArrowheads="1"/>
          </p:cNvSpPr>
          <p:nvPr/>
        </p:nvSpPr>
        <p:spPr bwMode="auto">
          <a:xfrm>
            <a:off x="1539875" y="31384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49263" algn="r"/>
                <a:tab pos="2806700" algn="ctr"/>
                <a:tab pos="5611813" algn="r"/>
              </a:tabLst>
              <a:defRPr>
                <a:solidFill>
                  <a:schemeClr val="tx1"/>
                </a:solidFill>
                <a:latin typeface="Arial" panose="020B0604020202020204" pitchFamily="34" charset="0"/>
              </a:defRPr>
            </a:lvl1pPr>
            <a:lvl2pPr eaLnBrk="0" fontAlgn="base" hangingPunct="0">
              <a:spcBef>
                <a:spcPct val="0"/>
              </a:spcBef>
              <a:spcAft>
                <a:spcPct val="0"/>
              </a:spcAft>
              <a:tabLst>
                <a:tab pos="449263" algn="r"/>
                <a:tab pos="2806700" algn="ctr"/>
                <a:tab pos="5611813" algn="r"/>
              </a:tabLst>
              <a:defRPr>
                <a:solidFill>
                  <a:schemeClr val="tx1"/>
                </a:solidFill>
                <a:latin typeface="Arial" panose="020B0604020202020204" pitchFamily="34" charset="0"/>
              </a:defRPr>
            </a:lvl2pPr>
            <a:lvl3pPr eaLnBrk="0" fontAlgn="base" hangingPunct="0">
              <a:spcBef>
                <a:spcPct val="0"/>
              </a:spcBef>
              <a:spcAft>
                <a:spcPct val="0"/>
              </a:spcAft>
              <a:tabLst>
                <a:tab pos="449263" algn="r"/>
                <a:tab pos="2806700" algn="ctr"/>
                <a:tab pos="5611813" algn="r"/>
              </a:tabLst>
              <a:defRPr>
                <a:solidFill>
                  <a:schemeClr val="tx1"/>
                </a:solidFill>
                <a:latin typeface="Arial" panose="020B0604020202020204" pitchFamily="34" charset="0"/>
              </a:defRPr>
            </a:lvl3pPr>
            <a:lvl4pPr eaLnBrk="0" fontAlgn="base" hangingPunct="0">
              <a:spcBef>
                <a:spcPct val="0"/>
              </a:spcBef>
              <a:spcAft>
                <a:spcPct val="0"/>
              </a:spcAft>
              <a:tabLst>
                <a:tab pos="449263" algn="r"/>
                <a:tab pos="2806700" algn="ctr"/>
                <a:tab pos="5611813" algn="r"/>
              </a:tabLst>
              <a:defRPr>
                <a:solidFill>
                  <a:schemeClr val="tx1"/>
                </a:solidFill>
                <a:latin typeface="Arial" panose="020B0604020202020204" pitchFamily="34" charset="0"/>
              </a:defRPr>
            </a:lvl4pPr>
            <a:lvl5pPr eaLnBrk="0" fontAlgn="base" hangingPunct="0">
              <a:spcBef>
                <a:spcPct val="0"/>
              </a:spcBef>
              <a:spcAft>
                <a:spcPct val="0"/>
              </a:spcAft>
              <a:tabLst>
                <a:tab pos="449263" algn="r"/>
                <a:tab pos="2806700" algn="ctr"/>
                <a:tab pos="5611813" algn="r"/>
              </a:tabLst>
              <a:defRPr>
                <a:solidFill>
                  <a:schemeClr val="tx1"/>
                </a:solidFill>
                <a:latin typeface="Arial" panose="020B0604020202020204" pitchFamily="34" charset="0"/>
              </a:defRPr>
            </a:lvl5pPr>
            <a:lvl6pPr eaLnBrk="0" fontAlgn="base" hangingPunct="0">
              <a:spcBef>
                <a:spcPct val="0"/>
              </a:spcBef>
              <a:spcAft>
                <a:spcPct val="0"/>
              </a:spcAft>
              <a:tabLst>
                <a:tab pos="449263" algn="r"/>
                <a:tab pos="2806700" algn="ctr"/>
                <a:tab pos="5611813" algn="r"/>
              </a:tabLst>
              <a:defRPr>
                <a:solidFill>
                  <a:schemeClr val="tx1"/>
                </a:solidFill>
                <a:latin typeface="Arial" panose="020B0604020202020204" pitchFamily="34" charset="0"/>
              </a:defRPr>
            </a:lvl6pPr>
            <a:lvl7pPr eaLnBrk="0" fontAlgn="base" hangingPunct="0">
              <a:spcBef>
                <a:spcPct val="0"/>
              </a:spcBef>
              <a:spcAft>
                <a:spcPct val="0"/>
              </a:spcAft>
              <a:tabLst>
                <a:tab pos="449263" algn="r"/>
                <a:tab pos="2806700" algn="ctr"/>
                <a:tab pos="5611813" algn="r"/>
              </a:tabLst>
              <a:defRPr>
                <a:solidFill>
                  <a:schemeClr val="tx1"/>
                </a:solidFill>
                <a:latin typeface="Arial" panose="020B0604020202020204" pitchFamily="34" charset="0"/>
              </a:defRPr>
            </a:lvl7pPr>
            <a:lvl8pPr eaLnBrk="0" fontAlgn="base" hangingPunct="0">
              <a:spcBef>
                <a:spcPct val="0"/>
              </a:spcBef>
              <a:spcAft>
                <a:spcPct val="0"/>
              </a:spcAft>
              <a:tabLst>
                <a:tab pos="449263" algn="r"/>
                <a:tab pos="2806700" algn="ctr"/>
                <a:tab pos="5611813" algn="r"/>
              </a:tabLst>
              <a:defRPr>
                <a:solidFill>
                  <a:schemeClr val="tx1"/>
                </a:solidFill>
                <a:latin typeface="Arial" panose="020B0604020202020204" pitchFamily="34" charset="0"/>
              </a:defRPr>
            </a:lvl8pPr>
            <a:lvl9pPr eaLnBrk="0" fontAlgn="base" hangingPunct="0">
              <a:spcBef>
                <a:spcPct val="0"/>
              </a:spcBef>
              <a:spcAft>
                <a:spcPct val="0"/>
              </a:spcAft>
              <a:tabLst>
                <a:tab pos="449263" algn="r"/>
                <a:tab pos="2806700" algn="ctr"/>
                <a:tab pos="5611813" algn="r"/>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449263" algn="r"/>
                <a:tab pos="2806700" algn="ctr"/>
                <a:tab pos="5611813" algn="r"/>
              </a:tabLst>
            </a:pPr>
            <a:r>
              <a:rPr kumimoji="0" lang="es-ES_tradnl" altLang="es-ES" sz="1200" b="0"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es-ES_tradnl" altLang="es-E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320059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930226"/>
          </a:xfrm>
        </p:spPr>
        <p:style>
          <a:lnRef idx="2">
            <a:schemeClr val="accent1"/>
          </a:lnRef>
          <a:fillRef idx="1">
            <a:schemeClr val="lt1"/>
          </a:fillRef>
          <a:effectRef idx="0">
            <a:schemeClr val="accent1"/>
          </a:effectRef>
          <a:fontRef idx="minor">
            <a:schemeClr val="dk1"/>
          </a:fontRef>
        </p:style>
        <p:txBody>
          <a:bodyPr>
            <a:noAutofit/>
          </a:bodyPr>
          <a:lstStyle/>
          <a:p>
            <a:r>
              <a:rPr lang="es-ES" sz="3200" dirty="0" err="1" smtClean="0"/>
              <a:t>Directive</a:t>
            </a:r>
            <a:r>
              <a:rPr lang="es-ES" sz="3200" dirty="0" smtClean="0"/>
              <a:t> 2006/7/EC of </a:t>
            </a:r>
            <a:r>
              <a:rPr lang="es-ES" sz="3200" dirty="0" err="1" smtClean="0"/>
              <a:t>the</a:t>
            </a:r>
            <a:r>
              <a:rPr lang="es-ES" sz="3200" dirty="0" smtClean="0"/>
              <a:t> </a:t>
            </a:r>
            <a:r>
              <a:rPr lang="es-ES" sz="3200" dirty="0" err="1" smtClean="0"/>
              <a:t>European</a:t>
            </a:r>
            <a:r>
              <a:rPr lang="es-ES" sz="3200" dirty="0" smtClean="0"/>
              <a:t> </a:t>
            </a:r>
            <a:r>
              <a:rPr lang="es-ES" sz="3200" dirty="0" err="1" smtClean="0"/>
              <a:t>Parliament</a:t>
            </a:r>
            <a:r>
              <a:rPr lang="es-ES" sz="3200" dirty="0" smtClean="0"/>
              <a:t> and </a:t>
            </a:r>
            <a:r>
              <a:rPr lang="es-ES" sz="3200" dirty="0" err="1" smtClean="0"/>
              <a:t>the</a:t>
            </a:r>
            <a:r>
              <a:rPr lang="es-ES" sz="3200" dirty="0" smtClean="0"/>
              <a:t> Council </a:t>
            </a:r>
            <a:r>
              <a:rPr lang="en-US" sz="3200" b="1" dirty="0"/>
              <a:t>concerning the management of bathing water quality and repealing Directive 76/160/EEC </a:t>
            </a:r>
            <a:r>
              <a:rPr lang="es-ES" sz="3200" dirty="0" smtClean="0"/>
              <a:t>(15/02/2006)</a:t>
            </a:r>
            <a:endParaRPr lang="es-ES" sz="3200" dirty="0"/>
          </a:p>
        </p:txBody>
      </p:sp>
      <p:sp>
        <p:nvSpPr>
          <p:cNvPr id="3" name="Elipse 2"/>
          <p:cNvSpPr/>
          <p:nvPr/>
        </p:nvSpPr>
        <p:spPr>
          <a:xfrm>
            <a:off x="0" y="2276872"/>
            <a:ext cx="9144000" cy="4464496"/>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smtClean="0"/>
              <a:t>In 2001, the European Commission began the process of reviewing this old legislation in order to increase the rigor of the Directive. The proposed changes in bacteriological sampling reflects the scientific advances that have been achieved in recent years. “This </a:t>
            </a:r>
            <a:r>
              <a:rPr lang="en-US" dirty="0"/>
              <a:t>Directive should use scientific evidence in implementing the most reliable indicator parameters for predicting microbiological </a:t>
            </a:r>
            <a:r>
              <a:rPr lang="en-US" i="1" dirty="0"/>
              <a:t>health risk </a:t>
            </a:r>
            <a:r>
              <a:rPr lang="en-US" dirty="0"/>
              <a:t>and to achieve a high level of protection. Further epidemiological studies should be undertaken urgently concerning the </a:t>
            </a:r>
            <a:r>
              <a:rPr lang="en-US" i="1" dirty="0"/>
              <a:t>health risks associated with bathing</a:t>
            </a:r>
            <a:r>
              <a:rPr lang="en-US" dirty="0"/>
              <a:t>, particularly in fresh </a:t>
            </a:r>
            <a:r>
              <a:rPr lang="en-US" dirty="0" smtClean="0"/>
              <a:t>water”.</a:t>
            </a:r>
          </a:p>
          <a:p>
            <a:pPr algn="ctr"/>
            <a:r>
              <a:rPr lang="en-US" dirty="0" smtClean="0"/>
              <a:t>In the new directive emphasis is shifted from bathing water quality </a:t>
            </a:r>
            <a:r>
              <a:rPr lang="en-US" i="1" dirty="0" smtClean="0"/>
              <a:t>monitoring </a:t>
            </a:r>
            <a:r>
              <a:rPr lang="en-US" dirty="0" smtClean="0"/>
              <a:t>to bathing water quality </a:t>
            </a:r>
            <a:r>
              <a:rPr lang="en-US" i="1" dirty="0" smtClean="0"/>
              <a:t>management.</a:t>
            </a:r>
            <a:endParaRPr lang="es-ES" dirty="0"/>
          </a:p>
        </p:txBody>
      </p:sp>
    </p:spTree>
    <p:extLst>
      <p:ext uri="{BB962C8B-B14F-4D97-AF65-F5344CB8AC3E}">
        <p14:creationId xmlns:p14="http://schemas.microsoft.com/office/powerpoint/2010/main" val="18991510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r>
              <a:rPr lang="es-ES" dirty="0" err="1" smtClean="0"/>
              <a:t>Together</a:t>
            </a:r>
            <a:r>
              <a:rPr lang="es-ES" dirty="0" smtClean="0"/>
              <a:t> </a:t>
            </a:r>
            <a:r>
              <a:rPr lang="es-ES" dirty="0" err="1" smtClean="0"/>
              <a:t>with</a:t>
            </a:r>
            <a:r>
              <a:rPr lang="es-ES" dirty="0" smtClean="0"/>
              <a:t>…</a:t>
            </a:r>
            <a:endParaRPr lang="es-ES" dirty="0"/>
          </a:p>
        </p:txBody>
      </p:sp>
      <p:sp>
        <p:nvSpPr>
          <p:cNvPr id="3" name="Elipse 2"/>
          <p:cNvSpPr/>
          <p:nvPr/>
        </p:nvSpPr>
        <p:spPr>
          <a:xfrm>
            <a:off x="2051720" y="2780928"/>
            <a:ext cx="6480720" cy="3456384"/>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“On </a:t>
            </a:r>
            <a:r>
              <a:rPr lang="en-US" dirty="0"/>
              <a:t>17 February 2005 the Community ratified the UNECE Convention on Access to Information, Public Participation in Decision-Making and Access to Justice in Environmental Matters (the </a:t>
            </a:r>
            <a:r>
              <a:rPr lang="en-US" dirty="0" err="1"/>
              <a:t>Århus</a:t>
            </a:r>
            <a:r>
              <a:rPr lang="en-US" dirty="0"/>
              <a:t> Convention). It is therefore appropriate for this Directive to include provisions on </a:t>
            </a:r>
            <a:r>
              <a:rPr lang="en-US" i="1" dirty="0"/>
              <a:t>public access to information </a:t>
            </a:r>
            <a:r>
              <a:rPr lang="en-US" dirty="0"/>
              <a:t>and to provide for </a:t>
            </a:r>
            <a:r>
              <a:rPr lang="en-US" i="1" dirty="0"/>
              <a:t>public participation </a:t>
            </a:r>
            <a:r>
              <a:rPr lang="en-US" dirty="0"/>
              <a:t>in its </a:t>
            </a:r>
            <a:r>
              <a:rPr lang="en-US" dirty="0" smtClean="0"/>
              <a:t>implementation”.</a:t>
            </a:r>
            <a:endParaRPr lang="es-ES" dirty="0"/>
          </a:p>
        </p:txBody>
      </p:sp>
    </p:spTree>
    <p:extLst>
      <p:ext uri="{BB962C8B-B14F-4D97-AF65-F5344CB8AC3E}">
        <p14:creationId xmlns:p14="http://schemas.microsoft.com/office/powerpoint/2010/main" val="9169951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lstStyle/>
          <a:p>
            <a:r>
              <a:rPr lang="es-ES" dirty="0" smtClean="0"/>
              <a:t>Art. 1</a:t>
            </a:r>
            <a:endParaRPr lang="es-ES" dirty="0"/>
          </a:p>
        </p:txBody>
      </p:sp>
      <p:sp>
        <p:nvSpPr>
          <p:cNvPr id="3" name="Elipse 2"/>
          <p:cNvSpPr/>
          <p:nvPr/>
        </p:nvSpPr>
        <p:spPr>
          <a:xfrm>
            <a:off x="539552" y="1844824"/>
            <a:ext cx="7920880" cy="40324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“This </a:t>
            </a:r>
            <a:r>
              <a:rPr lang="en-US" dirty="0"/>
              <a:t>Directive shall apply to any element of surface water where the competent authority expects a large number of people to bathe and has not imposed a permanent bathing prohibition, or issued permanent advice against bathing (hereinafter bathing water). It shall not apply to: (a) swimming pools and spa pools; </a:t>
            </a:r>
            <a:endParaRPr lang="en-US" dirty="0" smtClean="0"/>
          </a:p>
          <a:p>
            <a:pPr algn="ctr"/>
            <a:r>
              <a:rPr lang="en-US" dirty="0" smtClean="0"/>
              <a:t>(</a:t>
            </a:r>
            <a:r>
              <a:rPr lang="en-US" dirty="0"/>
              <a:t>b) confined waters subject to treatment or used for therapeutic purposes; </a:t>
            </a:r>
            <a:endParaRPr lang="en-US" dirty="0" smtClean="0"/>
          </a:p>
          <a:p>
            <a:pPr algn="ctr"/>
            <a:r>
              <a:rPr lang="en-US" dirty="0"/>
              <a:t>(</a:t>
            </a:r>
            <a:r>
              <a:rPr lang="en-US" dirty="0" smtClean="0"/>
              <a:t>c</a:t>
            </a:r>
            <a:r>
              <a:rPr lang="en-US" dirty="0"/>
              <a:t>) artificially created confined waters separated from surface water and </a:t>
            </a:r>
            <a:r>
              <a:rPr lang="en-US" dirty="0" smtClean="0"/>
              <a:t>groundwater”.</a:t>
            </a:r>
            <a:endParaRPr lang="es-ES" dirty="0"/>
          </a:p>
        </p:txBody>
      </p:sp>
    </p:spTree>
    <p:extLst>
      <p:ext uri="{BB962C8B-B14F-4D97-AF65-F5344CB8AC3E}">
        <p14:creationId xmlns:p14="http://schemas.microsoft.com/office/powerpoint/2010/main" val="41840247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851920" y="548680"/>
            <a:ext cx="4834880" cy="612068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err="1" smtClean="0"/>
              <a:t>The</a:t>
            </a:r>
            <a:r>
              <a:rPr lang="es-ES" dirty="0" smtClean="0"/>
              <a:t> new </a:t>
            </a:r>
            <a:r>
              <a:rPr lang="es-ES" dirty="0" err="1" smtClean="0"/>
              <a:t>Directive</a:t>
            </a:r>
            <a:r>
              <a:rPr lang="es-ES" dirty="0" smtClean="0"/>
              <a:t> </a:t>
            </a:r>
            <a:r>
              <a:rPr lang="es-ES" dirty="0" err="1" smtClean="0"/>
              <a:t>is</a:t>
            </a:r>
            <a:r>
              <a:rPr lang="es-ES" dirty="0" smtClean="0"/>
              <a:t> </a:t>
            </a:r>
            <a:r>
              <a:rPr lang="es-ES" dirty="0" err="1" smtClean="0"/>
              <a:t>shifting</a:t>
            </a:r>
            <a:r>
              <a:rPr lang="es-ES" dirty="0" smtClean="0"/>
              <a:t> </a:t>
            </a:r>
            <a:r>
              <a:rPr lang="es-ES" dirty="0" err="1" smtClean="0"/>
              <a:t>the</a:t>
            </a:r>
            <a:r>
              <a:rPr lang="es-ES" dirty="0" smtClean="0"/>
              <a:t> </a:t>
            </a:r>
            <a:r>
              <a:rPr lang="es-ES" dirty="0" err="1" smtClean="0"/>
              <a:t>effective</a:t>
            </a:r>
            <a:r>
              <a:rPr lang="es-ES" dirty="0" smtClean="0"/>
              <a:t> </a:t>
            </a:r>
            <a:r>
              <a:rPr lang="es-ES" dirty="0" err="1" smtClean="0"/>
              <a:t>interventions</a:t>
            </a:r>
            <a:r>
              <a:rPr lang="es-ES" dirty="0" smtClean="0"/>
              <a:t> </a:t>
            </a:r>
            <a:r>
              <a:rPr lang="es-ES" dirty="0" err="1" smtClean="0"/>
              <a:t>from</a:t>
            </a:r>
            <a:r>
              <a:rPr lang="es-ES" dirty="0" smtClean="0"/>
              <a:t> </a:t>
            </a:r>
            <a:r>
              <a:rPr lang="es-ES" dirty="0" err="1" smtClean="0"/>
              <a:t>sewage</a:t>
            </a:r>
            <a:r>
              <a:rPr lang="es-ES" dirty="0" smtClean="0"/>
              <a:t> </a:t>
            </a:r>
            <a:r>
              <a:rPr lang="es-ES" dirty="0" err="1" smtClean="0"/>
              <a:t>treatment</a:t>
            </a:r>
            <a:r>
              <a:rPr lang="es-ES" dirty="0" smtClean="0"/>
              <a:t> and </a:t>
            </a:r>
            <a:r>
              <a:rPr lang="es-ES" dirty="0" err="1" smtClean="0"/>
              <a:t>outfall</a:t>
            </a:r>
            <a:r>
              <a:rPr lang="es-ES" dirty="0" smtClean="0"/>
              <a:t> </a:t>
            </a:r>
            <a:r>
              <a:rPr lang="es-ES" dirty="0" err="1" smtClean="0"/>
              <a:t>management</a:t>
            </a:r>
            <a:r>
              <a:rPr lang="es-ES" dirty="0" smtClean="0"/>
              <a:t> to </a:t>
            </a:r>
            <a:r>
              <a:rPr lang="es-ES" dirty="0" err="1" smtClean="0"/>
              <a:t>the</a:t>
            </a:r>
            <a:r>
              <a:rPr lang="es-ES" dirty="0" smtClean="0"/>
              <a:t> </a:t>
            </a:r>
            <a:r>
              <a:rPr lang="es-ES" dirty="0" err="1" smtClean="0"/>
              <a:t>management</a:t>
            </a:r>
            <a:r>
              <a:rPr lang="es-ES" dirty="0" smtClean="0"/>
              <a:t> of </a:t>
            </a:r>
            <a:r>
              <a:rPr lang="es-ES" dirty="0" err="1" smtClean="0"/>
              <a:t>bathing</a:t>
            </a:r>
            <a:r>
              <a:rPr lang="es-ES" dirty="0" smtClean="0"/>
              <a:t> </a:t>
            </a:r>
            <a:r>
              <a:rPr lang="es-ES" dirty="0" err="1" smtClean="0"/>
              <a:t>beaches</a:t>
            </a:r>
            <a:r>
              <a:rPr lang="es-ES" dirty="0" smtClean="0"/>
              <a:t>. </a:t>
            </a:r>
            <a:r>
              <a:rPr lang="es-ES" dirty="0" err="1" smtClean="0"/>
              <a:t>This</a:t>
            </a:r>
            <a:r>
              <a:rPr lang="es-ES" dirty="0" smtClean="0"/>
              <a:t> </a:t>
            </a:r>
            <a:r>
              <a:rPr lang="es-ES" dirty="0" err="1" smtClean="0"/>
              <a:t>is</a:t>
            </a:r>
            <a:r>
              <a:rPr lang="es-ES" dirty="0" smtClean="0"/>
              <a:t> </a:t>
            </a:r>
            <a:r>
              <a:rPr lang="es-ES" dirty="0" err="1" smtClean="0"/>
              <a:t>expected</a:t>
            </a:r>
            <a:r>
              <a:rPr lang="es-ES" dirty="0" smtClean="0"/>
              <a:t> to be </a:t>
            </a:r>
            <a:r>
              <a:rPr lang="es-ES" dirty="0" err="1" smtClean="0"/>
              <a:t>achieved</a:t>
            </a:r>
            <a:r>
              <a:rPr lang="es-ES" dirty="0" smtClean="0"/>
              <a:t> </a:t>
            </a:r>
            <a:r>
              <a:rPr lang="es-ES" dirty="0" err="1" smtClean="0"/>
              <a:t>through</a:t>
            </a:r>
            <a:r>
              <a:rPr lang="es-ES" dirty="0" smtClean="0"/>
              <a:t> a series of </a:t>
            </a:r>
            <a:r>
              <a:rPr lang="es-ES" dirty="0" err="1" smtClean="0"/>
              <a:t>measures</a:t>
            </a:r>
            <a:r>
              <a:rPr lang="es-ES" dirty="0" smtClean="0"/>
              <a:t> </a:t>
            </a:r>
            <a:r>
              <a:rPr lang="es-ES" dirty="0" err="1" smtClean="0"/>
              <a:t>consisting</a:t>
            </a:r>
            <a:r>
              <a:rPr lang="es-ES" dirty="0" smtClean="0"/>
              <a:t> of </a:t>
            </a:r>
            <a:r>
              <a:rPr lang="es-ES" dirty="0" err="1" smtClean="0"/>
              <a:t>classification</a:t>
            </a:r>
            <a:r>
              <a:rPr lang="es-ES" dirty="0" smtClean="0"/>
              <a:t> of </a:t>
            </a:r>
            <a:r>
              <a:rPr lang="es-ES" dirty="0" err="1" smtClean="0"/>
              <a:t>bathing</a:t>
            </a:r>
            <a:r>
              <a:rPr lang="es-ES" dirty="0" smtClean="0"/>
              <a:t> </a:t>
            </a:r>
            <a:r>
              <a:rPr lang="es-ES" dirty="0" err="1" smtClean="0"/>
              <a:t>waters</a:t>
            </a:r>
            <a:r>
              <a:rPr lang="es-ES" dirty="0" smtClean="0"/>
              <a:t>, </a:t>
            </a:r>
            <a:r>
              <a:rPr lang="es-ES" dirty="0" err="1" smtClean="0"/>
              <a:t>monitoring</a:t>
            </a:r>
            <a:r>
              <a:rPr lang="es-ES" dirty="0" smtClean="0"/>
              <a:t> </a:t>
            </a:r>
            <a:r>
              <a:rPr lang="es-ES" dirty="0" err="1" smtClean="0"/>
              <a:t>their</a:t>
            </a:r>
            <a:r>
              <a:rPr lang="es-ES" dirty="0" smtClean="0"/>
              <a:t> </a:t>
            </a:r>
            <a:r>
              <a:rPr lang="es-ES" dirty="0" err="1" smtClean="0"/>
              <a:t>quality</a:t>
            </a:r>
            <a:r>
              <a:rPr lang="es-ES" dirty="0" smtClean="0"/>
              <a:t> status, establishment of </a:t>
            </a:r>
            <a:r>
              <a:rPr lang="es-ES" dirty="0" err="1" smtClean="0"/>
              <a:t>bathing</a:t>
            </a:r>
            <a:r>
              <a:rPr lang="es-ES" dirty="0" smtClean="0"/>
              <a:t> </a:t>
            </a:r>
            <a:r>
              <a:rPr lang="es-ES" dirty="0" err="1" smtClean="0"/>
              <a:t>water</a:t>
            </a:r>
            <a:r>
              <a:rPr lang="es-ES" dirty="0" smtClean="0"/>
              <a:t> </a:t>
            </a:r>
            <a:r>
              <a:rPr lang="es-ES" dirty="0" err="1" smtClean="0"/>
              <a:t>profiles</a:t>
            </a:r>
            <a:r>
              <a:rPr lang="es-ES" dirty="0" smtClean="0"/>
              <a:t>, </a:t>
            </a:r>
            <a:r>
              <a:rPr lang="es-ES" dirty="0" err="1" smtClean="0"/>
              <a:t>timely</a:t>
            </a:r>
            <a:r>
              <a:rPr lang="es-ES" dirty="0" smtClean="0"/>
              <a:t> </a:t>
            </a:r>
            <a:r>
              <a:rPr lang="es-ES" dirty="0" err="1" smtClean="0"/>
              <a:t>identification</a:t>
            </a:r>
            <a:r>
              <a:rPr lang="es-ES" dirty="0" smtClean="0"/>
              <a:t> of </a:t>
            </a:r>
            <a:r>
              <a:rPr lang="es-ES" dirty="0" err="1" smtClean="0"/>
              <a:t>health</a:t>
            </a:r>
            <a:r>
              <a:rPr lang="es-ES" dirty="0" smtClean="0"/>
              <a:t> </a:t>
            </a:r>
            <a:r>
              <a:rPr lang="es-ES" dirty="0" err="1" smtClean="0"/>
              <a:t>risks</a:t>
            </a:r>
            <a:r>
              <a:rPr lang="es-ES" dirty="0" smtClean="0"/>
              <a:t> and </a:t>
            </a:r>
            <a:r>
              <a:rPr lang="es-ES" dirty="0" err="1" smtClean="0"/>
              <a:t>encouragement</a:t>
            </a:r>
            <a:r>
              <a:rPr lang="es-ES" dirty="0" smtClean="0"/>
              <a:t> of </a:t>
            </a:r>
            <a:r>
              <a:rPr lang="es-ES" dirty="0" err="1" smtClean="0"/>
              <a:t>public</a:t>
            </a:r>
            <a:r>
              <a:rPr lang="es-ES" dirty="0" smtClean="0"/>
              <a:t> </a:t>
            </a:r>
            <a:r>
              <a:rPr lang="es-ES" dirty="0" err="1" smtClean="0"/>
              <a:t>information</a:t>
            </a:r>
            <a:r>
              <a:rPr lang="es-ES" dirty="0" smtClean="0"/>
              <a:t> and </a:t>
            </a:r>
            <a:r>
              <a:rPr lang="es-ES" dirty="0" err="1" smtClean="0"/>
              <a:t>participation</a:t>
            </a:r>
            <a:r>
              <a:rPr lang="es-ES" dirty="0" smtClean="0"/>
              <a:t>. </a:t>
            </a:r>
          </a:p>
          <a:p>
            <a:pPr algn="ctr"/>
            <a:r>
              <a:rPr lang="es-ES" dirty="0" err="1" smtClean="0"/>
              <a:t>The</a:t>
            </a:r>
            <a:r>
              <a:rPr lang="es-ES" dirty="0" smtClean="0"/>
              <a:t> 2006 </a:t>
            </a:r>
            <a:r>
              <a:rPr lang="es-ES" dirty="0" err="1" smtClean="0"/>
              <a:t>Directive</a:t>
            </a:r>
            <a:r>
              <a:rPr lang="es-ES" dirty="0" smtClean="0"/>
              <a:t> </a:t>
            </a:r>
            <a:r>
              <a:rPr lang="es-ES" dirty="0" err="1" smtClean="0"/>
              <a:t>clearly</a:t>
            </a:r>
            <a:r>
              <a:rPr lang="es-ES" dirty="0" smtClean="0"/>
              <a:t> </a:t>
            </a:r>
            <a:r>
              <a:rPr lang="es-ES" dirty="0" err="1" smtClean="0"/>
              <a:t>intends</a:t>
            </a:r>
            <a:r>
              <a:rPr lang="es-ES" dirty="0" smtClean="0"/>
              <a:t> to </a:t>
            </a:r>
            <a:r>
              <a:rPr lang="es-ES" dirty="0" err="1" smtClean="0"/>
              <a:t>impose</a:t>
            </a:r>
            <a:r>
              <a:rPr lang="es-ES" dirty="0" smtClean="0"/>
              <a:t> </a:t>
            </a:r>
            <a:r>
              <a:rPr lang="es-ES" dirty="0" err="1" smtClean="0"/>
              <a:t>microbiological</a:t>
            </a:r>
            <a:r>
              <a:rPr lang="es-ES" dirty="0" smtClean="0"/>
              <a:t> </a:t>
            </a:r>
            <a:r>
              <a:rPr lang="es-ES" dirty="0" err="1" smtClean="0"/>
              <a:t>standards</a:t>
            </a:r>
            <a:r>
              <a:rPr lang="es-ES" dirty="0" smtClean="0"/>
              <a:t> </a:t>
            </a:r>
            <a:r>
              <a:rPr lang="es-ES" dirty="0" err="1" smtClean="0"/>
              <a:t>for</a:t>
            </a:r>
            <a:r>
              <a:rPr lang="es-ES" dirty="0" smtClean="0"/>
              <a:t> </a:t>
            </a:r>
            <a:r>
              <a:rPr lang="es-ES" dirty="0" err="1" smtClean="0"/>
              <a:t>coastal</a:t>
            </a:r>
            <a:r>
              <a:rPr lang="es-ES" dirty="0" smtClean="0"/>
              <a:t> </a:t>
            </a:r>
            <a:r>
              <a:rPr lang="es-ES" dirty="0" err="1" smtClean="0"/>
              <a:t>recreational</a:t>
            </a:r>
            <a:r>
              <a:rPr lang="es-ES" dirty="0" smtClean="0"/>
              <a:t> </a:t>
            </a:r>
            <a:r>
              <a:rPr lang="es-ES" dirty="0" err="1" smtClean="0"/>
              <a:t>waters</a:t>
            </a:r>
            <a:r>
              <a:rPr lang="es-ES" dirty="0" smtClean="0"/>
              <a:t> </a:t>
            </a:r>
            <a:r>
              <a:rPr lang="es-ES" dirty="0" err="1" smtClean="0"/>
              <a:t>aiming</a:t>
            </a:r>
            <a:r>
              <a:rPr lang="es-ES" dirty="0" smtClean="0"/>
              <a:t> to be as </a:t>
            </a:r>
            <a:r>
              <a:rPr lang="es-ES" dirty="0" err="1" smtClean="0"/>
              <a:t>protective</a:t>
            </a:r>
            <a:r>
              <a:rPr lang="es-ES" dirty="0" smtClean="0"/>
              <a:t> of human </a:t>
            </a:r>
            <a:r>
              <a:rPr lang="es-ES" dirty="0" err="1" smtClean="0"/>
              <a:t>health</a:t>
            </a:r>
            <a:r>
              <a:rPr lang="es-ES" dirty="0" smtClean="0"/>
              <a:t> as </a:t>
            </a:r>
            <a:r>
              <a:rPr lang="es-ES" dirty="0" err="1" smtClean="0"/>
              <a:t>reasonably</a:t>
            </a:r>
            <a:r>
              <a:rPr lang="es-ES" dirty="0" smtClean="0"/>
              <a:t> posible. </a:t>
            </a:r>
            <a:endParaRPr lang="es-ES" dirty="0"/>
          </a:p>
        </p:txBody>
      </p:sp>
      <p:pic>
        <p:nvPicPr>
          <p:cNvPr id="2050" name="Picture 2" descr="BATHING WATER DIRECTIV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548680"/>
            <a:ext cx="3672408" cy="612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9122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r>
              <a:rPr lang="es-ES" dirty="0" err="1" smtClean="0"/>
              <a:t>Classification</a:t>
            </a:r>
            <a:r>
              <a:rPr lang="es-ES" dirty="0" smtClean="0"/>
              <a:t> of </a:t>
            </a:r>
            <a:r>
              <a:rPr lang="es-ES" dirty="0" err="1" smtClean="0"/>
              <a:t>bathing</a:t>
            </a:r>
            <a:r>
              <a:rPr lang="es-ES" dirty="0" smtClean="0"/>
              <a:t> </a:t>
            </a:r>
            <a:r>
              <a:rPr lang="es-ES" dirty="0" err="1" smtClean="0"/>
              <a:t>waters</a:t>
            </a:r>
            <a:endParaRPr lang="es-ES" dirty="0"/>
          </a:p>
        </p:txBody>
      </p:sp>
      <p:sp>
        <p:nvSpPr>
          <p:cNvPr id="3" name="Rectángulo 2"/>
          <p:cNvSpPr/>
          <p:nvPr/>
        </p:nvSpPr>
        <p:spPr>
          <a:xfrm>
            <a:off x="1979712" y="2276872"/>
            <a:ext cx="6552728" cy="36004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285750" indent="-285750" algn="ctr">
              <a:buFont typeface="Arial" panose="020B0604020202020204" pitchFamily="34" charset="0"/>
              <a:buChar char="•"/>
            </a:pPr>
            <a:r>
              <a:rPr lang="en-US" dirty="0" smtClean="0"/>
              <a:t>Following article 5.1 this classification will be: (a</a:t>
            </a:r>
            <a:r>
              <a:rPr lang="en-US" dirty="0"/>
              <a:t>) ‘poor’; (b) ‘sufficient’; (c) ‘good’; or (d) ‘excellent</a:t>
            </a:r>
            <a:r>
              <a:rPr lang="en-US" dirty="0" smtClean="0"/>
              <a:t>’.</a:t>
            </a:r>
          </a:p>
          <a:p>
            <a:pPr marL="285750" indent="-285750" algn="ctr">
              <a:buFont typeface="Arial" panose="020B0604020202020204" pitchFamily="34" charset="0"/>
              <a:buChar char="•"/>
            </a:pPr>
            <a:r>
              <a:rPr lang="en-US" dirty="0" smtClean="0"/>
              <a:t>Article 5.4 (b) </a:t>
            </a:r>
            <a:r>
              <a:rPr lang="en-US" dirty="0"/>
              <a:t>says that: </a:t>
            </a:r>
            <a:r>
              <a:rPr lang="en-US" dirty="0" smtClean="0"/>
              <a:t>“If </a:t>
            </a:r>
            <a:r>
              <a:rPr lang="en-US" dirty="0"/>
              <a:t>a bathing water is classified as ‘poor’ for five consecutive years, a permanent bathing prohibition or permanent advice against bathing shall be introduced. However, a Member State may introduce a permanent bathing prohibition or permanent advice against bathing before the end of the five-year period if it considers that the achievement of ‘sufficient’ quality would be infeasible or disproportionately </a:t>
            </a:r>
            <a:r>
              <a:rPr lang="en-US" dirty="0" smtClean="0"/>
              <a:t>expensive”.</a:t>
            </a:r>
          </a:p>
          <a:p>
            <a:pPr algn="ctr"/>
            <a:endParaRPr lang="es-ES" dirty="0"/>
          </a:p>
        </p:txBody>
      </p:sp>
    </p:spTree>
    <p:extLst>
      <p:ext uri="{BB962C8B-B14F-4D97-AF65-F5344CB8AC3E}">
        <p14:creationId xmlns:p14="http://schemas.microsoft.com/office/powerpoint/2010/main" val="9937218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9552" y="274638"/>
            <a:ext cx="8147248" cy="1930226"/>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s-ES" dirty="0" err="1" smtClean="0"/>
              <a:t>Measures</a:t>
            </a:r>
            <a:r>
              <a:rPr lang="es-ES" dirty="0" smtClean="0"/>
              <a:t> to be </a:t>
            </a:r>
            <a:r>
              <a:rPr lang="es-ES" dirty="0" err="1" smtClean="0"/>
              <a:t>adopted</a:t>
            </a:r>
            <a:r>
              <a:rPr lang="es-ES" dirty="0" smtClean="0"/>
              <a:t> (</a:t>
            </a:r>
            <a:r>
              <a:rPr lang="es-ES" dirty="0" err="1" smtClean="0"/>
              <a:t>cyanobacterial</a:t>
            </a:r>
            <a:r>
              <a:rPr lang="es-ES" dirty="0" smtClean="0"/>
              <a:t> </a:t>
            </a:r>
            <a:r>
              <a:rPr lang="es-ES" dirty="0" err="1" smtClean="0"/>
              <a:t>risks</a:t>
            </a:r>
            <a:r>
              <a:rPr lang="es-ES" dirty="0" smtClean="0"/>
              <a:t>, </a:t>
            </a:r>
            <a:r>
              <a:rPr lang="es-ES" dirty="0" err="1" smtClean="0"/>
              <a:t>macroalgae</a:t>
            </a:r>
            <a:r>
              <a:rPr lang="es-ES" dirty="0" smtClean="0"/>
              <a:t>, </a:t>
            </a:r>
            <a:r>
              <a:rPr lang="es-ES" dirty="0" err="1" smtClean="0"/>
              <a:t>phytoplancton</a:t>
            </a:r>
            <a:r>
              <a:rPr lang="es-ES" dirty="0" smtClean="0"/>
              <a:t>, </a:t>
            </a:r>
            <a:r>
              <a:rPr lang="es-ES" dirty="0" err="1" smtClean="0"/>
              <a:t>pollution</a:t>
            </a:r>
            <a:r>
              <a:rPr lang="es-ES" dirty="0" smtClean="0"/>
              <a:t>…)</a:t>
            </a:r>
            <a:endParaRPr lang="es-ES" dirty="0"/>
          </a:p>
        </p:txBody>
      </p:sp>
      <p:sp>
        <p:nvSpPr>
          <p:cNvPr id="3" name="Elipse 2"/>
          <p:cNvSpPr/>
          <p:nvPr/>
        </p:nvSpPr>
        <p:spPr>
          <a:xfrm>
            <a:off x="3851920" y="2204864"/>
            <a:ext cx="5292080" cy="4176464"/>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“When </a:t>
            </a:r>
            <a:r>
              <a:rPr lang="en-US" dirty="0"/>
              <a:t>the bathing water profile indicates a potential for cyanobacterial proliferation, appropriate monitoring shall be carried out to enable timely identification of health </a:t>
            </a:r>
            <a:r>
              <a:rPr lang="en-US" dirty="0" smtClean="0"/>
              <a:t>risks”.</a:t>
            </a:r>
          </a:p>
          <a:p>
            <a:pPr algn="ctr"/>
            <a:r>
              <a:rPr lang="en-US" dirty="0" smtClean="0"/>
              <a:t>Information to the public is needed. </a:t>
            </a:r>
          </a:p>
          <a:p>
            <a:pPr algn="ctr"/>
            <a:r>
              <a:rPr lang="en-US" dirty="0" smtClean="0"/>
              <a:t>But compliance to the 2006/7/EC European Union microbiological bathing water quality criteria does not safeguard against the possibility of the presence of </a:t>
            </a:r>
            <a:r>
              <a:rPr lang="en-US" i="1" dirty="0" smtClean="0"/>
              <a:t>Salmonella </a:t>
            </a:r>
            <a:r>
              <a:rPr lang="en-US" dirty="0" smtClean="0"/>
              <a:t>or </a:t>
            </a:r>
            <a:r>
              <a:rPr lang="en-US" i="1" dirty="0" smtClean="0"/>
              <a:t>C. </a:t>
            </a:r>
            <a:r>
              <a:rPr lang="en-US" i="1" dirty="0" err="1" smtClean="0"/>
              <a:t>albicans</a:t>
            </a:r>
            <a:r>
              <a:rPr lang="en-US" i="1" dirty="0" smtClean="0"/>
              <a:t> </a:t>
            </a:r>
            <a:r>
              <a:rPr lang="en-US" dirty="0" smtClean="0"/>
              <a:t>in bathing coastal waters</a:t>
            </a:r>
            <a:endParaRPr lang="es-ES" i="1" dirty="0"/>
          </a:p>
        </p:txBody>
      </p:sp>
      <p:pic>
        <p:nvPicPr>
          <p:cNvPr id="11266" name="Picture 2" descr="Cerrada temporalmente al baño la playa de La Garita por índices de  contaminación en un análisis - Gran Canaria - CO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490081"/>
            <a:ext cx="3600400" cy="354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62326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lstStyle/>
          <a:p>
            <a:r>
              <a:rPr lang="es-ES" dirty="0" err="1" smtClean="0"/>
              <a:t>Bathing</a:t>
            </a:r>
            <a:r>
              <a:rPr lang="es-ES" dirty="0" smtClean="0"/>
              <a:t> </a:t>
            </a:r>
            <a:r>
              <a:rPr lang="es-ES" dirty="0" err="1" smtClean="0"/>
              <a:t>Water</a:t>
            </a:r>
            <a:r>
              <a:rPr lang="es-ES" dirty="0" smtClean="0"/>
              <a:t> </a:t>
            </a:r>
            <a:r>
              <a:rPr lang="es-ES" dirty="0" err="1" smtClean="0"/>
              <a:t>Quality</a:t>
            </a:r>
            <a:r>
              <a:rPr lang="es-ES" dirty="0" smtClean="0"/>
              <a:t> </a:t>
            </a:r>
            <a:r>
              <a:rPr lang="es-ES" dirty="0" err="1" smtClean="0"/>
              <a:t>Report</a:t>
            </a:r>
            <a:r>
              <a:rPr lang="es-ES" dirty="0" smtClean="0"/>
              <a:t> 2021 </a:t>
            </a:r>
            <a:endParaRPr lang="es-ES" dirty="0"/>
          </a:p>
        </p:txBody>
      </p:sp>
      <p:sp>
        <p:nvSpPr>
          <p:cNvPr id="3" name="Elipse 2"/>
          <p:cNvSpPr/>
          <p:nvPr/>
        </p:nvSpPr>
        <p:spPr>
          <a:xfrm>
            <a:off x="179512" y="1772816"/>
            <a:ext cx="8640960" cy="468052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r>
              <a:rPr lang="en-US" dirty="0"/>
              <a:t>Bathing water quality in the EU remains high. Since the adoption of the Bathing Water Directive in 2006, the share of excellent sites has grown continuously; in 2021, it represented 84.8% of bathing sites in the EU. The minimum water quality standards were met at 95.2% of sites.</a:t>
            </a:r>
          </a:p>
        </p:txBody>
      </p:sp>
    </p:spTree>
    <p:extLst>
      <p:ext uri="{BB962C8B-B14F-4D97-AF65-F5344CB8AC3E}">
        <p14:creationId xmlns:p14="http://schemas.microsoft.com/office/powerpoint/2010/main" val="2153983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827584" y="692696"/>
            <a:ext cx="8208912" cy="590465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285750" indent="-285750">
              <a:buFont typeface="Arial" panose="020B0604020202020204" pitchFamily="34" charset="0"/>
              <a:buChar char="•"/>
            </a:pPr>
            <a:r>
              <a:rPr lang="en-US" dirty="0"/>
              <a:t>The quality of coastal sites is generally better than that of inland sites. In 2021, 88.0%, of EU coastal bathing sites were classified as being of excellent quality compared to 78.2% of inland sites</a:t>
            </a:r>
            <a:r>
              <a:rPr lang="en-US" dirty="0" smtClean="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share of poor-quality sites has dropped since 2013. In 2021, poor bathing waters constituted 1.5% of all sites in the EU, compared to 2% in 2013. This shows improvements in the management of poor bathing sites in Europe</a:t>
            </a:r>
            <a:r>
              <a:rPr lang="en-US" dirty="0" smtClean="0"/>
              <a:t>.</a:t>
            </a:r>
          </a:p>
          <a:p>
            <a:endParaRPr lang="en-US" dirty="0"/>
          </a:p>
          <a:p>
            <a:pPr marL="285750" indent="-285750">
              <a:buFont typeface="Arial" panose="020B0604020202020204" pitchFamily="34" charset="0"/>
              <a:buChar char="•"/>
            </a:pPr>
            <a:r>
              <a:rPr lang="en-US" dirty="0"/>
              <a:t>The share of excellent bathing water has been stable in recent years. In the period 2015-2021, the share of bathing water having an excellent status in Europe has been stable at 85-88% for coastal bathing water; and at 77-81% for inland bathing water</a:t>
            </a:r>
            <a:r>
              <a:rPr lang="en-US" dirty="0" smtClean="0"/>
              <a:t>.</a:t>
            </a:r>
          </a:p>
          <a:p>
            <a:pPr marL="285750" indent="-285750">
              <a:buFont typeface="Arial" panose="020B0604020202020204" pitchFamily="34" charset="0"/>
              <a:buChar char="•"/>
            </a:pPr>
            <a:r>
              <a:rPr lang="en-US" dirty="0"/>
              <a:t>The number of bathing waters in Europe has decreased from 2020 by 417 (1.9%) amounting to 21,859 bathing sites in 2021. Compared to 2020, there is no longer information about 640 bathing sites in the UK as it is no longer reported. 223 new bathing sites have been identified in 2021 in the EU countries.</a:t>
            </a:r>
          </a:p>
          <a:p>
            <a:endParaRPr lang="en-US" dirty="0"/>
          </a:p>
        </p:txBody>
      </p:sp>
    </p:spTree>
    <p:extLst>
      <p:ext uri="{BB962C8B-B14F-4D97-AF65-F5344CB8AC3E}">
        <p14:creationId xmlns:p14="http://schemas.microsoft.com/office/powerpoint/2010/main" val="16028993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www.eea.europa.eu/publications/bathing-water-quality-in-2021/european-bathing-water-quality-in-2021/FIG1149684Proportionbathing_v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196752"/>
            <a:ext cx="7925234" cy="5544616"/>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539552" y="188640"/>
            <a:ext cx="8604448"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a:t>Proportion of bathing waters with excellent quality in European countries in 2021</a:t>
            </a:r>
          </a:p>
        </p:txBody>
      </p:sp>
    </p:spTree>
    <p:extLst>
      <p:ext uri="{BB962C8B-B14F-4D97-AF65-F5344CB8AC3E}">
        <p14:creationId xmlns:p14="http://schemas.microsoft.com/office/powerpoint/2010/main" val="35152053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lstStyle/>
          <a:p>
            <a:r>
              <a:rPr lang="es-ES" dirty="0" smtClean="0"/>
              <a:t>Positive </a:t>
            </a:r>
            <a:r>
              <a:rPr lang="es-ES" dirty="0" err="1" smtClean="0"/>
              <a:t>impact</a:t>
            </a:r>
            <a:r>
              <a:rPr lang="es-ES" dirty="0" smtClean="0"/>
              <a:t> of </a:t>
            </a:r>
            <a:r>
              <a:rPr lang="es-ES" dirty="0" err="1" smtClean="0"/>
              <a:t>the</a:t>
            </a:r>
            <a:r>
              <a:rPr lang="es-ES" dirty="0" smtClean="0"/>
              <a:t> </a:t>
            </a:r>
            <a:r>
              <a:rPr lang="es-ES" dirty="0" err="1" smtClean="0"/>
              <a:t>Directive</a:t>
            </a:r>
            <a:endParaRPr lang="es-ES" dirty="0"/>
          </a:p>
        </p:txBody>
      </p:sp>
      <p:sp>
        <p:nvSpPr>
          <p:cNvPr id="3" name="Rectángulo 2"/>
          <p:cNvSpPr/>
          <p:nvPr/>
        </p:nvSpPr>
        <p:spPr>
          <a:xfrm>
            <a:off x="1331640" y="1988839"/>
            <a:ext cx="7272808" cy="424731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dirty="0">
                <a:solidFill>
                  <a:srgbClr val="333333"/>
                </a:solidFill>
                <a:latin typeface="Open Sans"/>
              </a:rPr>
              <a:t>Out of 21,859 bathing sites in Europe in 2021, 84.7% were of excellent quality (Figure 1). In four countries, 95% or more, of bathing waters were of excellent quality: Austria, Malta, Croatia and Greece. Additionally in Malta, Bulgaria, Romania and Luxembourg, all assessed bathing water sites were of at least sufficient quality in </a:t>
            </a:r>
            <a:r>
              <a:rPr lang="en-US" dirty="0" smtClean="0">
                <a:solidFill>
                  <a:srgbClr val="333333"/>
                </a:solidFill>
                <a:latin typeface="Open Sans"/>
              </a:rPr>
              <a:t>2021. </a:t>
            </a:r>
          </a:p>
          <a:p>
            <a:r>
              <a:rPr lang="en-US" dirty="0" smtClean="0">
                <a:solidFill>
                  <a:srgbClr val="333333"/>
                </a:solidFill>
                <a:latin typeface="Open Sans"/>
              </a:rPr>
              <a:t>The </a:t>
            </a:r>
            <a:r>
              <a:rPr lang="en-US" dirty="0">
                <a:solidFill>
                  <a:srgbClr val="333333"/>
                </a:solidFill>
                <a:latin typeface="Open Sans"/>
              </a:rPr>
              <a:t>percentage of European bathing waters achieving at least 'sufficient' quality (the minimum quality standard set by the Directive) increased from just 74% in 1991 to over 95% in 2003 and has remained quite stable since then.</a:t>
            </a:r>
          </a:p>
          <a:p>
            <a:r>
              <a:rPr lang="en-US" dirty="0">
                <a:solidFill>
                  <a:srgbClr val="333333"/>
                </a:solidFill>
                <a:latin typeface="Open Sans"/>
              </a:rPr>
              <a:t>One of the main requirements of the Directive is to ensure that all bathing water sites were at least of 'sufficient' quality by 2015. In the 2021bathing season, this minimum quality standard was met by 95.2% of all EU bathing water sites</a:t>
            </a:r>
            <a:r>
              <a:rPr lang="en-US" dirty="0" smtClean="0">
                <a:solidFill>
                  <a:srgbClr val="333333"/>
                </a:solidFill>
                <a:latin typeface="Open Sans"/>
              </a:rPr>
              <a:t>.</a:t>
            </a:r>
          </a:p>
          <a:p>
            <a:endParaRPr lang="en-US" b="0" i="0" dirty="0">
              <a:solidFill>
                <a:srgbClr val="333333"/>
              </a:solidFill>
              <a:effectLst/>
              <a:latin typeface="Open Sans"/>
            </a:endParaRPr>
          </a:p>
        </p:txBody>
      </p:sp>
    </p:spTree>
    <p:extLst>
      <p:ext uri="{BB962C8B-B14F-4D97-AF65-F5344CB8AC3E}">
        <p14:creationId xmlns:p14="http://schemas.microsoft.com/office/powerpoint/2010/main" val="5822731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s://www.eea.europa.eu/publications/bathing-water-quality-in-2021/european-bathing-water-quality-in-2021/FIG2149685Bathingwaterv5.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512" y="0"/>
            <a:ext cx="91805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16366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6322714"/>
          </a:xfrm>
        </p:spPr>
        <p:style>
          <a:lnRef idx="2">
            <a:schemeClr val="accent1"/>
          </a:lnRef>
          <a:fillRef idx="1">
            <a:schemeClr val="lt1"/>
          </a:fillRef>
          <a:effectRef idx="0">
            <a:schemeClr val="accent1"/>
          </a:effectRef>
          <a:fontRef idx="minor">
            <a:schemeClr val="dk1"/>
          </a:fontRef>
        </p:style>
        <p:txBody>
          <a:bodyPr>
            <a:normAutofit/>
          </a:bodyPr>
          <a:lstStyle/>
          <a:p>
            <a:r>
              <a:rPr lang="en-US" sz="2800" dirty="0"/>
              <a:t>In the period 2015-2021, the share of bathing waters having an excellent status in Europe has been stable at 85-88% for coastal bathing waters; and at 77-81% for inland bathing waters (Figure 3). The quality of coastal sites is generally better than that of inland sites due to the higher self-purification capacity of coastal areas. Moreover, many central European inland bathing water sites are situated on relatively small lakes and ponds as well as rivers with a low flow, which, especially in the summer, are more susceptible than coastal areas to short-term pollution caused by heavy summer rains or droughts.</a:t>
            </a:r>
            <a:endParaRPr lang="es-ES" sz="2800" dirty="0"/>
          </a:p>
        </p:txBody>
      </p:sp>
    </p:spTree>
    <p:extLst>
      <p:ext uri="{BB962C8B-B14F-4D97-AF65-F5344CB8AC3E}">
        <p14:creationId xmlns:p14="http://schemas.microsoft.com/office/powerpoint/2010/main" val="25982342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Autofit/>
          </a:bodyPr>
          <a:lstStyle/>
          <a:p>
            <a:r>
              <a:rPr lang="en-US" sz="2800" b="1" dirty="0"/>
              <a:t>Coastal and inland bathing water quality in the EU between 2015 and 2021</a:t>
            </a:r>
            <a:br>
              <a:rPr lang="en-US" sz="2800" b="1" dirty="0"/>
            </a:br>
            <a:endParaRPr lang="es-ES" sz="2800" dirty="0"/>
          </a:p>
        </p:txBody>
      </p:sp>
      <p:pic>
        <p:nvPicPr>
          <p:cNvPr id="14338" name="Picture 2" descr="https://www.eea.europa.eu/publications/bathing-water-quality-in-2021/european-bathing-water-quality-in-2021/FIG3149686Coastalinlandv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848" y="1417638"/>
            <a:ext cx="9026152" cy="5323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23258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style>
          <a:lnRef idx="2">
            <a:schemeClr val="dk1"/>
          </a:lnRef>
          <a:fillRef idx="1">
            <a:schemeClr val="lt1"/>
          </a:fillRef>
          <a:effectRef idx="0">
            <a:schemeClr val="dk1"/>
          </a:effectRef>
          <a:fontRef idx="minor">
            <a:schemeClr val="dk1"/>
          </a:fontRef>
        </p:style>
        <p:txBody>
          <a:bodyPr/>
          <a:lstStyle/>
          <a:p>
            <a:r>
              <a:rPr lang="es-ES" dirty="0" err="1" smtClean="0"/>
              <a:t>Nothing</a:t>
            </a:r>
            <a:r>
              <a:rPr lang="es-ES" dirty="0" smtClean="0"/>
              <a:t> </a:t>
            </a:r>
            <a:r>
              <a:rPr lang="es-ES" dirty="0" err="1" smtClean="0"/>
              <a:t>is</a:t>
            </a:r>
            <a:r>
              <a:rPr lang="es-ES" dirty="0" smtClean="0"/>
              <a:t> </a:t>
            </a:r>
            <a:r>
              <a:rPr lang="es-ES" dirty="0" err="1" smtClean="0"/>
              <a:t>perfect</a:t>
            </a:r>
            <a:r>
              <a:rPr lang="es-ES" dirty="0" smtClean="0"/>
              <a:t>…</a:t>
            </a:r>
            <a:endParaRPr lang="es-ES" dirty="0"/>
          </a:p>
        </p:txBody>
      </p:sp>
      <p:sp>
        <p:nvSpPr>
          <p:cNvPr id="3" name="Elipse 2"/>
          <p:cNvSpPr/>
          <p:nvPr/>
        </p:nvSpPr>
        <p:spPr>
          <a:xfrm>
            <a:off x="-36512" y="1196752"/>
            <a:ext cx="9073008" cy="566124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r>
              <a:rPr lang="en-US"/>
              <a:t>In six EU countries, 3% or more of bathing waters were of poor quality: Estonia (two bathing waters or 3.1%), France (99 bathing waters or 3.0%), the Netherlands (34 bathing waters or 4.6%), Latvia (two bathing waters or 3.6%), Slovakia (one bathing water or 3.1%) and Sweden (16 bathing waters or 3.5%). In Albania, the number of poor bathing sites dropped significantly since 2015, when 31 bathing water sites (or 39.1%) were assessed as poor. In 2021, there were only eight poor bathing waters (or 6.7%) in Albania. This improvement can be linked to the construction of five wastewater treatment plants in Albania in recent years. </a:t>
            </a:r>
          </a:p>
          <a:p>
            <a:r>
              <a:rPr lang="en-US"/>
              <a:t>Swimming at bathing sites with poor water quality can result in illness. Bathing water sites classified as poor must be closed throughout the following bathing season and must have measures in place to reduce pollution and eliminate hazards to the health of bathers. </a:t>
            </a:r>
          </a:p>
        </p:txBody>
      </p:sp>
    </p:spTree>
    <p:extLst>
      <p:ext uri="{BB962C8B-B14F-4D97-AF65-F5344CB8AC3E}">
        <p14:creationId xmlns:p14="http://schemas.microsoft.com/office/powerpoint/2010/main" val="86544837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15616" y="1052736"/>
            <a:ext cx="7200800" cy="518457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lvl="0" algn="ctr"/>
            <a:r>
              <a:rPr lang="en-US" dirty="0"/>
              <a:t>5. </a:t>
            </a:r>
            <a:r>
              <a:rPr lang="en-US" b="1" dirty="0"/>
              <a:t>Recent events and environmental issues: where we go?</a:t>
            </a:r>
          </a:p>
          <a:p>
            <a:pPr lvl="0" algn="just"/>
            <a:endParaRPr lang="en-US" b="1" dirty="0"/>
          </a:p>
          <a:p>
            <a:pPr lvl="0" algn="just"/>
            <a:r>
              <a:rPr lang="en-US" dirty="0"/>
              <a:t>COVID-19 pandemic and resulting restrictions imposed to fight the spread of the disease have provided some short-term positive impacts on Europe’s environment, according to a European Environment Agency (EEA) briefing. These include temporary improvements in air quality, lower greenhouse gas emissions and lower levels of noise pollution. However, the assessment also stresses that there have been negative consequences such as increased use of single-use plastics, and that ways out of the pandemic should focus on reshaping our unsustainable production and consumption systems to achieve long-term environmental benefits (</a:t>
            </a:r>
            <a:r>
              <a:rPr lang="en-US" dirty="0">
                <a:hlinkClick r:id="rId2"/>
              </a:rPr>
              <a:t>https://www.eea.europa.eu/highlights/impact-of-covid-19-lockdown</a:t>
            </a:r>
            <a:r>
              <a:rPr lang="en-US" dirty="0"/>
              <a:t>). </a:t>
            </a:r>
            <a:endParaRPr lang="es-ES" dirty="0"/>
          </a:p>
        </p:txBody>
      </p:sp>
      <p:pic>
        <p:nvPicPr>
          <p:cNvPr id="5122" name="Picture 2" descr="COVID-19 measures have mixed impacts on the environment — European  Environment Agenc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6009" y="0"/>
            <a:ext cx="4117991" cy="1772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199025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ipse 1"/>
          <p:cNvSpPr/>
          <p:nvPr/>
        </p:nvSpPr>
        <p:spPr>
          <a:xfrm>
            <a:off x="251520" y="764704"/>
            <a:ext cx="8208912" cy="547260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dirty="0"/>
              <a:t>“</a:t>
            </a:r>
            <a:r>
              <a:rPr lang="es-ES" dirty="0" err="1"/>
              <a:t>Countries</a:t>
            </a:r>
            <a:r>
              <a:rPr lang="es-ES" dirty="0"/>
              <a:t> and </a:t>
            </a:r>
            <a:r>
              <a:rPr lang="es-ES" dirty="0" err="1"/>
              <a:t>health</a:t>
            </a:r>
            <a:r>
              <a:rPr lang="es-ES" dirty="0"/>
              <a:t> </a:t>
            </a:r>
            <a:r>
              <a:rPr lang="es-ES" dirty="0" err="1"/>
              <a:t>systems</a:t>
            </a:r>
            <a:r>
              <a:rPr lang="es-ES" dirty="0"/>
              <a:t> </a:t>
            </a:r>
            <a:r>
              <a:rPr lang="es-ES" dirty="0" err="1"/>
              <a:t>continue</a:t>
            </a:r>
            <a:r>
              <a:rPr lang="es-ES" dirty="0"/>
              <a:t> to </a:t>
            </a:r>
            <a:r>
              <a:rPr lang="es-ES" dirty="0" err="1"/>
              <a:t>contend</a:t>
            </a:r>
            <a:r>
              <a:rPr lang="es-ES" dirty="0"/>
              <a:t> </a:t>
            </a:r>
            <a:r>
              <a:rPr lang="es-ES" dirty="0" err="1"/>
              <a:t>with</a:t>
            </a:r>
            <a:r>
              <a:rPr lang="es-ES" dirty="0"/>
              <a:t> </a:t>
            </a:r>
            <a:r>
              <a:rPr lang="es-ES" dirty="0" err="1"/>
              <a:t>the</a:t>
            </a:r>
            <a:r>
              <a:rPr lang="es-ES" dirty="0"/>
              <a:t> </a:t>
            </a:r>
            <a:r>
              <a:rPr lang="es-ES" dirty="0" err="1"/>
              <a:t>health</a:t>
            </a:r>
            <a:r>
              <a:rPr lang="es-ES" dirty="0"/>
              <a:t>, social and </a:t>
            </a:r>
            <a:r>
              <a:rPr lang="es-ES" dirty="0" err="1"/>
              <a:t>economic</a:t>
            </a:r>
            <a:r>
              <a:rPr lang="es-ES" dirty="0"/>
              <a:t> </a:t>
            </a:r>
            <a:r>
              <a:rPr lang="es-ES" dirty="0" err="1"/>
              <a:t>impacts</a:t>
            </a:r>
            <a:r>
              <a:rPr lang="es-ES" dirty="0"/>
              <a:t> of </a:t>
            </a:r>
            <a:r>
              <a:rPr lang="es-ES" dirty="0" err="1"/>
              <a:t>the</a:t>
            </a:r>
            <a:r>
              <a:rPr lang="es-ES" dirty="0"/>
              <a:t> COVID-19 </a:t>
            </a:r>
            <a:r>
              <a:rPr lang="es-ES" dirty="0" err="1"/>
              <a:t>pandemic</a:t>
            </a:r>
            <a:r>
              <a:rPr lang="es-ES" dirty="0"/>
              <a:t>, </a:t>
            </a:r>
            <a:r>
              <a:rPr lang="es-ES" dirty="0" err="1"/>
              <a:t>while</a:t>
            </a:r>
            <a:r>
              <a:rPr lang="es-ES" dirty="0"/>
              <a:t> </a:t>
            </a:r>
            <a:r>
              <a:rPr lang="es-ES" dirty="0" err="1"/>
              <a:t>Russia’s</a:t>
            </a:r>
            <a:r>
              <a:rPr lang="es-ES" dirty="0"/>
              <a:t> </a:t>
            </a:r>
            <a:r>
              <a:rPr lang="es-ES" dirty="0" err="1"/>
              <a:t>invasion</a:t>
            </a:r>
            <a:r>
              <a:rPr lang="es-ES" dirty="0"/>
              <a:t> of </a:t>
            </a:r>
            <a:r>
              <a:rPr lang="es-ES" dirty="0" err="1"/>
              <a:t>Ukraine</a:t>
            </a:r>
            <a:r>
              <a:rPr lang="es-ES" dirty="0"/>
              <a:t> and </a:t>
            </a:r>
            <a:r>
              <a:rPr lang="es-ES" dirty="0" err="1"/>
              <a:t>persistent</a:t>
            </a:r>
            <a:r>
              <a:rPr lang="es-ES" dirty="0"/>
              <a:t> </a:t>
            </a:r>
            <a:r>
              <a:rPr lang="es-ES" dirty="0" err="1"/>
              <a:t>fossil</a:t>
            </a:r>
            <a:r>
              <a:rPr lang="es-ES" dirty="0"/>
              <a:t> fuel </a:t>
            </a:r>
            <a:r>
              <a:rPr lang="es-ES" dirty="0" err="1"/>
              <a:t>overdependence</a:t>
            </a:r>
            <a:r>
              <a:rPr lang="es-ES" dirty="0"/>
              <a:t> has </a:t>
            </a:r>
            <a:r>
              <a:rPr lang="es-ES" dirty="0" err="1"/>
              <a:t>pushed</a:t>
            </a:r>
            <a:r>
              <a:rPr lang="es-ES" dirty="0"/>
              <a:t> </a:t>
            </a:r>
            <a:r>
              <a:rPr lang="es-ES" dirty="0" err="1"/>
              <a:t>the</a:t>
            </a:r>
            <a:r>
              <a:rPr lang="es-ES" dirty="0"/>
              <a:t> </a:t>
            </a:r>
            <a:r>
              <a:rPr lang="es-ES" dirty="0" err="1"/>
              <a:t>world</a:t>
            </a:r>
            <a:r>
              <a:rPr lang="es-ES" dirty="0"/>
              <a:t> </a:t>
            </a:r>
            <a:r>
              <a:rPr lang="es-ES" dirty="0" err="1"/>
              <a:t>into</a:t>
            </a:r>
            <a:r>
              <a:rPr lang="es-ES" dirty="0"/>
              <a:t> global </a:t>
            </a:r>
            <a:r>
              <a:rPr lang="es-ES" dirty="0" err="1"/>
              <a:t>energy</a:t>
            </a:r>
            <a:r>
              <a:rPr lang="es-ES" dirty="0"/>
              <a:t> and </a:t>
            </a:r>
            <a:r>
              <a:rPr lang="es-ES" dirty="0" err="1"/>
              <a:t>cost</a:t>
            </a:r>
            <a:r>
              <a:rPr lang="es-ES" dirty="0"/>
              <a:t>-of-living crises. At </a:t>
            </a:r>
            <a:r>
              <a:rPr lang="es-ES" dirty="0" err="1"/>
              <a:t>these</a:t>
            </a:r>
            <a:r>
              <a:rPr lang="es-ES" dirty="0"/>
              <a:t> crises </a:t>
            </a:r>
            <a:r>
              <a:rPr lang="es-ES" dirty="0" err="1"/>
              <a:t>unfold</a:t>
            </a:r>
            <a:r>
              <a:rPr lang="es-ES" dirty="0"/>
              <a:t>, </a:t>
            </a:r>
            <a:r>
              <a:rPr lang="es-ES" dirty="0" err="1"/>
              <a:t>climate</a:t>
            </a:r>
            <a:r>
              <a:rPr lang="es-ES" dirty="0"/>
              <a:t> </a:t>
            </a:r>
            <a:r>
              <a:rPr lang="es-ES" dirty="0" err="1"/>
              <a:t>change</a:t>
            </a:r>
            <a:r>
              <a:rPr lang="es-ES" dirty="0"/>
              <a:t> </a:t>
            </a:r>
            <a:r>
              <a:rPr lang="es-ES" dirty="0" err="1"/>
              <a:t>scalates</a:t>
            </a:r>
            <a:r>
              <a:rPr lang="es-ES" dirty="0"/>
              <a:t> </a:t>
            </a:r>
            <a:r>
              <a:rPr lang="es-ES" dirty="0" err="1"/>
              <a:t>unabated</a:t>
            </a:r>
            <a:r>
              <a:rPr lang="es-ES" dirty="0"/>
              <a:t>. </a:t>
            </a:r>
            <a:r>
              <a:rPr lang="es-ES" dirty="0" err="1"/>
              <a:t>Its</a:t>
            </a:r>
            <a:r>
              <a:rPr lang="es-ES" dirty="0"/>
              <a:t> </a:t>
            </a:r>
            <a:r>
              <a:rPr lang="es-ES" dirty="0" err="1"/>
              <a:t>worsening</a:t>
            </a:r>
            <a:r>
              <a:rPr lang="es-ES" dirty="0"/>
              <a:t> </a:t>
            </a:r>
            <a:r>
              <a:rPr lang="es-ES" dirty="0" err="1"/>
              <a:t>impacts</a:t>
            </a:r>
            <a:r>
              <a:rPr lang="es-ES" dirty="0"/>
              <a:t> are </a:t>
            </a:r>
            <a:r>
              <a:rPr lang="es-ES" dirty="0" err="1"/>
              <a:t>increasingly</a:t>
            </a:r>
            <a:r>
              <a:rPr lang="es-ES" dirty="0"/>
              <a:t> </a:t>
            </a:r>
            <a:r>
              <a:rPr lang="es-ES" dirty="0" err="1"/>
              <a:t>affecting</a:t>
            </a:r>
            <a:r>
              <a:rPr lang="es-ES" dirty="0"/>
              <a:t> </a:t>
            </a:r>
            <a:r>
              <a:rPr lang="es-ES" dirty="0" err="1"/>
              <a:t>the</a:t>
            </a:r>
            <a:r>
              <a:rPr lang="es-ES" dirty="0"/>
              <a:t> </a:t>
            </a:r>
            <a:r>
              <a:rPr lang="es-ES" dirty="0" err="1"/>
              <a:t>foundations</a:t>
            </a:r>
            <a:r>
              <a:rPr lang="es-ES" dirty="0"/>
              <a:t> of human </a:t>
            </a:r>
            <a:r>
              <a:rPr lang="es-ES" dirty="0" err="1"/>
              <a:t>health</a:t>
            </a:r>
            <a:r>
              <a:rPr lang="es-ES" dirty="0"/>
              <a:t> and </a:t>
            </a:r>
            <a:r>
              <a:rPr lang="es-ES" dirty="0" err="1"/>
              <a:t>wellbeing</a:t>
            </a:r>
            <a:r>
              <a:rPr lang="es-ES" dirty="0"/>
              <a:t>, </a:t>
            </a:r>
            <a:r>
              <a:rPr lang="es-ES" dirty="0" err="1"/>
              <a:t>exarcebating</a:t>
            </a:r>
            <a:r>
              <a:rPr lang="es-ES" dirty="0"/>
              <a:t> </a:t>
            </a:r>
            <a:r>
              <a:rPr lang="es-ES" dirty="0" err="1"/>
              <a:t>the</a:t>
            </a:r>
            <a:r>
              <a:rPr lang="es-ES" dirty="0"/>
              <a:t> </a:t>
            </a:r>
            <a:r>
              <a:rPr lang="es-ES" dirty="0" err="1"/>
              <a:t>vulnerability</a:t>
            </a:r>
            <a:r>
              <a:rPr lang="es-ES" dirty="0"/>
              <a:t> of </a:t>
            </a:r>
            <a:r>
              <a:rPr lang="es-ES" dirty="0" err="1"/>
              <a:t>the</a:t>
            </a:r>
            <a:r>
              <a:rPr lang="es-ES" dirty="0"/>
              <a:t> </a:t>
            </a:r>
            <a:r>
              <a:rPr lang="es-ES" dirty="0" err="1"/>
              <a:t>world’s</a:t>
            </a:r>
            <a:r>
              <a:rPr lang="es-ES" dirty="0"/>
              <a:t> </a:t>
            </a:r>
            <a:r>
              <a:rPr lang="es-ES" dirty="0" err="1"/>
              <a:t>populations</a:t>
            </a:r>
            <a:r>
              <a:rPr lang="es-ES" dirty="0"/>
              <a:t> to </a:t>
            </a:r>
            <a:r>
              <a:rPr lang="es-ES" dirty="0" err="1"/>
              <a:t>concurrent</a:t>
            </a:r>
            <a:r>
              <a:rPr lang="es-ES" dirty="0"/>
              <a:t> </a:t>
            </a:r>
            <a:r>
              <a:rPr lang="es-ES" dirty="0" err="1"/>
              <a:t>health</a:t>
            </a:r>
            <a:r>
              <a:rPr lang="es-ES" dirty="0"/>
              <a:t> </a:t>
            </a:r>
            <a:r>
              <a:rPr lang="es-ES" dirty="0" err="1"/>
              <a:t>threats</a:t>
            </a:r>
            <a:r>
              <a:rPr lang="es-ES" dirty="0"/>
              <a:t>” (</a:t>
            </a:r>
            <a:r>
              <a:rPr lang="es-ES" dirty="0" err="1"/>
              <a:t>The</a:t>
            </a:r>
            <a:r>
              <a:rPr lang="es-ES" dirty="0"/>
              <a:t> 2022 </a:t>
            </a:r>
            <a:r>
              <a:rPr lang="es-ES" dirty="0" err="1"/>
              <a:t>report</a:t>
            </a:r>
            <a:r>
              <a:rPr lang="es-ES" dirty="0"/>
              <a:t> of </a:t>
            </a:r>
            <a:r>
              <a:rPr lang="es-ES" dirty="0" err="1"/>
              <a:t>the</a:t>
            </a:r>
            <a:r>
              <a:rPr lang="es-ES" dirty="0"/>
              <a:t> </a:t>
            </a:r>
            <a:r>
              <a:rPr lang="es-ES" i="1" dirty="0" err="1"/>
              <a:t>Lancet</a:t>
            </a:r>
            <a:r>
              <a:rPr lang="es-ES" i="1" dirty="0"/>
              <a:t> </a:t>
            </a:r>
            <a:r>
              <a:rPr lang="es-ES" dirty="0" err="1"/>
              <a:t>Countdown</a:t>
            </a:r>
            <a:r>
              <a:rPr lang="es-ES" dirty="0"/>
              <a:t> </a:t>
            </a:r>
            <a:r>
              <a:rPr lang="es-ES" dirty="0" err="1"/>
              <a:t>on</a:t>
            </a:r>
            <a:r>
              <a:rPr lang="es-ES" dirty="0"/>
              <a:t> </a:t>
            </a:r>
            <a:r>
              <a:rPr lang="es-ES" dirty="0" err="1"/>
              <a:t>health</a:t>
            </a:r>
            <a:r>
              <a:rPr lang="es-ES" dirty="0"/>
              <a:t> and </a:t>
            </a:r>
            <a:r>
              <a:rPr lang="es-ES" dirty="0" err="1"/>
              <a:t>climate</a:t>
            </a:r>
            <a:r>
              <a:rPr lang="es-ES" dirty="0"/>
              <a:t> </a:t>
            </a:r>
            <a:r>
              <a:rPr lang="es-ES" dirty="0" err="1"/>
              <a:t>change</a:t>
            </a:r>
            <a:r>
              <a:rPr lang="es-ES" dirty="0"/>
              <a:t>: </a:t>
            </a:r>
            <a:r>
              <a:rPr lang="es-ES" dirty="0" err="1"/>
              <a:t>health</a:t>
            </a:r>
            <a:r>
              <a:rPr lang="es-ES" dirty="0"/>
              <a:t> at </a:t>
            </a:r>
            <a:r>
              <a:rPr lang="es-ES" dirty="0" err="1"/>
              <a:t>the</a:t>
            </a:r>
            <a:r>
              <a:rPr lang="es-ES" dirty="0"/>
              <a:t> </a:t>
            </a:r>
            <a:r>
              <a:rPr lang="es-ES" dirty="0" err="1"/>
              <a:t>mercy</a:t>
            </a:r>
            <a:r>
              <a:rPr lang="es-ES" dirty="0"/>
              <a:t> of </a:t>
            </a:r>
            <a:r>
              <a:rPr lang="es-ES" dirty="0" err="1"/>
              <a:t>fossil</a:t>
            </a:r>
            <a:r>
              <a:rPr lang="es-ES" dirty="0"/>
              <a:t> </a:t>
            </a:r>
            <a:r>
              <a:rPr lang="es-ES" dirty="0" err="1"/>
              <a:t>fuels</a:t>
            </a:r>
            <a:r>
              <a:rPr lang="es-ES"/>
              <a:t>).</a:t>
            </a:r>
          </a:p>
        </p:txBody>
      </p:sp>
    </p:spTree>
    <p:extLst>
      <p:ext uri="{BB962C8B-B14F-4D97-AF65-F5344CB8AC3E}">
        <p14:creationId xmlns:p14="http://schemas.microsoft.com/office/powerpoint/2010/main" val="21912168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47664" y="2636912"/>
            <a:ext cx="6768752" cy="3240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es-ES" dirty="0">
                <a:hlinkClick r:id="rId2"/>
              </a:rPr>
              <a:t>https://www.eea.europa.eu/post-corona-planet/explore/#search-the-database</a:t>
            </a:r>
            <a:r>
              <a:rPr lang="es-ES" dirty="0"/>
              <a:t> </a:t>
            </a:r>
          </a:p>
          <a:p>
            <a:pPr algn="just"/>
            <a:r>
              <a:rPr lang="es-ES" dirty="0">
                <a:hlinkClick r:id="rId3"/>
              </a:rPr>
              <a:t>https://www.eea.europa.eu/post-corona-planet/debate</a:t>
            </a:r>
            <a:r>
              <a:rPr lang="es-ES" dirty="0"/>
              <a:t> </a:t>
            </a:r>
          </a:p>
        </p:txBody>
      </p:sp>
      <p:pic>
        <p:nvPicPr>
          <p:cNvPr id="6146" name="Picture 2" descr="Impacto del Covid-19 en el ambiente, causas y consecuencias sociales -  ZonaDoc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5" y="0"/>
            <a:ext cx="6629400" cy="3140968"/>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The Environmental Toll of Fighting COVID-19 - COVID-19 - Johns Hopkins  Bloomberg School of Public Healt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0288" y="4797152"/>
            <a:ext cx="4229373" cy="1656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79843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ow COVID-19 is impacting the environment and sustainability | Business We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332656"/>
            <a:ext cx="5436096" cy="374441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More Europeans prioritise the environment than C-19 economic recove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17" y="2012571"/>
            <a:ext cx="4805441" cy="4824536"/>
          </a:xfrm>
          <a:prstGeom prst="rect">
            <a:avLst/>
          </a:prstGeom>
          <a:noFill/>
          <a:extLst>
            <a:ext uri="{909E8E84-426E-40DD-AFC4-6F175D3DCCD1}">
              <a14:hiddenFill xmlns:a14="http://schemas.microsoft.com/office/drawing/2010/main">
                <a:solidFill>
                  <a:srgbClr val="FFFFFF"/>
                </a:solidFill>
              </a14:hiddenFill>
            </a:ext>
          </a:extLst>
        </p:spPr>
      </p:pic>
      <p:sp>
        <p:nvSpPr>
          <p:cNvPr id="2" name="Elipse 1"/>
          <p:cNvSpPr/>
          <p:nvPr/>
        </p:nvSpPr>
        <p:spPr>
          <a:xfrm>
            <a:off x="4932040" y="3573016"/>
            <a:ext cx="4104456" cy="2952328"/>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s-ES" dirty="0"/>
              <a:t>COVID-19 </a:t>
            </a:r>
            <a:r>
              <a:rPr lang="es-ES" dirty="0" err="1"/>
              <a:t>pandemic</a:t>
            </a:r>
            <a:r>
              <a:rPr lang="es-ES" dirty="0"/>
              <a:t> </a:t>
            </a:r>
            <a:r>
              <a:rPr lang="es-ES" dirty="0" err="1"/>
              <a:t>provoked</a:t>
            </a:r>
            <a:r>
              <a:rPr lang="es-ES" dirty="0"/>
              <a:t> a </a:t>
            </a:r>
            <a:r>
              <a:rPr lang="es-ES" dirty="0" err="1"/>
              <a:t>sense</a:t>
            </a:r>
            <a:r>
              <a:rPr lang="es-ES" dirty="0"/>
              <a:t> of </a:t>
            </a:r>
            <a:r>
              <a:rPr lang="es-ES" dirty="0" err="1"/>
              <a:t>paralysis</a:t>
            </a:r>
            <a:r>
              <a:rPr lang="es-ES" dirty="0"/>
              <a:t> </a:t>
            </a:r>
            <a:r>
              <a:rPr lang="es-ES" dirty="0" err="1"/>
              <a:t>on</a:t>
            </a:r>
            <a:r>
              <a:rPr lang="es-ES" dirty="0"/>
              <a:t> </a:t>
            </a:r>
            <a:r>
              <a:rPr lang="es-ES" dirty="0" err="1"/>
              <a:t>the</a:t>
            </a:r>
            <a:r>
              <a:rPr lang="es-ES" dirty="0"/>
              <a:t> </a:t>
            </a:r>
            <a:r>
              <a:rPr lang="es-ES" dirty="0" err="1"/>
              <a:t>question</a:t>
            </a:r>
            <a:r>
              <a:rPr lang="es-ES" dirty="0"/>
              <a:t> </a:t>
            </a:r>
            <a:r>
              <a:rPr lang="es-ES" dirty="0" err="1"/>
              <a:t>submitted</a:t>
            </a:r>
            <a:r>
              <a:rPr lang="es-ES" dirty="0"/>
              <a:t> to </a:t>
            </a:r>
            <a:r>
              <a:rPr lang="es-ES" dirty="0" err="1"/>
              <a:t>the</a:t>
            </a:r>
            <a:r>
              <a:rPr lang="es-ES" dirty="0"/>
              <a:t> Human </a:t>
            </a:r>
            <a:r>
              <a:rPr lang="es-ES" dirty="0" err="1"/>
              <a:t>Rights</a:t>
            </a:r>
            <a:r>
              <a:rPr lang="es-ES" dirty="0"/>
              <a:t> Council and </a:t>
            </a:r>
            <a:r>
              <a:rPr lang="es-ES" dirty="0" err="1"/>
              <a:t>the</a:t>
            </a:r>
            <a:r>
              <a:rPr lang="es-ES" dirty="0"/>
              <a:t> </a:t>
            </a:r>
            <a:r>
              <a:rPr lang="es-ES" dirty="0" err="1"/>
              <a:t>seminar</a:t>
            </a:r>
            <a:r>
              <a:rPr lang="es-ES" dirty="0"/>
              <a:t> to be </a:t>
            </a:r>
            <a:r>
              <a:rPr lang="es-ES" dirty="0" err="1"/>
              <a:t>launched</a:t>
            </a:r>
            <a:r>
              <a:rPr lang="es-ES" dirty="0"/>
              <a:t>: </a:t>
            </a:r>
            <a:r>
              <a:rPr lang="es-ES" dirty="0" err="1"/>
              <a:t>Is</a:t>
            </a:r>
            <a:r>
              <a:rPr lang="es-ES" dirty="0"/>
              <a:t> </a:t>
            </a:r>
            <a:r>
              <a:rPr lang="es-ES" dirty="0" err="1"/>
              <a:t>it</a:t>
            </a:r>
            <a:r>
              <a:rPr lang="es-ES" dirty="0"/>
              <a:t> time </a:t>
            </a:r>
            <a:r>
              <a:rPr lang="es-ES" dirty="0" err="1"/>
              <a:t>for</a:t>
            </a:r>
            <a:r>
              <a:rPr lang="es-ES" dirty="0"/>
              <a:t> UN </a:t>
            </a:r>
            <a:r>
              <a:rPr lang="es-ES" dirty="0" err="1"/>
              <a:t>recognition</a:t>
            </a:r>
            <a:r>
              <a:rPr lang="es-ES" dirty="0"/>
              <a:t> of </a:t>
            </a:r>
            <a:r>
              <a:rPr lang="es-ES" dirty="0" err="1"/>
              <a:t>the</a:t>
            </a:r>
            <a:r>
              <a:rPr lang="es-ES" dirty="0"/>
              <a:t> </a:t>
            </a:r>
            <a:r>
              <a:rPr lang="es-ES" dirty="0" err="1"/>
              <a:t>right</a:t>
            </a:r>
            <a:r>
              <a:rPr lang="es-ES" dirty="0"/>
              <a:t> to a </a:t>
            </a:r>
            <a:r>
              <a:rPr lang="es-ES" dirty="0" err="1"/>
              <a:t>healthy</a:t>
            </a:r>
            <a:r>
              <a:rPr lang="es-ES" dirty="0"/>
              <a:t> </a:t>
            </a:r>
            <a:r>
              <a:rPr lang="es-ES" dirty="0" err="1"/>
              <a:t>environment</a:t>
            </a:r>
            <a:r>
              <a:rPr lang="es-ES" dirty="0"/>
              <a:t>?</a:t>
            </a:r>
          </a:p>
        </p:txBody>
      </p:sp>
    </p:spTree>
    <p:extLst>
      <p:ext uri="{BB962C8B-B14F-4D97-AF65-F5344CB8AC3E}">
        <p14:creationId xmlns:p14="http://schemas.microsoft.com/office/powerpoint/2010/main" val="320127022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oronavirus pandemic (COVID-19) and its natural environmental impacts |  SpringerLin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124744"/>
            <a:ext cx="6524625" cy="5112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963152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Systemic effects of COVID-19 viewed through the SDGs | Download Scientific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404664"/>
            <a:ext cx="8856984" cy="619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0268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712" y="3645024"/>
            <a:ext cx="6624736" cy="237626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err="1"/>
              <a:t>Health</a:t>
            </a:r>
            <a:r>
              <a:rPr lang="es-ES" dirty="0"/>
              <a:t> </a:t>
            </a:r>
            <a:r>
              <a:rPr lang="es-ES" dirty="0" err="1"/>
              <a:t>systems</a:t>
            </a:r>
            <a:r>
              <a:rPr lang="es-ES" dirty="0"/>
              <a:t> </a:t>
            </a:r>
            <a:r>
              <a:rPr lang="es-ES" dirty="0" err="1"/>
              <a:t>worldwide</a:t>
            </a:r>
            <a:r>
              <a:rPr lang="es-ES" dirty="0"/>
              <a:t> are </a:t>
            </a:r>
            <a:r>
              <a:rPr lang="es-ES" dirty="0" err="1"/>
              <a:t>debilitated</a:t>
            </a:r>
            <a:r>
              <a:rPr lang="es-ES" dirty="0"/>
              <a:t> </a:t>
            </a:r>
            <a:r>
              <a:rPr lang="es-ES" dirty="0" err="1"/>
              <a:t>by</a:t>
            </a:r>
            <a:r>
              <a:rPr lang="es-ES" dirty="0"/>
              <a:t> </a:t>
            </a:r>
            <a:r>
              <a:rPr lang="es-ES" dirty="0" err="1"/>
              <a:t>the</a:t>
            </a:r>
            <a:r>
              <a:rPr lang="es-ES" dirty="0"/>
              <a:t> </a:t>
            </a:r>
            <a:r>
              <a:rPr lang="es-ES" dirty="0" err="1"/>
              <a:t>effects</a:t>
            </a:r>
            <a:r>
              <a:rPr lang="es-ES" dirty="0"/>
              <a:t> of </a:t>
            </a:r>
            <a:r>
              <a:rPr lang="es-ES" dirty="0" err="1"/>
              <a:t>the</a:t>
            </a:r>
            <a:r>
              <a:rPr lang="es-ES" dirty="0"/>
              <a:t> COVID-19 </a:t>
            </a:r>
            <a:r>
              <a:rPr lang="es-ES" dirty="0" err="1"/>
              <a:t>pandemic</a:t>
            </a:r>
            <a:r>
              <a:rPr lang="es-ES" dirty="0"/>
              <a:t> and </a:t>
            </a:r>
            <a:r>
              <a:rPr lang="es-ES" dirty="0" err="1"/>
              <a:t>the</a:t>
            </a:r>
            <a:r>
              <a:rPr lang="es-ES" dirty="0"/>
              <a:t> </a:t>
            </a:r>
            <a:r>
              <a:rPr lang="es-ES" dirty="0" err="1"/>
              <a:t>energy</a:t>
            </a:r>
            <a:r>
              <a:rPr lang="es-ES" dirty="0"/>
              <a:t> and </a:t>
            </a:r>
            <a:r>
              <a:rPr lang="es-ES" dirty="0" err="1"/>
              <a:t>cost</a:t>
            </a:r>
            <a:r>
              <a:rPr lang="es-ES" dirty="0"/>
              <a:t>-of-living crises. </a:t>
            </a:r>
            <a:r>
              <a:rPr lang="es-ES" dirty="0" err="1"/>
              <a:t>Only</a:t>
            </a:r>
            <a:r>
              <a:rPr lang="es-ES" dirty="0"/>
              <a:t> 48 (51 %) of 95 </a:t>
            </a:r>
            <a:r>
              <a:rPr lang="es-ES" dirty="0" err="1"/>
              <a:t>countries</a:t>
            </a:r>
            <a:r>
              <a:rPr lang="es-ES" dirty="0"/>
              <a:t> </a:t>
            </a:r>
            <a:r>
              <a:rPr lang="es-ES" dirty="0" err="1"/>
              <a:t>reporting</a:t>
            </a:r>
            <a:r>
              <a:rPr lang="es-ES" dirty="0"/>
              <a:t> </a:t>
            </a:r>
            <a:r>
              <a:rPr lang="es-ES" dirty="0" err="1"/>
              <a:t>having</a:t>
            </a:r>
            <a:r>
              <a:rPr lang="es-ES" dirty="0"/>
              <a:t> </a:t>
            </a:r>
            <a:r>
              <a:rPr lang="es-ES" dirty="0" err="1"/>
              <a:t>asessed</a:t>
            </a:r>
            <a:r>
              <a:rPr lang="es-ES" dirty="0"/>
              <a:t> </a:t>
            </a:r>
            <a:r>
              <a:rPr lang="es-ES" dirty="0" err="1"/>
              <a:t>their</a:t>
            </a:r>
            <a:r>
              <a:rPr lang="es-ES" dirty="0"/>
              <a:t> </a:t>
            </a:r>
            <a:r>
              <a:rPr lang="es-ES" dirty="0" err="1"/>
              <a:t>climate</a:t>
            </a:r>
            <a:r>
              <a:rPr lang="es-ES" dirty="0"/>
              <a:t> </a:t>
            </a:r>
            <a:r>
              <a:rPr lang="es-ES" dirty="0" err="1"/>
              <a:t>change</a:t>
            </a:r>
            <a:r>
              <a:rPr lang="es-ES" dirty="0"/>
              <a:t> </a:t>
            </a:r>
            <a:r>
              <a:rPr lang="es-ES" dirty="0" err="1"/>
              <a:t>adaptation</a:t>
            </a:r>
            <a:r>
              <a:rPr lang="es-ES" dirty="0"/>
              <a:t> </a:t>
            </a:r>
            <a:r>
              <a:rPr lang="es-ES" dirty="0" err="1"/>
              <a:t>needs</a:t>
            </a:r>
            <a:r>
              <a:rPr lang="es-ES" dirty="0"/>
              <a:t>. And </a:t>
            </a:r>
            <a:r>
              <a:rPr lang="es-ES" dirty="0" err="1"/>
              <a:t>only</a:t>
            </a:r>
            <a:r>
              <a:rPr lang="es-ES" dirty="0"/>
              <a:t> 60 (63%) </a:t>
            </a:r>
            <a:r>
              <a:rPr lang="es-ES" dirty="0" err="1"/>
              <a:t>countries</a:t>
            </a:r>
            <a:r>
              <a:rPr lang="es-ES" dirty="0"/>
              <a:t> </a:t>
            </a:r>
            <a:r>
              <a:rPr lang="es-ES" dirty="0" err="1"/>
              <a:t>reported</a:t>
            </a:r>
            <a:r>
              <a:rPr lang="es-ES" dirty="0"/>
              <a:t> a </a:t>
            </a:r>
            <a:r>
              <a:rPr lang="es-ES" dirty="0" err="1"/>
              <a:t>high</a:t>
            </a:r>
            <a:r>
              <a:rPr lang="es-ES" dirty="0"/>
              <a:t> to </a:t>
            </a:r>
            <a:r>
              <a:rPr lang="es-ES" dirty="0" err="1"/>
              <a:t>very</a:t>
            </a:r>
            <a:r>
              <a:rPr lang="es-ES" dirty="0"/>
              <a:t> </a:t>
            </a:r>
            <a:r>
              <a:rPr lang="es-ES" dirty="0" err="1"/>
              <a:t>high</a:t>
            </a:r>
            <a:r>
              <a:rPr lang="es-ES" dirty="0"/>
              <a:t> </a:t>
            </a:r>
            <a:r>
              <a:rPr lang="es-ES" dirty="0" err="1"/>
              <a:t>implementation</a:t>
            </a:r>
            <a:r>
              <a:rPr lang="es-ES" dirty="0"/>
              <a:t> status </a:t>
            </a:r>
            <a:r>
              <a:rPr lang="es-ES" dirty="0" err="1"/>
              <a:t>for</a:t>
            </a:r>
            <a:r>
              <a:rPr lang="es-ES" dirty="0"/>
              <a:t> </a:t>
            </a:r>
            <a:r>
              <a:rPr lang="es-ES" dirty="0" err="1"/>
              <a:t>health</a:t>
            </a:r>
            <a:r>
              <a:rPr lang="es-ES" dirty="0"/>
              <a:t> </a:t>
            </a:r>
            <a:r>
              <a:rPr lang="es-ES" dirty="0" err="1"/>
              <a:t>emergency</a:t>
            </a:r>
            <a:r>
              <a:rPr lang="es-ES" dirty="0"/>
              <a:t> </a:t>
            </a:r>
            <a:r>
              <a:rPr lang="es-ES" dirty="0" err="1"/>
              <a:t>management</a:t>
            </a:r>
            <a:r>
              <a:rPr lang="es-ES" dirty="0"/>
              <a:t> in 2021. (2022 </a:t>
            </a:r>
            <a:r>
              <a:rPr lang="es-ES" dirty="0" err="1"/>
              <a:t>Report</a:t>
            </a:r>
            <a:r>
              <a:rPr lang="es-ES" dirty="0"/>
              <a:t> of </a:t>
            </a:r>
            <a:r>
              <a:rPr lang="es-ES" dirty="0" err="1"/>
              <a:t>the</a:t>
            </a:r>
            <a:r>
              <a:rPr lang="es-ES" dirty="0"/>
              <a:t> </a:t>
            </a:r>
            <a:r>
              <a:rPr lang="es-ES" i="1" dirty="0" err="1"/>
              <a:t>Lancet</a:t>
            </a:r>
            <a:r>
              <a:rPr lang="es-ES" i="1" dirty="0"/>
              <a:t>). </a:t>
            </a:r>
            <a:endParaRPr lang="es-ES" dirty="0"/>
          </a:p>
        </p:txBody>
      </p:sp>
      <p:pic>
        <p:nvPicPr>
          <p:cNvPr id="1026" name="Picture 2" descr="AMA: Climate change is a public health cris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548680"/>
            <a:ext cx="6624736" cy="2560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20788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19672" y="908720"/>
            <a:ext cx="6408712" cy="525658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err="1"/>
              <a:t>Take</a:t>
            </a:r>
            <a:r>
              <a:rPr lang="es-ES" dirty="0"/>
              <a:t> </a:t>
            </a:r>
            <a:r>
              <a:rPr lang="es-ES" dirty="0" err="1"/>
              <a:t>notice</a:t>
            </a:r>
            <a:r>
              <a:rPr lang="es-ES" dirty="0"/>
              <a:t> of…</a:t>
            </a:r>
          </a:p>
          <a:p>
            <a:pPr algn="just"/>
            <a:r>
              <a:rPr lang="es-ES" dirty="0">
                <a:hlinkClick r:id="rId2"/>
              </a:rPr>
              <a:t>https://ec.europa.eu/environment/legal/law/statistics.htm</a:t>
            </a:r>
            <a:r>
              <a:rPr lang="es-ES" dirty="0"/>
              <a:t> </a:t>
            </a:r>
          </a:p>
          <a:p>
            <a:pPr algn="just"/>
            <a:r>
              <a:rPr lang="es-ES" dirty="0">
                <a:hlinkClick r:id="rId3"/>
              </a:rPr>
              <a:t>https://ec.europa.eu/environment/legal/law/pdf/statistics%20Art.260%20from%202007%20to%202019.pdf</a:t>
            </a:r>
            <a:r>
              <a:rPr lang="es-ES" dirty="0"/>
              <a:t> </a:t>
            </a:r>
          </a:p>
          <a:p>
            <a:pPr algn="just"/>
            <a:r>
              <a:rPr lang="es-ES" dirty="0">
                <a:hlinkClick r:id="rId4"/>
              </a:rPr>
              <a:t>https://eeas.europa.eu/diplomatic-network/asia-europe-meeting-asem_en?page=1</a:t>
            </a:r>
            <a:r>
              <a:rPr lang="es-ES" dirty="0"/>
              <a:t> </a:t>
            </a:r>
          </a:p>
        </p:txBody>
      </p:sp>
      <p:pic>
        <p:nvPicPr>
          <p:cNvPr id="10242" name="Picture 2" descr="https://eeas.europa.eu/sites/default/files/styles/dn_list_300x200/public/2020/04/24/multilateralism.png?itok=H0sQlM2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922" y="116632"/>
            <a:ext cx="4957142" cy="208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387192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p:cNvSpPr/>
          <p:nvPr/>
        </p:nvSpPr>
        <p:spPr>
          <a:xfrm>
            <a:off x="4499992" y="1052736"/>
            <a:ext cx="4032448" cy="273630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"We have a great responsibility, especially with regard to the future generations. What world do we want to leave to our children and our young? Our selfishness, our indifference and our irresponsible ways are threatening the future of our children."</a:t>
            </a:r>
            <a:endParaRPr lang="es-ES" dirty="0"/>
          </a:p>
        </p:txBody>
      </p:sp>
      <p:pic>
        <p:nvPicPr>
          <p:cNvPr id="1028" name="Picture 4" descr="Papa Francisco (@Pontifex_es) | Twit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394925"/>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09416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987824" y="1484784"/>
            <a:ext cx="5904656" cy="446449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“The protection of the environment is likewise a vital part of contemporary human rights doctrine, for it is a </a:t>
            </a:r>
            <a:r>
              <a:rPr lang="en-US" i="1" dirty="0"/>
              <a:t>sine qua non </a:t>
            </a:r>
            <a:r>
              <a:rPr lang="en-US" dirty="0"/>
              <a:t>for numerous human rights such as the right to health and the right to life itself”. </a:t>
            </a:r>
          </a:p>
          <a:p>
            <a:pPr algn="just"/>
            <a:endParaRPr lang="en-US" dirty="0"/>
          </a:p>
          <a:p>
            <a:pPr algn="just"/>
            <a:endParaRPr lang="en-US" dirty="0"/>
          </a:p>
          <a:p>
            <a:pPr algn="just"/>
            <a:r>
              <a:rPr lang="en-US" dirty="0"/>
              <a:t>Separate Opinion of Judge </a:t>
            </a:r>
            <a:r>
              <a:rPr lang="en-US" dirty="0" err="1"/>
              <a:t>Weeramantry</a:t>
            </a:r>
            <a:r>
              <a:rPr lang="en-US" dirty="0"/>
              <a:t>, ICJ, Judgment of 25 September 1997, </a:t>
            </a:r>
            <a:r>
              <a:rPr lang="es-ES" dirty="0" err="1"/>
              <a:t>Gabčíkovo-Nagymaros</a:t>
            </a:r>
            <a:r>
              <a:rPr lang="es-ES" dirty="0"/>
              <a:t> Project case (</a:t>
            </a:r>
            <a:r>
              <a:rPr lang="es-ES" dirty="0" err="1"/>
              <a:t>Hungary</a:t>
            </a:r>
            <a:r>
              <a:rPr lang="es-ES" dirty="0"/>
              <a:t>/</a:t>
            </a:r>
            <a:r>
              <a:rPr lang="es-ES" dirty="0" err="1"/>
              <a:t>Slovakia</a:t>
            </a:r>
            <a:r>
              <a:rPr lang="es-ES" dirty="0"/>
              <a:t>).</a:t>
            </a:r>
          </a:p>
        </p:txBody>
      </p:sp>
      <p:sp>
        <p:nvSpPr>
          <p:cNvPr id="3" name="AutoShape 2" descr="Christopher Weeramantry - Right Livelihood"/>
          <p:cNvSpPr>
            <a:spLocks noChangeAspect="1" noChangeArrowheads="1"/>
          </p:cNvSpPr>
          <p:nvPr/>
        </p:nvSpPr>
        <p:spPr bwMode="auto">
          <a:xfrm>
            <a:off x="155574" y="-144463"/>
            <a:ext cx="2997389" cy="299739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028" name="Picture 4" descr="Christopher Weeramantry - Alchetron, the free social encyclope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43" y="260648"/>
            <a:ext cx="3037713" cy="2116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94402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139952" y="1268760"/>
            <a:ext cx="4176464" cy="165618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err="1"/>
              <a:t>Together</a:t>
            </a:r>
            <a:r>
              <a:rPr lang="es-ES" dirty="0"/>
              <a:t> </a:t>
            </a:r>
            <a:r>
              <a:rPr lang="es-ES" dirty="0" err="1"/>
              <a:t>We’re</a:t>
            </a:r>
            <a:r>
              <a:rPr lang="es-ES" dirty="0"/>
              <a:t> </a:t>
            </a:r>
            <a:r>
              <a:rPr lang="es-ES" dirty="0" err="1"/>
              <a:t>Strong</a:t>
            </a:r>
            <a:r>
              <a:rPr lang="es-ES" dirty="0"/>
              <a:t>: </a:t>
            </a:r>
          </a:p>
          <a:p>
            <a:pPr algn="ctr"/>
            <a:r>
              <a:rPr lang="es-ES" dirty="0">
                <a:hlinkClick r:id="rId2"/>
              </a:rPr>
              <a:t>https://www.youtube.com/watch?v=5qTgjgkS10k</a:t>
            </a:r>
            <a:r>
              <a:rPr lang="es-ES" dirty="0"/>
              <a:t> </a:t>
            </a:r>
          </a:p>
        </p:txBody>
      </p:sp>
      <p:pic>
        <p:nvPicPr>
          <p:cNvPr id="11266" name="Picture 2" descr="SALAMAT BAR, Barcelona - El Baix Guinardó - Fotos, Número de Teléfono y  Restaurante Opiniones - Tripadvis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3068960"/>
            <a:ext cx="5238750" cy="196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642908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rberg_TexturedCaption_TP10188140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CB0005C-D967-406E-BB52-87C126421D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Fondo de imagen con título con textura</Template>
  <TotalTime>2365</TotalTime>
  <Words>5245</Words>
  <Application>Microsoft Office PowerPoint</Application>
  <PresentationFormat>Presentación en pantalla (4:3)</PresentationFormat>
  <Paragraphs>490</Paragraphs>
  <Slides>72</Slides>
  <Notes>4</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72</vt:i4>
      </vt:variant>
    </vt:vector>
  </HeadingPairs>
  <TitlesOfParts>
    <vt:vector size="81" baseType="lpstr">
      <vt:lpstr>Arial</vt:lpstr>
      <vt:lpstr>Arial Narrow</vt:lpstr>
      <vt:lpstr>Batang</vt:lpstr>
      <vt:lpstr>Calibri</vt:lpstr>
      <vt:lpstr>Constantia</vt:lpstr>
      <vt:lpstr>Open Sans</vt:lpstr>
      <vt:lpstr>Times New Roman</vt:lpstr>
      <vt:lpstr>Verdana</vt:lpstr>
      <vt:lpstr>Terberg_TexturedCaption_TP101881407</vt:lpstr>
      <vt:lpstr>Presentación de PowerPoint</vt:lpstr>
      <vt:lpstr>Presentación de PowerPoint</vt:lpstr>
      <vt:lpstr>Presentación de PowerPoint</vt:lpstr>
      <vt:lpstr>“Our world is plagued by a perfect storm on a number of fronts. Somehow – after all we have endured – we have not learned the global public health lessons of the pandemic. We are nowhere near ready for pandemics to come. We are flirting with climate disaster. Every week brings a new climate horror story. Greenhouse gas emissions are at record levels. The commitment to limit global temperature rise to 1.5 degrees is going up in smoke. Without further action, we are headed to a 2.8 degree increase. The consequences will be devastating. Several parts of our planet will be uninhabitable. And for many, this is a death sentence. Big Oil peddled the big lie. And like the tobacco industry, those responsible must be held to account. Today, fossil fuel producers and their enablers are still racing to expand production, knowing full well that their business model is inconsistent with human survival”. (Davos, 18 January 2023)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Enforcement actions before the European Court of Justice concerning the first Directive</vt:lpstr>
      <vt:lpstr>Presentación de PowerPoint</vt:lpstr>
      <vt:lpstr>Directive 2006/7/EC of the European Parliament and the Council concerning the management of bathing water quality and repealing Directive 76/160/EEC (15/02/2006)</vt:lpstr>
      <vt:lpstr>Together with…</vt:lpstr>
      <vt:lpstr>Art. 1</vt:lpstr>
      <vt:lpstr>Presentación de PowerPoint</vt:lpstr>
      <vt:lpstr>Classification of bathing waters</vt:lpstr>
      <vt:lpstr>Measures to be adopted (cyanobacterial risks, macroalgae, phytoplancton, pollution…)</vt:lpstr>
      <vt:lpstr>Bathing Water Quality Report 2021 </vt:lpstr>
      <vt:lpstr>Presentación de PowerPoint</vt:lpstr>
      <vt:lpstr>Presentación de PowerPoint</vt:lpstr>
      <vt:lpstr>Positive impact of the Directive</vt:lpstr>
      <vt:lpstr>Presentación de PowerPoint</vt:lpstr>
      <vt:lpstr>In the period 2015-2021, the share of bathing waters having an excellent status in Europe has been stable at 85-88% for coastal bathing waters; and at 77-81% for inland bathing waters (Figure 3). The quality of coastal sites is generally better than that of inland sites due to the higher self-purification capacity of coastal areas. Moreover, many central European inland bathing water sites are situated on relatively small lakes and ponds as well as rivers with a low flow, which, especially in the summer, are more susceptible than coastal areas to short-term pollution caused by heavy summer rains or droughts.</vt:lpstr>
      <vt:lpstr>Coastal and inland bathing water quality in the EU between 2015 and 2021 </vt:lpstr>
      <vt:lpstr>Nothing is perfect…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Universidad de Málaga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Maribel Torres Cazorla</dc:creator>
  <cp:keywords/>
  <cp:lastModifiedBy>Maribel Torres Cazorla</cp:lastModifiedBy>
  <cp:revision>112</cp:revision>
  <dcterms:created xsi:type="dcterms:W3CDTF">2021-07-05T12:34:55Z</dcterms:created>
  <dcterms:modified xsi:type="dcterms:W3CDTF">2023-01-24T19:24:16Z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TC018814159991</vt:lpwstr>
  </property>
</Properties>
</file>