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4"/>
  </p:notesMasterIdLst>
  <p:handoutMasterIdLst>
    <p:handoutMasterId r:id="rId45"/>
  </p:handoutMasterIdLst>
  <p:sldIdLst>
    <p:sldId id="256" r:id="rId3"/>
    <p:sldId id="260" r:id="rId4"/>
    <p:sldId id="268" r:id="rId5"/>
    <p:sldId id="270" r:id="rId6"/>
    <p:sldId id="271" r:id="rId7"/>
    <p:sldId id="272" r:id="rId8"/>
    <p:sldId id="273" r:id="rId9"/>
    <p:sldId id="298" r:id="rId10"/>
    <p:sldId id="301" r:id="rId11"/>
    <p:sldId id="299" r:id="rId12"/>
    <p:sldId id="300" r:id="rId13"/>
    <p:sldId id="302" r:id="rId14"/>
    <p:sldId id="274" r:id="rId15"/>
    <p:sldId id="275" r:id="rId16"/>
    <p:sldId id="310" r:id="rId17"/>
    <p:sldId id="305" r:id="rId18"/>
    <p:sldId id="306" r:id="rId19"/>
    <p:sldId id="311" r:id="rId20"/>
    <p:sldId id="295" r:id="rId21"/>
    <p:sldId id="289" r:id="rId22"/>
    <p:sldId id="307" r:id="rId23"/>
    <p:sldId id="296" r:id="rId24"/>
    <p:sldId id="278" r:id="rId25"/>
    <p:sldId id="288" r:id="rId26"/>
    <p:sldId id="290" r:id="rId27"/>
    <p:sldId id="276" r:id="rId28"/>
    <p:sldId id="277" r:id="rId29"/>
    <p:sldId id="279" r:id="rId30"/>
    <p:sldId id="281" r:id="rId31"/>
    <p:sldId id="309" r:id="rId32"/>
    <p:sldId id="283" r:id="rId33"/>
    <p:sldId id="294" r:id="rId34"/>
    <p:sldId id="287" r:id="rId35"/>
    <p:sldId id="292" r:id="rId36"/>
    <p:sldId id="312" r:id="rId37"/>
    <p:sldId id="313" r:id="rId38"/>
    <p:sldId id="285" r:id="rId39"/>
    <p:sldId id="314" r:id="rId40"/>
    <p:sldId id="284" r:id="rId41"/>
    <p:sldId id="286" r:id="rId42"/>
    <p:sldId id="269" r:id="rId43"/>
  </p:sldIdLst>
  <p:sldSz cx="12192000" cy="6858000"/>
  <p:notesSz cx="6623050" cy="9810750"/>
  <p:defaultTextStyle>
    <a:defPPr>
      <a:defRPr lang="es-E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5D6"/>
    <a:srgbClr val="FF00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14"/>
    <p:restoredTop sz="77171" autoAdjust="0"/>
  </p:normalViewPr>
  <p:slideViewPr>
    <p:cSldViewPr snapToGrid="0" snapToObjects="1">
      <p:cViewPr varScale="1">
        <p:scale>
          <a:sx n="46" d="100"/>
          <a:sy n="46" d="100"/>
        </p:scale>
        <p:origin x="1040" y="4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77C9F-7169-473C-AEB6-2648F239B97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0BD2D3E2-39F4-4312-9E56-5C29BDD120A4}">
      <dgm:prSet phldrT="[Texto]"/>
      <dgm:spPr/>
      <dgm:t>
        <a:bodyPr/>
        <a:lstStyle/>
        <a:p>
          <a:r>
            <a:rPr lang="en-GB" noProof="0" dirty="0"/>
            <a:t>Human Security</a:t>
          </a:r>
        </a:p>
      </dgm:t>
    </dgm:pt>
    <dgm:pt modelId="{F42E1CC4-DACC-4E3D-BF83-EC2D136811B1}" type="parTrans" cxnId="{3B549223-2E42-4564-B8DE-55BA941E97C0}">
      <dgm:prSet/>
      <dgm:spPr/>
      <dgm:t>
        <a:bodyPr/>
        <a:lstStyle/>
        <a:p>
          <a:endParaRPr lang="es-ES"/>
        </a:p>
      </dgm:t>
    </dgm:pt>
    <dgm:pt modelId="{5AAC7FAA-D1F1-4687-A1F1-8BE39B6EB3F6}" type="sibTrans" cxnId="{3B549223-2E42-4564-B8DE-55BA941E97C0}">
      <dgm:prSet/>
      <dgm:spPr/>
      <dgm:t>
        <a:bodyPr/>
        <a:lstStyle/>
        <a:p>
          <a:endParaRPr lang="es-ES"/>
        </a:p>
      </dgm:t>
    </dgm:pt>
    <dgm:pt modelId="{FDFC33B3-0DAF-48C0-92B6-6687CF831B7A}">
      <dgm:prSet phldrT="[Texto]"/>
      <dgm:spPr/>
      <dgm:t>
        <a:bodyPr/>
        <a:lstStyle/>
        <a:p>
          <a:r>
            <a:rPr lang="en-GB" noProof="0" dirty="0"/>
            <a:t>Disasters</a:t>
          </a:r>
        </a:p>
      </dgm:t>
    </dgm:pt>
    <dgm:pt modelId="{44042498-7741-4A90-A410-7BBDDCD36E47}" type="parTrans" cxnId="{26ABFA46-1ECB-4FDA-8072-840F45B5E013}">
      <dgm:prSet/>
      <dgm:spPr/>
      <dgm:t>
        <a:bodyPr/>
        <a:lstStyle/>
        <a:p>
          <a:endParaRPr lang="es-ES"/>
        </a:p>
      </dgm:t>
    </dgm:pt>
    <dgm:pt modelId="{D8A72440-6D07-4C1D-B6E1-6ECDD2B9B4A8}" type="sibTrans" cxnId="{26ABFA46-1ECB-4FDA-8072-840F45B5E013}">
      <dgm:prSet/>
      <dgm:spPr/>
      <dgm:t>
        <a:bodyPr/>
        <a:lstStyle/>
        <a:p>
          <a:endParaRPr lang="es-ES"/>
        </a:p>
      </dgm:t>
    </dgm:pt>
    <dgm:pt modelId="{1B96449B-8AF0-4085-A9D6-341474C83E1F}">
      <dgm:prSet phldrT="[Texto]"/>
      <dgm:spPr/>
      <dgm:t>
        <a:bodyPr/>
        <a:lstStyle/>
        <a:p>
          <a:r>
            <a:rPr lang="en-GB" noProof="0" dirty="0"/>
            <a:t>Environment (Climate Change*)</a:t>
          </a:r>
        </a:p>
      </dgm:t>
    </dgm:pt>
    <dgm:pt modelId="{0FC49876-ED5F-4C62-91B6-5500E662F2AB}" type="parTrans" cxnId="{3F923876-5F61-4A50-B8AE-7A251B0326F3}">
      <dgm:prSet/>
      <dgm:spPr/>
      <dgm:t>
        <a:bodyPr/>
        <a:lstStyle/>
        <a:p>
          <a:endParaRPr lang="es-ES"/>
        </a:p>
      </dgm:t>
    </dgm:pt>
    <dgm:pt modelId="{DCA798F5-105A-4F2E-B0C3-E3AFBC5EB0E7}" type="sibTrans" cxnId="{3F923876-5F61-4A50-B8AE-7A251B0326F3}">
      <dgm:prSet/>
      <dgm:spPr/>
      <dgm:t>
        <a:bodyPr/>
        <a:lstStyle/>
        <a:p>
          <a:endParaRPr lang="es-ES"/>
        </a:p>
      </dgm:t>
    </dgm:pt>
    <dgm:pt modelId="{7D82DAFC-45AF-433E-8493-A03AAFE193FA}">
      <dgm:prSet phldrT="[Texto]"/>
      <dgm:spPr/>
      <dgm:t>
        <a:bodyPr/>
        <a:lstStyle/>
        <a:p>
          <a:r>
            <a:rPr lang="en-GB" noProof="0" dirty="0"/>
            <a:t>Health</a:t>
          </a:r>
        </a:p>
      </dgm:t>
    </dgm:pt>
    <dgm:pt modelId="{AAD1736C-E387-4727-872D-85D43006EB79}" type="parTrans" cxnId="{326760BC-E6BF-4DDF-A2DE-6E134D8406F0}">
      <dgm:prSet/>
      <dgm:spPr/>
      <dgm:t>
        <a:bodyPr/>
        <a:lstStyle/>
        <a:p>
          <a:endParaRPr lang="es-ES"/>
        </a:p>
      </dgm:t>
    </dgm:pt>
    <dgm:pt modelId="{6BAEC3AA-DF90-4AD0-A61C-5D6A054C4FA1}" type="sibTrans" cxnId="{326760BC-E6BF-4DDF-A2DE-6E134D8406F0}">
      <dgm:prSet/>
      <dgm:spPr/>
      <dgm:t>
        <a:bodyPr/>
        <a:lstStyle/>
        <a:p>
          <a:endParaRPr lang="es-ES"/>
        </a:p>
      </dgm:t>
    </dgm:pt>
    <dgm:pt modelId="{6701C8E9-FDD0-4E8B-BA3A-04AD7F170FFD}">
      <dgm:prSet phldrT="[Texto]"/>
      <dgm:spPr/>
      <dgm:t>
        <a:bodyPr/>
        <a:lstStyle/>
        <a:p>
          <a:r>
            <a:rPr lang="en-GB" noProof="0" dirty="0"/>
            <a:t>Defence and security Strategies</a:t>
          </a:r>
        </a:p>
      </dgm:t>
    </dgm:pt>
    <dgm:pt modelId="{0479EE39-F119-4D52-BF8B-AA6476CF13EA}" type="parTrans" cxnId="{5F7DE7FE-C949-487A-826C-243D5E245424}">
      <dgm:prSet/>
      <dgm:spPr/>
      <dgm:t>
        <a:bodyPr/>
        <a:lstStyle/>
        <a:p>
          <a:endParaRPr lang="es-ES"/>
        </a:p>
      </dgm:t>
    </dgm:pt>
    <dgm:pt modelId="{41365208-9ED8-47F4-842F-2E7DAB7A494B}" type="sibTrans" cxnId="{5F7DE7FE-C949-487A-826C-243D5E245424}">
      <dgm:prSet/>
      <dgm:spPr/>
      <dgm:t>
        <a:bodyPr/>
        <a:lstStyle/>
        <a:p>
          <a:endParaRPr lang="es-ES"/>
        </a:p>
      </dgm:t>
    </dgm:pt>
    <dgm:pt modelId="{C2A4E796-5E8D-4100-B400-091717674B36}" type="pres">
      <dgm:prSet presAssocID="{07877C9F-7169-473C-AEB6-2648F239B97D}" presName="hierChild1" presStyleCnt="0">
        <dgm:presLayoutVars>
          <dgm:orgChart val="1"/>
          <dgm:chPref val="1"/>
          <dgm:dir/>
          <dgm:animOne val="branch"/>
          <dgm:animLvl val="lvl"/>
          <dgm:resizeHandles/>
        </dgm:presLayoutVars>
      </dgm:prSet>
      <dgm:spPr/>
    </dgm:pt>
    <dgm:pt modelId="{1D2DEAB9-0A8A-46BE-A2A0-4E014F02BC24}" type="pres">
      <dgm:prSet presAssocID="{0BD2D3E2-39F4-4312-9E56-5C29BDD120A4}" presName="hierRoot1" presStyleCnt="0">
        <dgm:presLayoutVars>
          <dgm:hierBranch val="init"/>
        </dgm:presLayoutVars>
      </dgm:prSet>
      <dgm:spPr/>
    </dgm:pt>
    <dgm:pt modelId="{4243C940-56C0-4A30-86C9-07DBFCE66091}" type="pres">
      <dgm:prSet presAssocID="{0BD2D3E2-39F4-4312-9E56-5C29BDD120A4}" presName="rootComposite1" presStyleCnt="0"/>
      <dgm:spPr/>
    </dgm:pt>
    <dgm:pt modelId="{616E5977-694D-4F0C-A518-016C25F69799}" type="pres">
      <dgm:prSet presAssocID="{0BD2D3E2-39F4-4312-9E56-5C29BDD120A4}" presName="rootText1" presStyleLbl="node0" presStyleIdx="0" presStyleCnt="1">
        <dgm:presLayoutVars>
          <dgm:chPref val="3"/>
        </dgm:presLayoutVars>
      </dgm:prSet>
      <dgm:spPr/>
    </dgm:pt>
    <dgm:pt modelId="{113BEB56-3F7D-4E52-B820-AFB6182FC761}" type="pres">
      <dgm:prSet presAssocID="{0BD2D3E2-39F4-4312-9E56-5C29BDD120A4}" presName="rootConnector1" presStyleLbl="node1" presStyleIdx="0" presStyleCnt="0"/>
      <dgm:spPr/>
    </dgm:pt>
    <dgm:pt modelId="{B442BC69-4FE0-435E-AE32-3258D20C79D6}" type="pres">
      <dgm:prSet presAssocID="{0BD2D3E2-39F4-4312-9E56-5C29BDD120A4}" presName="hierChild2" presStyleCnt="0"/>
      <dgm:spPr/>
    </dgm:pt>
    <dgm:pt modelId="{2141131F-B7CD-45C7-A0B4-CACE90963EE9}" type="pres">
      <dgm:prSet presAssocID="{44042498-7741-4A90-A410-7BBDDCD36E47}" presName="Name37" presStyleLbl="parChTrans1D2" presStyleIdx="0" presStyleCnt="4"/>
      <dgm:spPr/>
    </dgm:pt>
    <dgm:pt modelId="{77817BEB-D74F-4A3F-BD06-3AB3ADF3B038}" type="pres">
      <dgm:prSet presAssocID="{FDFC33B3-0DAF-48C0-92B6-6687CF831B7A}" presName="hierRoot2" presStyleCnt="0">
        <dgm:presLayoutVars>
          <dgm:hierBranch val="init"/>
        </dgm:presLayoutVars>
      </dgm:prSet>
      <dgm:spPr/>
    </dgm:pt>
    <dgm:pt modelId="{C8BFE2F0-ADB7-443F-A6DE-2AC7C113D255}" type="pres">
      <dgm:prSet presAssocID="{FDFC33B3-0DAF-48C0-92B6-6687CF831B7A}" presName="rootComposite" presStyleCnt="0"/>
      <dgm:spPr/>
    </dgm:pt>
    <dgm:pt modelId="{4BBEA308-EBF7-4A98-8056-684B0CE93807}" type="pres">
      <dgm:prSet presAssocID="{FDFC33B3-0DAF-48C0-92B6-6687CF831B7A}" presName="rootText" presStyleLbl="node2" presStyleIdx="0" presStyleCnt="4" custLinFactNeighborY="149">
        <dgm:presLayoutVars>
          <dgm:chPref val="3"/>
        </dgm:presLayoutVars>
      </dgm:prSet>
      <dgm:spPr/>
    </dgm:pt>
    <dgm:pt modelId="{96203BF2-DEDF-46B9-9068-1D7529F27B5C}" type="pres">
      <dgm:prSet presAssocID="{FDFC33B3-0DAF-48C0-92B6-6687CF831B7A}" presName="rootConnector" presStyleLbl="node2" presStyleIdx="0" presStyleCnt="4"/>
      <dgm:spPr/>
    </dgm:pt>
    <dgm:pt modelId="{CC144730-CD7B-4485-A5BD-8CB79314C1A4}" type="pres">
      <dgm:prSet presAssocID="{FDFC33B3-0DAF-48C0-92B6-6687CF831B7A}" presName="hierChild4" presStyleCnt="0"/>
      <dgm:spPr/>
    </dgm:pt>
    <dgm:pt modelId="{BFD0B46E-8051-418C-BE1D-3D6D3BDCCDC5}" type="pres">
      <dgm:prSet presAssocID="{FDFC33B3-0DAF-48C0-92B6-6687CF831B7A}" presName="hierChild5" presStyleCnt="0"/>
      <dgm:spPr/>
    </dgm:pt>
    <dgm:pt modelId="{FAE06E72-9629-409D-BCEE-D9F150617BEF}" type="pres">
      <dgm:prSet presAssocID="{0FC49876-ED5F-4C62-91B6-5500E662F2AB}" presName="Name37" presStyleLbl="parChTrans1D2" presStyleIdx="1" presStyleCnt="4"/>
      <dgm:spPr/>
    </dgm:pt>
    <dgm:pt modelId="{4BADE72D-DCED-4CE4-B408-101194D12AC5}" type="pres">
      <dgm:prSet presAssocID="{1B96449B-8AF0-4085-A9D6-341474C83E1F}" presName="hierRoot2" presStyleCnt="0">
        <dgm:presLayoutVars>
          <dgm:hierBranch val="init"/>
        </dgm:presLayoutVars>
      </dgm:prSet>
      <dgm:spPr/>
    </dgm:pt>
    <dgm:pt modelId="{9AF3C0FA-D7CC-43D3-AF6A-AC87ACB9B458}" type="pres">
      <dgm:prSet presAssocID="{1B96449B-8AF0-4085-A9D6-341474C83E1F}" presName="rootComposite" presStyleCnt="0"/>
      <dgm:spPr/>
    </dgm:pt>
    <dgm:pt modelId="{781D039B-E1EB-420F-BE51-3C050AABA5A5}" type="pres">
      <dgm:prSet presAssocID="{1B96449B-8AF0-4085-A9D6-341474C83E1F}" presName="rootText" presStyleLbl="node2" presStyleIdx="1" presStyleCnt="4">
        <dgm:presLayoutVars>
          <dgm:chPref val="3"/>
        </dgm:presLayoutVars>
      </dgm:prSet>
      <dgm:spPr/>
    </dgm:pt>
    <dgm:pt modelId="{6B4E9CFE-04D3-4E54-A080-7B8A9F92CA9B}" type="pres">
      <dgm:prSet presAssocID="{1B96449B-8AF0-4085-A9D6-341474C83E1F}" presName="rootConnector" presStyleLbl="node2" presStyleIdx="1" presStyleCnt="4"/>
      <dgm:spPr/>
    </dgm:pt>
    <dgm:pt modelId="{89639439-A88A-409F-91B7-BADA5946F616}" type="pres">
      <dgm:prSet presAssocID="{1B96449B-8AF0-4085-A9D6-341474C83E1F}" presName="hierChild4" presStyleCnt="0"/>
      <dgm:spPr/>
    </dgm:pt>
    <dgm:pt modelId="{55C8A298-E98E-4C78-A014-ED8D5FB3178F}" type="pres">
      <dgm:prSet presAssocID="{1B96449B-8AF0-4085-A9D6-341474C83E1F}" presName="hierChild5" presStyleCnt="0"/>
      <dgm:spPr/>
    </dgm:pt>
    <dgm:pt modelId="{6621D6F7-DF76-4C34-9918-828E8CE8380F}" type="pres">
      <dgm:prSet presAssocID="{AAD1736C-E387-4727-872D-85D43006EB79}" presName="Name37" presStyleLbl="parChTrans1D2" presStyleIdx="2" presStyleCnt="4"/>
      <dgm:spPr/>
    </dgm:pt>
    <dgm:pt modelId="{19DCD684-5842-49F1-8212-65344E976933}" type="pres">
      <dgm:prSet presAssocID="{7D82DAFC-45AF-433E-8493-A03AAFE193FA}" presName="hierRoot2" presStyleCnt="0">
        <dgm:presLayoutVars>
          <dgm:hierBranch val="init"/>
        </dgm:presLayoutVars>
      </dgm:prSet>
      <dgm:spPr/>
    </dgm:pt>
    <dgm:pt modelId="{A4C34E0E-4617-432C-9207-6E578F8BFFF5}" type="pres">
      <dgm:prSet presAssocID="{7D82DAFC-45AF-433E-8493-A03AAFE193FA}" presName="rootComposite" presStyleCnt="0"/>
      <dgm:spPr/>
    </dgm:pt>
    <dgm:pt modelId="{AC489EEF-3868-448B-9571-D18B0F4763CC}" type="pres">
      <dgm:prSet presAssocID="{7D82DAFC-45AF-433E-8493-A03AAFE193FA}" presName="rootText" presStyleLbl="node2" presStyleIdx="2" presStyleCnt="4">
        <dgm:presLayoutVars>
          <dgm:chPref val="3"/>
        </dgm:presLayoutVars>
      </dgm:prSet>
      <dgm:spPr/>
    </dgm:pt>
    <dgm:pt modelId="{875EC0FA-E6A6-4B63-9AB2-E3F7F9C6370C}" type="pres">
      <dgm:prSet presAssocID="{7D82DAFC-45AF-433E-8493-A03AAFE193FA}" presName="rootConnector" presStyleLbl="node2" presStyleIdx="2" presStyleCnt="4"/>
      <dgm:spPr/>
    </dgm:pt>
    <dgm:pt modelId="{08F6EE48-87EE-4C16-A9EE-E53AC79E8607}" type="pres">
      <dgm:prSet presAssocID="{7D82DAFC-45AF-433E-8493-A03AAFE193FA}" presName="hierChild4" presStyleCnt="0"/>
      <dgm:spPr/>
    </dgm:pt>
    <dgm:pt modelId="{2FC4F376-A519-46E7-B3C3-6D25F891DE0B}" type="pres">
      <dgm:prSet presAssocID="{7D82DAFC-45AF-433E-8493-A03AAFE193FA}" presName="hierChild5" presStyleCnt="0"/>
      <dgm:spPr/>
    </dgm:pt>
    <dgm:pt modelId="{F2C7B2FF-0819-449E-A5CF-E703DF22246F}" type="pres">
      <dgm:prSet presAssocID="{0479EE39-F119-4D52-BF8B-AA6476CF13EA}" presName="Name37" presStyleLbl="parChTrans1D2" presStyleIdx="3" presStyleCnt="4"/>
      <dgm:spPr/>
    </dgm:pt>
    <dgm:pt modelId="{D996D428-2535-4241-A572-1C5F66FF5831}" type="pres">
      <dgm:prSet presAssocID="{6701C8E9-FDD0-4E8B-BA3A-04AD7F170FFD}" presName="hierRoot2" presStyleCnt="0">
        <dgm:presLayoutVars>
          <dgm:hierBranch val="init"/>
        </dgm:presLayoutVars>
      </dgm:prSet>
      <dgm:spPr/>
    </dgm:pt>
    <dgm:pt modelId="{F4D5794E-6D6C-435A-9F65-1ECDCA992CE7}" type="pres">
      <dgm:prSet presAssocID="{6701C8E9-FDD0-4E8B-BA3A-04AD7F170FFD}" presName="rootComposite" presStyleCnt="0"/>
      <dgm:spPr/>
    </dgm:pt>
    <dgm:pt modelId="{FC8CC001-7282-4F6E-B729-2AF67432AC32}" type="pres">
      <dgm:prSet presAssocID="{6701C8E9-FDD0-4E8B-BA3A-04AD7F170FFD}" presName="rootText" presStyleLbl="node2" presStyleIdx="3" presStyleCnt="4">
        <dgm:presLayoutVars>
          <dgm:chPref val="3"/>
        </dgm:presLayoutVars>
      </dgm:prSet>
      <dgm:spPr/>
    </dgm:pt>
    <dgm:pt modelId="{B7764AD2-F35F-4F4A-B2D9-F2BF2E96657A}" type="pres">
      <dgm:prSet presAssocID="{6701C8E9-FDD0-4E8B-BA3A-04AD7F170FFD}" presName="rootConnector" presStyleLbl="node2" presStyleIdx="3" presStyleCnt="4"/>
      <dgm:spPr/>
    </dgm:pt>
    <dgm:pt modelId="{C586B688-E83B-4216-BA16-F2BF8F5CA5AC}" type="pres">
      <dgm:prSet presAssocID="{6701C8E9-FDD0-4E8B-BA3A-04AD7F170FFD}" presName="hierChild4" presStyleCnt="0"/>
      <dgm:spPr/>
    </dgm:pt>
    <dgm:pt modelId="{3D294CD3-12D4-4561-8415-EFD4F9E9EF07}" type="pres">
      <dgm:prSet presAssocID="{6701C8E9-FDD0-4E8B-BA3A-04AD7F170FFD}" presName="hierChild5" presStyleCnt="0"/>
      <dgm:spPr/>
    </dgm:pt>
    <dgm:pt modelId="{DC49A471-CF16-4BFD-9EF6-E34A82CF9B62}" type="pres">
      <dgm:prSet presAssocID="{0BD2D3E2-39F4-4312-9E56-5C29BDD120A4}" presName="hierChild3" presStyleCnt="0"/>
      <dgm:spPr/>
    </dgm:pt>
  </dgm:ptLst>
  <dgm:cxnLst>
    <dgm:cxn modelId="{75D43414-458B-4477-BB62-198FBBE3895A}" type="presOf" srcId="{1B96449B-8AF0-4085-A9D6-341474C83E1F}" destId="{6B4E9CFE-04D3-4E54-A080-7B8A9F92CA9B}" srcOrd="1" destOrd="0" presId="urn:microsoft.com/office/officeart/2005/8/layout/orgChart1"/>
    <dgm:cxn modelId="{AEA02F1C-9A12-492D-9561-75683017705E}" type="presOf" srcId="{AAD1736C-E387-4727-872D-85D43006EB79}" destId="{6621D6F7-DF76-4C34-9918-828E8CE8380F}" srcOrd="0" destOrd="0" presId="urn:microsoft.com/office/officeart/2005/8/layout/orgChart1"/>
    <dgm:cxn modelId="{6DF8561E-3503-487D-BEC0-2F7848FB4581}" type="presOf" srcId="{44042498-7741-4A90-A410-7BBDDCD36E47}" destId="{2141131F-B7CD-45C7-A0B4-CACE90963EE9}" srcOrd="0" destOrd="0" presId="urn:microsoft.com/office/officeart/2005/8/layout/orgChart1"/>
    <dgm:cxn modelId="{1890B120-1E86-4A52-AD00-65F31BC26477}" type="presOf" srcId="{0BD2D3E2-39F4-4312-9E56-5C29BDD120A4}" destId="{616E5977-694D-4F0C-A518-016C25F69799}" srcOrd="0" destOrd="0" presId="urn:microsoft.com/office/officeart/2005/8/layout/orgChart1"/>
    <dgm:cxn modelId="{3B549223-2E42-4564-B8DE-55BA941E97C0}" srcId="{07877C9F-7169-473C-AEB6-2648F239B97D}" destId="{0BD2D3E2-39F4-4312-9E56-5C29BDD120A4}" srcOrd="0" destOrd="0" parTransId="{F42E1CC4-DACC-4E3D-BF83-EC2D136811B1}" sibTransId="{5AAC7FAA-D1F1-4687-A1F1-8BE39B6EB3F6}"/>
    <dgm:cxn modelId="{04440426-B5BF-4754-BAE3-F27232DC5348}" type="presOf" srcId="{0FC49876-ED5F-4C62-91B6-5500E662F2AB}" destId="{FAE06E72-9629-409D-BCEE-D9F150617BEF}" srcOrd="0" destOrd="0" presId="urn:microsoft.com/office/officeart/2005/8/layout/orgChart1"/>
    <dgm:cxn modelId="{DEF7173C-36B1-43D4-A448-772373BF19D4}" type="presOf" srcId="{6701C8E9-FDD0-4E8B-BA3A-04AD7F170FFD}" destId="{B7764AD2-F35F-4F4A-B2D9-F2BF2E96657A}" srcOrd="1" destOrd="0" presId="urn:microsoft.com/office/officeart/2005/8/layout/orgChart1"/>
    <dgm:cxn modelId="{26ABFA46-1ECB-4FDA-8072-840F45B5E013}" srcId="{0BD2D3E2-39F4-4312-9E56-5C29BDD120A4}" destId="{FDFC33B3-0DAF-48C0-92B6-6687CF831B7A}" srcOrd="0" destOrd="0" parTransId="{44042498-7741-4A90-A410-7BBDDCD36E47}" sibTransId="{D8A72440-6D07-4C1D-B6E1-6ECDD2B9B4A8}"/>
    <dgm:cxn modelId="{18DBE34A-6D50-404F-AC1E-237EFD11393E}" type="presOf" srcId="{1B96449B-8AF0-4085-A9D6-341474C83E1F}" destId="{781D039B-E1EB-420F-BE51-3C050AABA5A5}" srcOrd="0" destOrd="0" presId="urn:microsoft.com/office/officeart/2005/8/layout/orgChart1"/>
    <dgm:cxn modelId="{A0E1D06E-7FAF-4CA6-ADFD-8120F0CC3F31}" type="presOf" srcId="{6701C8E9-FDD0-4E8B-BA3A-04AD7F170FFD}" destId="{FC8CC001-7282-4F6E-B729-2AF67432AC32}" srcOrd="0" destOrd="0" presId="urn:microsoft.com/office/officeart/2005/8/layout/orgChart1"/>
    <dgm:cxn modelId="{F1C78773-2236-4FA1-A352-84FD38790C27}" type="presOf" srcId="{FDFC33B3-0DAF-48C0-92B6-6687CF831B7A}" destId="{4BBEA308-EBF7-4A98-8056-684B0CE93807}" srcOrd="0" destOrd="0" presId="urn:microsoft.com/office/officeart/2005/8/layout/orgChart1"/>
    <dgm:cxn modelId="{3F923876-5F61-4A50-B8AE-7A251B0326F3}" srcId="{0BD2D3E2-39F4-4312-9E56-5C29BDD120A4}" destId="{1B96449B-8AF0-4085-A9D6-341474C83E1F}" srcOrd="1" destOrd="0" parTransId="{0FC49876-ED5F-4C62-91B6-5500E662F2AB}" sibTransId="{DCA798F5-105A-4F2E-B0C3-E3AFBC5EB0E7}"/>
    <dgm:cxn modelId="{558AFD59-20B3-4B82-B199-4C3EAC15B550}" type="presOf" srcId="{0BD2D3E2-39F4-4312-9E56-5C29BDD120A4}" destId="{113BEB56-3F7D-4E52-B820-AFB6182FC761}" srcOrd="1" destOrd="0" presId="urn:microsoft.com/office/officeart/2005/8/layout/orgChart1"/>
    <dgm:cxn modelId="{047AFBAE-B924-45C2-B660-D2920D731535}" type="presOf" srcId="{0479EE39-F119-4D52-BF8B-AA6476CF13EA}" destId="{F2C7B2FF-0819-449E-A5CF-E703DF22246F}" srcOrd="0" destOrd="0" presId="urn:microsoft.com/office/officeart/2005/8/layout/orgChart1"/>
    <dgm:cxn modelId="{AB4D0FB6-6523-42FA-8E51-954352C3ACF2}" type="presOf" srcId="{7D82DAFC-45AF-433E-8493-A03AAFE193FA}" destId="{875EC0FA-E6A6-4B63-9AB2-E3F7F9C6370C}" srcOrd="1" destOrd="0" presId="urn:microsoft.com/office/officeart/2005/8/layout/orgChart1"/>
    <dgm:cxn modelId="{326760BC-E6BF-4DDF-A2DE-6E134D8406F0}" srcId="{0BD2D3E2-39F4-4312-9E56-5C29BDD120A4}" destId="{7D82DAFC-45AF-433E-8493-A03AAFE193FA}" srcOrd="2" destOrd="0" parTransId="{AAD1736C-E387-4727-872D-85D43006EB79}" sibTransId="{6BAEC3AA-DF90-4AD0-A61C-5D6A054C4FA1}"/>
    <dgm:cxn modelId="{09E69FD5-45B8-4BEA-B6E2-D0AA45CB2830}" type="presOf" srcId="{07877C9F-7169-473C-AEB6-2648F239B97D}" destId="{C2A4E796-5E8D-4100-B400-091717674B36}" srcOrd="0" destOrd="0" presId="urn:microsoft.com/office/officeart/2005/8/layout/orgChart1"/>
    <dgm:cxn modelId="{A35C38E8-E29D-42E0-A8A6-01AE4578719B}" type="presOf" srcId="{7D82DAFC-45AF-433E-8493-A03AAFE193FA}" destId="{AC489EEF-3868-448B-9571-D18B0F4763CC}" srcOrd="0" destOrd="0" presId="urn:microsoft.com/office/officeart/2005/8/layout/orgChart1"/>
    <dgm:cxn modelId="{C6CA14F2-1619-4E79-86B4-04D9DD44AB5B}" type="presOf" srcId="{FDFC33B3-0DAF-48C0-92B6-6687CF831B7A}" destId="{96203BF2-DEDF-46B9-9068-1D7529F27B5C}" srcOrd="1" destOrd="0" presId="urn:microsoft.com/office/officeart/2005/8/layout/orgChart1"/>
    <dgm:cxn modelId="{5F7DE7FE-C949-487A-826C-243D5E245424}" srcId="{0BD2D3E2-39F4-4312-9E56-5C29BDD120A4}" destId="{6701C8E9-FDD0-4E8B-BA3A-04AD7F170FFD}" srcOrd="3" destOrd="0" parTransId="{0479EE39-F119-4D52-BF8B-AA6476CF13EA}" sibTransId="{41365208-9ED8-47F4-842F-2E7DAB7A494B}"/>
    <dgm:cxn modelId="{3D66F35E-1C0A-44BE-BF79-957419577BFC}" type="presParOf" srcId="{C2A4E796-5E8D-4100-B400-091717674B36}" destId="{1D2DEAB9-0A8A-46BE-A2A0-4E014F02BC24}" srcOrd="0" destOrd="0" presId="urn:microsoft.com/office/officeart/2005/8/layout/orgChart1"/>
    <dgm:cxn modelId="{D27109C9-AA3F-4422-8DCB-103833716A04}" type="presParOf" srcId="{1D2DEAB9-0A8A-46BE-A2A0-4E014F02BC24}" destId="{4243C940-56C0-4A30-86C9-07DBFCE66091}" srcOrd="0" destOrd="0" presId="urn:microsoft.com/office/officeart/2005/8/layout/orgChart1"/>
    <dgm:cxn modelId="{CD3EF7BF-75A1-4CA9-A728-CFBC9542F01B}" type="presParOf" srcId="{4243C940-56C0-4A30-86C9-07DBFCE66091}" destId="{616E5977-694D-4F0C-A518-016C25F69799}" srcOrd="0" destOrd="0" presId="urn:microsoft.com/office/officeart/2005/8/layout/orgChart1"/>
    <dgm:cxn modelId="{DF62BAB8-3C0F-41F0-8123-BC4E13D42A6D}" type="presParOf" srcId="{4243C940-56C0-4A30-86C9-07DBFCE66091}" destId="{113BEB56-3F7D-4E52-B820-AFB6182FC761}" srcOrd="1" destOrd="0" presId="urn:microsoft.com/office/officeart/2005/8/layout/orgChart1"/>
    <dgm:cxn modelId="{51E9A1A0-D19C-444A-8887-EFE463DF5A38}" type="presParOf" srcId="{1D2DEAB9-0A8A-46BE-A2A0-4E014F02BC24}" destId="{B442BC69-4FE0-435E-AE32-3258D20C79D6}" srcOrd="1" destOrd="0" presId="urn:microsoft.com/office/officeart/2005/8/layout/orgChart1"/>
    <dgm:cxn modelId="{3B80B3F9-6F4F-43D6-B348-E1127251132B}" type="presParOf" srcId="{B442BC69-4FE0-435E-AE32-3258D20C79D6}" destId="{2141131F-B7CD-45C7-A0B4-CACE90963EE9}" srcOrd="0" destOrd="0" presId="urn:microsoft.com/office/officeart/2005/8/layout/orgChart1"/>
    <dgm:cxn modelId="{D6624C61-BF5B-48FE-9F79-3C95574F5ABC}" type="presParOf" srcId="{B442BC69-4FE0-435E-AE32-3258D20C79D6}" destId="{77817BEB-D74F-4A3F-BD06-3AB3ADF3B038}" srcOrd="1" destOrd="0" presId="urn:microsoft.com/office/officeart/2005/8/layout/orgChart1"/>
    <dgm:cxn modelId="{DA715C4C-2FB9-4B64-9F57-8A1BAC1AACFB}" type="presParOf" srcId="{77817BEB-D74F-4A3F-BD06-3AB3ADF3B038}" destId="{C8BFE2F0-ADB7-443F-A6DE-2AC7C113D255}" srcOrd="0" destOrd="0" presId="urn:microsoft.com/office/officeart/2005/8/layout/orgChart1"/>
    <dgm:cxn modelId="{7148A147-61A0-4AC0-88E8-CB3F79BD9530}" type="presParOf" srcId="{C8BFE2F0-ADB7-443F-A6DE-2AC7C113D255}" destId="{4BBEA308-EBF7-4A98-8056-684B0CE93807}" srcOrd="0" destOrd="0" presId="urn:microsoft.com/office/officeart/2005/8/layout/orgChart1"/>
    <dgm:cxn modelId="{F142DE78-A656-4FEA-88D1-49C308F826A9}" type="presParOf" srcId="{C8BFE2F0-ADB7-443F-A6DE-2AC7C113D255}" destId="{96203BF2-DEDF-46B9-9068-1D7529F27B5C}" srcOrd="1" destOrd="0" presId="urn:microsoft.com/office/officeart/2005/8/layout/orgChart1"/>
    <dgm:cxn modelId="{A0E04979-3EC3-480B-9A3C-16342E12F20C}" type="presParOf" srcId="{77817BEB-D74F-4A3F-BD06-3AB3ADF3B038}" destId="{CC144730-CD7B-4485-A5BD-8CB79314C1A4}" srcOrd="1" destOrd="0" presId="urn:microsoft.com/office/officeart/2005/8/layout/orgChart1"/>
    <dgm:cxn modelId="{24E8DED9-7E06-4E42-A99D-C7E18C7EBE17}" type="presParOf" srcId="{77817BEB-D74F-4A3F-BD06-3AB3ADF3B038}" destId="{BFD0B46E-8051-418C-BE1D-3D6D3BDCCDC5}" srcOrd="2" destOrd="0" presId="urn:microsoft.com/office/officeart/2005/8/layout/orgChart1"/>
    <dgm:cxn modelId="{3F14209C-3A62-4C6F-8036-10FCECF155E1}" type="presParOf" srcId="{B442BC69-4FE0-435E-AE32-3258D20C79D6}" destId="{FAE06E72-9629-409D-BCEE-D9F150617BEF}" srcOrd="2" destOrd="0" presId="urn:microsoft.com/office/officeart/2005/8/layout/orgChart1"/>
    <dgm:cxn modelId="{1540000C-21BA-4B54-A92D-4F072A55A779}" type="presParOf" srcId="{B442BC69-4FE0-435E-AE32-3258D20C79D6}" destId="{4BADE72D-DCED-4CE4-B408-101194D12AC5}" srcOrd="3" destOrd="0" presId="urn:microsoft.com/office/officeart/2005/8/layout/orgChart1"/>
    <dgm:cxn modelId="{ABEB441E-194C-4454-8B40-A144719443F7}" type="presParOf" srcId="{4BADE72D-DCED-4CE4-B408-101194D12AC5}" destId="{9AF3C0FA-D7CC-43D3-AF6A-AC87ACB9B458}" srcOrd="0" destOrd="0" presId="urn:microsoft.com/office/officeart/2005/8/layout/orgChart1"/>
    <dgm:cxn modelId="{8075EE3E-BC0E-47A1-AE8B-8D146EEC597E}" type="presParOf" srcId="{9AF3C0FA-D7CC-43D3-AF6A-AC87ACB9B458}" destId="{781D039B-E1EB-420F-BE51-3C050AABA5A5}" srcOrd="0" destOrd="0" presId="urn:microsoft.com/office/officeart/2005/8/layout/orgChart1"/>
    <dgm:cxn modelId="{AED22081-3D38-4F6F-B6FB-3497A89136A0}" type="presParOf" srcId="{9AF3C0FA-D7CC-43D3-AF6A-AC87ACB9B458}" destId="{6B4E9CFE-04D3-4E54-A080-7B8A9F92CA9B}" srcOrd="1" destOrd="0" presId="urn:microsoft.com/office/officeart/2005/8/layout/orgChart1"/>
    <dgm:cxn modelId="{C9D9647C-08CA-41C7-A608-9CCAC542BBBF}" type="presParOf" srcId="{4BADE72D-DCED-4CE4-B408-101194D12AC5}" destId="{89639439-A88A-409F-91B7-BADA5946F616}" srcOrd="1" destOrd="0" presId="urn:microsoft.com/office/officeart/2005/8/layout/orgChart1"/>
    <dgm:cxn modelId="{2538615D-FFAD-4552-976A-8B21E10B04F0}" type="presParOf" srcId="{4BADE72D-DCED-4CE4-B408-101194D12AC5}" destId="{55C8A298-E98E-4C78-A014-ED8D5FB3178F}" srcOrd="2" destOrd="0" presId="urn:microsoft.com/office/officeart/2005/8/layout/orgChart1"/>
    <dgm:cxn modelId="{0C18F8C4-FDAD-4F9C-A7EE-D05894B5280D}" type="presParOf" srcId="{B442BC69-4FE0-435E-AE32-3258D20C79D6}" destId="{6621D6F7-DF76-4C34-9918-828E8CE8380F}" srcOrd="4" destOrd="0" presId="urn:microsoft.com/office/officeart/2005/8/layout/orgChart1"/>
    <dgm:cxn modelId="{9A83CD39-93FD-4BFA-B726-5747EA3EFA61}" type="presParOf" srcId="{B442BC69-4FE0-435E-AE32-3258D20C79D6}" destId="{19DCD684-5842-49F1-8212-65344E976933}" srcOrd="5" destOrd="0" presId="urn:microsoft.com/office/officeart/2005/8/layout/orgChart1"/>
    <dgm:cxn modelId="{BDD4C081-E72B-44FF-A3B0-EADF3DB5BFD8}" type="presParOf" srcId="{19DCD684-5842-49F1-8212-65344E976933}" destId="{A4C34E0E-4617-432C-9207-6E578F8BFFF5}" srcOrd="0" destOrd="0" presId="urn:microsoft.com/office/officeart/2005/8/layout/orgChart1"/>
    <dgm:cxn modelId="{114944FF-E814-4FBE-8A87-503298B3971D}" type="presParOf" srcId="{A4C34E0E-4617-432C-9207-6E578F8BFFF5}" destId="{AC489EEF-3868-448B-9571-D18B0F4763CC}" srcOrd="0" destOrd="0" presId="urn:microsoft.com/office/officeart/2005/8/layout/orgChart1"/>
    <dgm:cxn modelId="{F659947E-F16F-43FD-A11F-80D91900641A}" type="presParOf" srcId="{A4C34E0E-4617-432C-9207-6E578F8BFFF5}" destId="{875EC0FA-E6A6-4B63-9AB2-E3F7F9C6370C}" srcOrd="1" destOrd="0" presId="urn:microsoft.com/office/officeart/2005/8/layout/orgChart1"/>
    <dgm:cxn modelId="{0E56A434-B32C-404C-96BF-851741300F5E}" type="presParOf" srcId="{19DCD684-5842-49F1-8212-65344E976933}" destId="{08F6EE48-87EE-4C16-A9EE-E53AC79E8607}" srcOrd="1" destOrd="0" presId="urn:microsoft.com/office/officeart/2005/8/layout/orgChart1"/>
    <dgm:cxn modelId="{9E56DF37-6C49-4FBC-9A69-9EC06549F148}" type="presParOf" srcId="{19DCD684-5842-49F1-8212-65344E976933}" destId="{2FC4F376-A519-46E7-B3C3-6D25F891DE0B}" srcOrd="2" destOrd="0" presId="urn:microsoft.com/office/officeart/2005/8/layout/orgChart1"/>
    <dgm:cxn modelId="{2DBC13FA-E5F4-43EC-A87E-566C6F9D0C2F}" type="presParOf" srcId="{B442BC69-4FE0-435E-AE32-3258D20C79D6}" destId="{F2C7B2FF-0819-449E-A5CF-E703DF22246F}" srcOrd="6" destOrd="0" presId="urn:microsoft.com/office/officeart/2005/8/layout/orgChart1"/>
    <dgm:cxn modelId="{6E380D0E-BBCA-416F-91FC-C7903AC00530}" type="presParOf" srcId="{B442BC69-4FE0-435E-AE32-3258D20C79D6}" destId="{D996D428-2535-4241-A572-1C5F66FF5831}" srcOrd="7" destOrd="0" presId="urn:microsoft.com/office/officeart/2005/8/layout/orgChart1"/>
    <dgm:cxn modelId="{6F286E9E-910A-463A-B39E-D50ED357EA7C}" type="presParOf" srcId="{D996D428-2535-4241-A572-1C5F66FF5831}" destId="{F4D5794E-6D6C-435A-9F65-1ECDCA992CE7}" srcOrd="0" destOrd="0" presId="urn:microsoft.com/office/officeart/2005/8/layout/orgChart1"/>
    <dgm:cxn modelId="{D64F9A87-175E-4F8A-AC9B-4C7B1461258A}" type="presParOf" srcId="{F4D5794E-6D6C-435A-9F65-1ECDCA992CE7}" destId="{FC8CC001-7282-4F6E-B729-2AF67432AC32}" srcOrd="0" destOrd="0" presId="urn:microsoft.com/office/officeart/2005/8/layout/orgChart1"/>
    <dgm:cxn modelId="{A4EBB937-378D-407B-AD69-567746D6A0FA}" type="presParOf" srcId="{F4D5794E-6D6C-435A-9F65-1ECDCA992CE7}" destId="{B7764AD2-F35F-4F4A-B2D9-F2BF2E96657A}" srcOrd="1" destOrd="0" presId="urn:microsoft.com/office/officeart/2005/8/layout/orgChart1"/>
    <dgm:cxn modelId="{AD57BC67-3362-46FA-850D-B6FDA0A4FF9A}" type="presParOf" srcId="{D996D428-2535-4241-A572-1C5F66FF5831}" destId="{C586B688-E83B-4216-BA16-F2BF8F5CA5AC}" srcOrd="1" destOrd="0" presId="urn:microsoft.com/office/officeart/2005/8/layout/orgChart1"/>
    <dgm:cxn modelId="{B4EA02AD-3010-49A9-A163-CB3416F699BE}" type="presParOf" srcId="{D996D428-2535-4241-A572-1C5F66FF5831}" destId="{3D294CD3-12D4-4561-8415-EFD4F9E9EF07}" srcOrd="2" destOrd="0" presId="urn:microsoft.com/office/officeart/2005/8/layout/orgChart1"/>
    <dgm:cxn modelId="{0F98C4BC-31AA-4594-8238-1D2574C26487}" type="presParOf" srcId="{1D2DEAB9-0A8A-46BE-A2A0-4E014F02BC24}" destId="{DC49A471-CF16-4BFD-9EF6-E34A82CF9B62}"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E69044-C1E2-434A-BFC5-B9F42881A8DD}"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s-ES"/>
        </a:p>
      </dgm:t>
    </dgm:pt>
    <dgm:pt modelId="{0501A4CB-B163-401B-8134-CFEE2C3557B9}">
      <dgm:prSet phldrT="[Texto]"/>
      <dgm:spPr/>
      <dgm:t>
        <a:bodyPr/>
        <a:lstStyle/>
        <a:p>
          <a:r>
            <a:rPr lang="en-US" dirty="0">
              <a:solidFill>
                <a:srgbClr val="17375E"/>
              </a:solidFill>
              <a:latin typeface="Arial" panose="020B0604020202020204" pitchFamily="34" charset="0"/>
              <a:cs typeface="Arial" panose="020B0604020202020204" pitchFamily="34" charset="0"/>
            </a:rPr>
            <a:t>The Union Civil Protection Mechanism</a:t>
          </a:r>
          <a:endParaRPr lang="es-ES" dirty="0"/>
        </a:p>
      </dgm:t>
    </dgm:pt>
    <dgm:pt modelId="{949993D9-1CDA-419E-9A68-1831D34D454A}" type="parTrans" cxnId="{B24FF50D-AA52-4E73-B442-DADCCF9801D4}">
      <dgm:prSet/>
      <dgm:spPr/>
      <dgm:t>
        <a:bodyPr/>
        <a:lstStyle/>
        <a:p>
          <a:endParaRPr lang="es-ES"/>
        </a:p>
      </dgm:t>
    </dgm:pt>
    <dgm:pt modelId="{758B8D28-A674-4A63-A814-71E4D20D59FA}" type="sibTrans" cxnId="{B24FF50D-AA52-4E73-B442-DADCCF9801D4}">
      <dgm:prSet/>
      <dgm:spPr/>
      <dgm:t>
        <a:bodyPr/>
        <a:lstStyle/>
        <a:p>
          <a:endParaRPr lang="es-ES"/>
        </a:p>
      </dgm:t>
    </dgm:pt>
    <dgm:pt modelId="{8C527CCA-EA0E-4599-867A-6691B6D78B7A}">
      <dgm:prSet phldrT="[Texto]"/>
      <dgm:spPr/>
      <dgm:t>
        <a:bodyPr/>
        <a:lstStyle/>
        <a:p>
          <a:r>
            <a:rPr lang="en-US" dirty="0" err="1">
              <a:solidFill>
                <a:srgbClr val="17375E"/>
              </a:solidFill>
              <a:latin typeface="Arial" panose="020B0604020202020204" pitchFamily="34" charset="0"/>
              <a:cs typeface="Arial" panose="020B0604020202020204" pitchFamily="34" charset="0"/>
            </a:rPr>
            <a:t>RescEU</a:t>
          </a:r>
          <a:r>
            <a:rPr lang="en-US" dirty="0">
              <a:solidFill>
                <a:srgbClr val="17375E"/>
              </a:solidFill>
              <a:latin typeface="Arial" panose="020B0604020202020204" pitchFamily="34" charset="0"/>
              <a:cs typeface="Arial" panose="020B0604020202020204" pitchFamily="34" charset="0"/>
            </a:rPr>
            <a:t> capacities</a:t>
          </a:r>
          <a:endParaRPr lang="es-ES" dirty="0"/>
        </a:p>
      </dgm:t>
    </dgm:pt>
    <dgm:pt modelId="{BCCA6B4A-3BCD-4B86-B848-DFB468E7B0B0}" type="parTrans" cxnId="{BF0AC538-B62D-4A5D-A273-D83EDB3FF64C}">
      <dgm:prSet/>
      <dgm:spPr/>
      <dgm:t>
        <a:bodyPr/>
        <a:lstStyle/>
        <a:p>
          <a:endParaRPr lang="es-ES"/>
        </a:p>
      </dgm:t>
    </dgm:pt>
    <dgm:pt modelId="{4E424E4B-EBB9-4336-BF8E-270BE51CB4BA}" type="sibTrans" cxnId="{BF0AC538-B62D-4A5D-A273-D83EDB3FF64C}">
      <dgm:prSet/>
      <dgm:spPr/>
      <dgm:t>
        <a:bodyPr/>
        <a:lstStyle/>
        <a:p>
          <a:endParaRPr lang="es-ES"/>
        </a:p>
      </dgm:t>
    </dgm:pt>
    <dgm:pt modelId="{DC517B2B-018A-480B-B268-792BCD2F864C}" type="pres">
      <dgm:prSet presAssocID="{ABE69044-C1E2-434A-BFC5-B9F42881A8DD}" presName="Name0" presStyleCnt="0">
        <dgm:presLayoutVars>
          <dgm:chPref val="1"/>
          <dgm:dir/>
          <dgm:animOne val="branch"/>
          <dgm:animLvl val="lvl"/>
          <dgm:resizeHandles/>
        </dgm:presLayoutVars>
      </dgm:prSet>
      <dgm:spPr/>
    </dgm:pt>
    <dgm:pt modelId="{4349E52D-2563-4681-B60E-89D3D3D96E26}" type="pres">
      <dgm:prSet presAssocID="{0501A4CB-B163-401B-8134-CFEE2C3557B9}" presName="vertOne" presStyleCnt="0"/>
      <dgm:spPr/>
    </dgm:pt>
    <dgm:pt modelId="{6BAD5E58-263B-4759-8E64-7706DA44FB36}" type="pres">
      <dgm:prSet presAssocID="{0501A4CB-B163-401B-8134-CFEE2C3557B9}" presName="txOne" presStyleLbl="node0" presStyleIdx="0" presStyleCnt="2" custLinFactNeighborX="-75">
        <dgm:presLayoutVars>
          <dgm:chPref val="3"/>
        </dgm:presLayoutVars>
      </dgm:prSet>
      <dgm:spPr/>
    </dgm:pt>
    <dgm:pt modelId="{6EA3C30F-F7C9-42B4-B514-ED3FDEDCAE90}" type="pres">
      <dgm:prSet presAssocID="{0501A4CB-B163-401B-8134-CFEE2C3557B9}" presName="horzOne" presStyleCnt="0"/>
      <dgm:spPr/>
    </dgm:pt>
    <dgm:pt modelId="{D764E448-4EA9-4A7C-A603-45B1D3037760}" type="pres">
      <dgm:prSet presAssocID="{758B8D28-A674-4A63-A814-71E4D20D59FA}" presName="sibSpaceOne" presStyleCnt="0"/>
      <dgm:spPr/>
    </dgm:pt>
    <dgm:pt modelId="{2D4A5A13-708F-4542-B20D-775FD3DBACCF}" type="pres">
      <dgm:prSet presAssocID="{8C527CCA-EA0E-4599-867A-6691B6D78B7A}" presName="vertOne" presStyleCnt="0"/>
      <dgm:spPr/>
    </dgm:pt>
    <dgm:pt modelId="{831D088F-A468-4D73-947E-FAF01504CD54}" type="pres">
      <dgm:prSet presAssocID="{8C527CCA-EA0E-4599-867A-6691B6D78B7A}" presName="txOne" presStyleLbl="node0" presStyleIdx="1" presStyleCnt="2">
        <dgm:presLayoutVars>
          <dgm:chPref val="3"/>
        </dgm:presLayoutVars>
      </dgm:prSet>
      <dgm:spPr/>
    </dgm:pt>
    <dgm:pt modelId="{25844941-AA7B-48B1-B65F-827462148B5B}" type="pres">
      <dgm:prSet presAssocID="{8C527CCA-EA0E-4599-867A-6691B6D78B7A}" presName="horzOne" presStyleCnt="0"/>
      <dgm:spPr/>
    </dgm:pt>
  </dgm:ptLst>
  <dgm:cxnLst>
    <dgm:cxn modelId="{CC6BE302-13F9-4D63-93F3-4448127670E1}" type="presOf" srcId="{0501A4CB-B163-401B-8134-CFEE2C3557B9}" destId="{6BAD5E58-263B-4759-8E64-7706DA44FB36}" srcOrd="0" destOrd="0" presId="urn:microsoft.com/office/officeart/2005/8/layout/hierarchy4"/>
    <dgm:cxn modelId="{B24FF50D-AA52-4E73-B442-DADCCF9801D4}" srcId="{ABE69044-C1E2-434A-BFC5-B9F42881A8DD}" destId="{0501A4CB-B163-401B-8134-CFEE2C3557B9}" srcOrd="0" destOrd="0" parTransId="{949993D9-1CDA-419E-9A68-1831D34D454A}" sibTransId="{758B8D28-A674-4A63-A814-71E4D20D59FA}"/>
    <dgm:cxn modelId="{F2E0A613-5CD5-4997-AF4B-3A6C4417A5F8}" type="presOf" srcId="{ABE69044-C1E2-434A-BFC5-B9F42881A8DD}" destId="{DC517B2B-018A-480B-B268-792BCD2F864C}" srcOrd="0" destOrd="0" presId="urn:microsoft.com/office/officeart/2005/8/layout/hierarchy4"/>
    <dgm:cxn modelId="{BF0AC538-B62D-4A5D-A273-D83EDB3FF64C}" srcId="{ABE69044-C1E2-434A-BFC5-B9F42881A8DD}" destId="{8C527CCA-EA0E-4599-867A-6691B6D78B7A}" srcOrd="1" destOrd="0" parTransId="{BCCA6B4A-3BCD-4B86-B848-DFB468E7B0B0}" sibTransId="{4E424E4B-EBB9-4336-BF8E-270BE51CB4BA}"/>
    <dgm:cxn modelId="{80F8E2A4-7105-4D2E-A0DE-A849628D93FC}" type="presOf" srcId="{8C527CCA-EA0E-4599-867A-6691B6D78B7A}" destId="{831D088F-A468-4D73-947E-FAF01504CD54}" srcOrd="0" destOrd="0" presId="urn:microsoft.com/office/officeart/2005/8/layout/hierarchy4"/>
    <dgm:cxn modelId="{5D91B510-798C-46A2-813C-9A3E00C06DF7}" type="presParOf" srcId="{DC517B2B-018A-480B-B268-792BCD2F864C}" destId="{4349E52D-2563-4681-B60E-89D3D3D96E26}" srcOrd="0" destOrd="0" presId="urn:microsoft.com/office/officeart/2005/8/layout/hierarchy4"/>
    <dgm:cxn modelId="{6D755195-DB36-41C9-90A7-824EF307F520}" type="presParOf" srcId="{4349E52D-2563-4681-B60E-89D3D3D96E26}" destId="{6BAD5E58-263B-4759-8E64-7706DA44FB36}" srcOrd="0" destOrd="0" presId="urn:microsoft.com/office/officeart/2005/8/layout/hierarchy4"/>
    <dgm:cxn modelId="{EA864704-3A2C-4C3D-9894-86C14A6F014D}" type="presParOf" srcId="{4349E52D-2563-4681-B60E-89D3D3D96E26}" destId="{6EA3C30F-F7C9-42B4-B514-ED3FDEDCAE90}" srcOrd="1" destOrd="0" presId="urn:microsoft.com/office/officeart/2005/8/layout/hierarchy4"/>
    <dgm:cxn modelId="{0FB8574C-0B09-4B49-BDBC-72CEBFE0DC22}" type="presParOf" srcId="{DC517B2B-018A-480B-B268-792BCD2F864C}" destId="{D764E448-4EA9-4A7C-A603-45B1D3037760}" srcOrd="1" destOrd="0" presId="urn:microsoft.com/office/officeart/2005/8/layout/hierarchy4"/>
    <dgm:cxn modelId="{F89C1937-B8BB-458B-AFE8-36A4D4EED3D1}" type="presParOf" srcId="{DC517B2B-018A-480B-B268-792BCD2F864C}" destId="{2D4A5A13-708F-4542-B20D-775FD3DBACCF}" srcOrd="2" destOrd="0" presId="urn:microsoft.com/office/officeart/2005/8/layout/hierarchy4"/>
    <dgm:cxn modelId="{E81E28BB-0E5F-431D-879D-81F7B48B9C60}" type="presParOf" srcId="{2D4A5A13-708F-4542-B20D-775FD3DBACCF}" destId="{831D088F-A468-4D73-947E-FAF01504CD54}" srcOrd="0" destOrd="0" presId="urn:microsoft.com/office/officeart/2005/8/layout/hierarchy4"/>
    <dgm:cxn modelId="{B2EDF69D-30ED-4546-B58F-B40B4BD92188}" type="presParOf" srcId="{2D4A5A13-708F-4542-B20D-775FD3DBACCF}" destId="{25844941-AA7B-48B1-B65F-827462148B5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C7B2FF-0819-449E-A5CF-E703DF22246F}">
      <dsp:nvSpPr>
        <dsp:cNvPr id="0" name=""/>
        <dsp:cNvSpPr/>
      </dsp:nvSpPr>
      <dsp:spPr>
        <a:xfrm>
          <a:off x="5661642" y="1022080"/>
          <a:ext cx="3706692" cy="428873"/>
        </a:xfrm>
        <a:custGeom>
          <a:avLst/>
          <a:gdLst/>
          <a:ahLst/>
          <a:cxnLst/>
          <a:rect l="0" t="0" r="0" b="0"/>
          <a:pathLst>
            <a:path>
              <a:moveTo>
                <a:pt x="0" y="0"/>
              </a:moveTo>
              <a:lnTo>
                <a:pt x="0" y="214436"/>
              </a:lnTo>
              <a:lnTo>
                <a:pt x="3706692" y="214436"/>
              </a:lnTo>
              <a:lnTo>
                <a:pt x="3706692" y="4288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21D6F7-DF76-4C34-9918-828E8CE8380F}">
      <dsp:nvSpPr>
        <dsp:cNvPr id="0" name=""/>
        <dsp:cNvSpPr/>
      </dsp:nvSpPr>
      <dsp:spPr>
        <a:xfrm>
          <a:off x="5661642" y="1022080"/>
          <a:ext cx="1235564" cy="428873"/>
        </a:xfrm>
        <a:custGeom>
          <a:avLst/>
          <a:gdLst/>
          <a:ahLst/>
          <a:cxnLst/>
          <a:rect l="0" t="0" r="0" b="0"/>
          <a:pathLst>
            <a:path>
              <a:moveTo>
                <a:pt x="0" y="0"/>
              </a:moveTo>
              <a:lnTo>
                <a:pt x="0" y="214436"/>
              </a:lnTo>
              <a:lnTo>
                <a:pt x="1235564" y="214436"/>
              </a:lnTo>
              <a:lnTo>
                <a:pt x="1235564" y="4288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E06E72-9629-409D-BCEE-D9F150617BEF}">
      <dsp:nvSpPr>
        <dsp:cNvPr id="0" name=""/>
        <dsp:cNvSpPr/>
      </dsp:nvSpPr>
      <dsp:spPr>
        <a:xfrm>
          <a:off x="4426078" y="1022080"/>
          <a:ext cx="1235564" cy="428873"/>
        </a:xfrm>
        <a:custGeom>
          <a:avLst/>
          <a:gdLst/>
          <a:ahLst/>
          <a:cxnLst/>
          <a:rect l="0" t="0" r="0" b="0"/>
          <a:pathLst>
            <a:path>
              <a:moveTo>
                <a:pt x="1235564" y="0"/>
              </a:moveTo>
              <a:lnTo>
                <a:pt x="1235564" y="214436"/>
              </a:lnTo>
              <a:lnTo>
                <a:pt x="0" y="214436"/>
              </a:lnTo>
              <a:lnTo>
                <a:pt x="0" y="4288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41131F-B7CD-45C7-A0B4-CACE90963EE9}">
      <dsp:nvSpPr>
        <dsp:cNvPr id="0" name=""/>
        <dsp:cNvSpPr/>
      </dsp:nvSpPr>
      <dsp:spPr>
        <a:xfrm>
          <a:off x="1954949" y="1022080"/>
          <a:ext cx="3706692" cy="429826"/>
        </a:xfrm>
        <a:custGeom>
          <a:avLst/>
          <a:gdLst/>
          <a:ahLst/>
          <a:cxnLst/>
          <a:rect l="0" t="0" r="0" b="0"/>
          <a:pathLst>
            <a:path>
              <a:moveTo>
                <a:pt x="3706692" y="0"/>
              </a:moveTo>
              <a:lnTo>
                <a:pt x="3706692" y="215389"/>
              </a:lnTo>
              <a:lnTo>
                <a:pt x="0" y="215389"/>
              </a:lnTo>
              <a:lnTo>
                <a:pt x="0" y="4298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6E5977-694D-4F0C-A518-016C25F69799}">
      <dsp:nvSpPr>
        <dsp:cNvPr id="0" name=""/>
        <dsp:cNvSpPr/>
      </dsp:nvSpPr>
      <dsp:spPr>
        <a:xfrm>
          <a:off x="4640514" y="953"/>
          <a:ext cx="2042255" cy="1021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noProof="0" dirty="0"/>
            <a:t>Human Security</a:t>
          </a:r>
        </a:p>
      </dsp:txBody>
      <dsp:txXfrm>
        <a:off x="4640514" y="953"/>
        <a:ext cx="2042255" cy="1021127"/>
      </dsp:txXfrm>
    </dsp:sp>
    <dsp:sp modelId="{4BBEA308-EBF7-4A98-8056-684B0CE93807}">
      <dsp:nvSpPr>
        <dsp:cNvPr id="0" name=""/>
        <dsp:cNvSpPr/>
      </dsp:nvSpPr>
      <dsp:spPr>
        <a:xfrm>
          <a:off x="933821" y="1451907"/>
          <a:ext cx="2042255" cy="1021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noProof="0" dirty="0"/>
            <a:t>Disasters</a:t>
          </a:r>
        </a:p>
      </dsp:txBody>
      <dsp:txXfrm>
        <a:off x="933821" y="1451907"/>
        <a:ext cx="2042255" cy="1021127"/>
      </dsp:txXfrm>
    </dsp:sp>
    <dsp:sp modelId="{781D039B-E1EB-420F-BE51-3C050AABA5A5}">
      <dsp:nvSpPr>
        <dsp:cNvPr id="0" name=""/>
        <dsp:cNvSpPr/>
      </dsp:nvSpPr>
      <dsp:spPr>
        <a:xfrm>
          <a:off x="3404950" y="1450954"/>
          <a:ext cx="2042255" cy="1021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noProof="0" dirty="0"/>
            <a:t>Environment (Climate Change*)</a:t>
          </a:r>
        </a:p>
      </dsp:txBody>
      <dsp:txXfrm>
        <a:off x="3404950" y="1450954"/>
        <a:ext cx="2042255" cy="1021127"/>
      </dsp:txXfrm>
    </dsp:sp>
    <dsp:sp modelId="{AC489EEF-3868-448B-9571-D18B0F4763CC}">
      <dsp:nvSpPr>
        <dsp:cNvPr id="0" name=""/>
        <dsp:cNvSpPr/>
      </dsp:nvSpPr>
      <dsp:spPr>
        <a:xfrm>
          <a:off x="5876079" y="1450954"/>
          <a:ext cx="2042255" cy="1021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noProof="0" dirty="0"/>
            <a:t>Health</a:t>
          </a:r>
        </a:p>
      </dsp:txBody>
      <dsp:txXfrm>
        <a:off x="5876079" y="1450954"/>
        <a:ext cx="2042255" cy="1021127"/>
      </dsp:txXfrm>
    </dsp:sp>
    <dsp:sp modelId="{FC8CC001-7282-4F6E-B729-2AF67432AC32}">
      <dsp:nvSpPr>
        <dsp:cNvPr id="0" name=""/>
        <dsp:cNvSpPr/>
      </dsp:nvSpPr>
      <dsp:spPr>
        <a:xfrm>
          <a:off x="8347207" y="1450954"/>
          <a:ext cx="2042255" cy="1021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noProof="0" dirty="0"/>
            <a:t>Defence and security Strategies</a:t>
          </a:r>
        </a:p>
      </dsp:txBody>
      <dsp:txXfrm>
        <a:off x="8347207" y="1450954"/>
        <a:ext cx="2042255" cy="10211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D5E58-263B-4759-8E64-7706DA44FB36}">
      <dsp:nvSpPr>
        <dsp:cNvPr id="0" name=""/>
        <dsp:cNvSpPr/>
      </dsp:nvSpPr>
      <dsp:spPr>
        <a:xfrm>
          <a:off x="0" y="0"/>
          <a:ext cx="2409207" cy="2594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rgbClr val="17375E"/>
              </a:solidFill>
              <a:latin typeface="Arial" panose="020B0604020202020204" pitchFamily="34" charset="0"/>
              <a:cs typeface="Arial" panose="020B0604020202020204" pitchFamily="34" charset="0"/>
            </a:rPr>
            <a:t>The Union Civil Protection Mechanism</a:t>
          </a:r>
          <a:endParaRPr lang="es-ES" sz="3100" kern="1200" dirty="0"/>
        </a:p>
      </dsp:txBody>
      <dsp:txXfrm>
        <a:off x="70563" y="70563"/>
        <a:ext cx="2268081" cy="2453830"/>
      </dsp:txXfrm>
    </dsp:sp>
    <dsp:sp modelId="{831D088F-A468-4D73-947E-FAF01504CD54}">
      <dsp:nvSpPr>
        <dsp:cNvPr id="0" name=""/>
        <dsp:cNvSpPr/>
      </dsp:nvSpPr>
      <dsp:spPr>
        <a:xfrm>
          <a:off x="2815750" y="0"/>
          <a:ext cx="2409207" cy="2594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err="1">
              <a:solidFill>
                <a:srgbClr val="17375E"/>
              </a:solidFill>
              <a:latin typeface="Arial" panose="020B0604020202020204" pitchFamily="34" charset="0"/>
              <a:cs typeface="Arial" panose="020B0604020202020204" pitchFamily="34" charset="0"/>
            </a:rPr>
            <a:t>RescEU</a:t>
          </a:r>
          <a:r>
            <a:rPr lang="en-US" sz="3100" kern="1200" dirty="0">
              <a:solidFill>
                <a:srgbClr val="17375E"/>
              </a:solidFill>
              <a:latin typeface="Arial" panose="020B0604020202020204" pitchFamily="34" charset="0"/>
              <a:cs typeface="Arial" panose="020B0604020202020204" pitchFamily="34" charset="0"/>
            </a:rPr>
            <a:t> capacities</a:t>
          </a:r>
          <a:endParaRPr lang="es-ES" sz="3100" kern="1200" dirty="0"/>
        </a:p>
      </dsp:txBody>
      <dsp:txXfrm>
        <a:off x="2886313" y="70563"/>
        <a:ext cx="2268081" cy="245383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02E8946C-6B53-4E95-A22F-72B7EAF7FADA}"/>
              </a:ext>
            </a:extLst>
          </p:cNvPr>
          <p:cNvSpPr>
            <a:spLocks noGrp="1"/>
          </p:cNvSpPr>
          <p:nvPr>
            <p:ph type="hdr" sz="quarter"/>
          </p:nvPr>
        </p:nvSpPr>
        <p:spPr>
          <a:xfrm>
            <a:off x="0" y="0"/>
            <a:ext cx="2869988" cy="492241"/>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ES_tradnl"/>
          </a:p>
        </p:txBody>
      </p:sp>
      <p:sp>
        <p:nvSpPr>
          <p:cNvPr id="3" name="Marcador de fecha 2">
            <a:extLst>
              <a:ext uri="{FF2B5EF4-FFF2-40B4-BE49-F238E27FC236}">
                <a16:creationId xmlns:a16="http://schemas.microsoft.com/office/drawing/2014/main" id="{0C5433CE-40FE-4F93-A00D-5843D49C66C0}"/>
              </a:ext>
            </a:extLst>
          </p:cNvPr>
          <p:cNvSpPr>
            <a:spLocks noGrp="1"/>
          </p:cNvSpPr>
          <p:nvPr>
            <p:ph type="dt" sz="quarter" idx="1"/>
          </p:nvPr>
        </p:nvSpPr>
        <p:spPr>
          <a:xfrm>
            <a:off x="3751529" y="0"/>
            <a:ext cx="2869988" cy="492241"/>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F6F089A-441E-4D72-8002-315F9BEEBFE8}" type="datetimeFigureOut">
              <a:rPr lang="es-ES_tradnl"/>
              <a:pPr>
                <a:defRPr/>
              </a:pPr>
              <a:t>30/01/2023</a:t>
            </a:fld>
            <a:endParaRPr lang="es-ES_tradnl"/>
          </a:p>
        </p:txBody>
      </p:sp>
      <p:sp>
        <p:nvSpPr>
          <p:cNvPr id="4" name="Marcador de pie de página 3">
            <a:extLst>
              <a:ext uri="{FF2B5EF4-FFF2-40B4-BE49-F238E27FC236}">
                <a16:creationId xmlns:a16="http://schemas.microsoft.com/office/drawing/2014/main" id="{ADADEAC1-0930-490E-B0F9-360BCD153F78}"/>
              </a:ext>
            </a:extLst>
          </p:cNvPr>
          <p:cNvSpPr>
            <a:spLocks noGrp="1"/>
          </p:cNvSpPr>
          <p:nvPr>
            <p:ph type="ftr" sz="quarter" idx="2"/>
          </p:nvPr>
        </p:nvSpPr>
        <p:spPr>
          <a:xfrm>
            <a:off x="0" y="9318510"/>
            <a:ext cx="2869988" cy="49224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ES_tradnl"/>
          </a:p>
        </p:txBody>
      </p:sp>
      <p:sp>
        <p:nvSpPr>
          <p:cNvPr id="5" name="Marcador de número de diapositiva 4">
            <a:extLst>
              <a:ext uri="{FF2B5EF4-FFF2-40B4-BE49-F238E27FC236}">
                <a16:creationId xmlns:a16="http://schemas.microsoft.com/office/drawing/2014/main" id="{D149C42A-1AC9-49DD-BD5D-1B05C0F54168}"/>
              </a:ext>
            </a:extLst>
          </p:cNvPr>
          <p:cNvSpPr>
            <a:spLocks noGrp="1"/>
          </p:cNvSpPr>
          <p:nvPr>
            <p:ph type="sldNum" sz="quarter" idx="3"/>
          </p:nvPr>
        </p:nvSpPr>
        <p:spPr>
          <a:xfrm>
            <a:off x="3751529" y="9318510"/>
            <a:ext cx="2869988" cy="49224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24F95CF-2992-4DB9-B247-520E6D33FEE3}" type="slidenum">
              <a:rPr lang="es-ES_tradnl" altLang="en-US"/>
              <a:pPr/>
              <a:t>‹Nº›</a:t>
            </a:fld>
            <a:endParaRPr lang="es-ES_tradnl"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753D2B3-5742-4BAD-8BEF-07F9759938A9}"/>
              </a:ext>
            </a:extLst>
          </p:cNvPr>
          <p:cNvSpPr>
            <a:spLocks noGrp="1"/>
          </p:cNvSpPr>
          <p:nvPr>
            <p:ph type="hdr" sz="quarter"/>
          </p:nvPr>
        </p:nvSpPr>
        <p:spPr>
          <a:xfrm>
            <a:off x="0" y="0"/>
            <a:ext cx="2869988" cy="492241"/>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ES_tradnl"/>
          </a:p>
        </p:txBody>
      </p:sp>
      <p:sp>
        <p:nvSpPr>
          <p:cNvPr id="3" name="Marcador de fecha 2">
            <a:extLst>
              <a:ext uri="{FF2B5EF4-FFF2-40B4-BE49-F238E27FC236}">
                <a16:creationId xmlns:a16="http://schemas.microsoft.com/office/drawing/2014/main" id="{09AE4021-AFFC-4E90-8069-F0A58C83262F}"/>
              </a:ext>
            </a:extLst>
          </p:cNvPr>
          <p:cNvSpPr>
            <a:spLocks noGrp="1"/>
          </p:cNvSpPr>
          <p:nvPr>
            <p:ph type="dt" idx="1"/>
          </p:nvPr>
        </p:nvSpPr>
        <p:spPr>
          <a:xfrm>
            <a:off x="3751529" y="0"/>
            <a:ext cx="2869988" cy="492241"/>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C9300A1-F735-4DC2-851D-1880B09AF0E1}" type="datetimeFigureOut">
              <a:rPr lang="es-ES_tradnl"/>
              <a:pPr>
                <a:defRPr/>
              </a:pPr>
              <a:t>30/01/2023</a:t>
            </a:fld>
            <a:endParaRPr lang="es-ES_tradnl"/>
          </a:p>
        </p:txBody>
      </p:sp>
      <p:sp>
        <p:nvSpPr>
          <p:cNvPr id="4" name="Marcador de imagen de diapositiva 3">
            <a:extLst>
              <a:ext uri="{FF2B5EF4-FFF2-40B4-BE49-F238E27FC236}">
                <a16:creationId xmlns:a16="http://schemas.microsoft.com/office/drawing/2014/main" id="{2747DED2-D6DB-4929-B69F-809B4A91DEC7}"/>
              </a:ext>
            </a:extLst>
          </p:cNvPr>
          <p:cNvSpPr>
            <a:spLocks noGrp="1" noRot="1" noChangeAspect="1"/>
          </p:cNvSpPr>
          <p:nvPr>
            <p:ph type="sldImg" idx="2"/>
          </p:nvPr>
        </p:nvSpPr>
        <p:spPr>
          <a:xfrm>
            <a:off x="369888" y="1227138"/>
            <a:ext cx="5883275" cy="3309937"/>
          </a:xfrm>
          <a:prstGeom prst="rect">
            <a:avLst/>
          </a:prstGeom>
          <a:noFill/>
          <a:ln w="12700">
            <a:solidFill>
              <a:prstClr val="black"/>
            </a:solidFill>
          </a:ln>
        </p:spPr>
        <p:txBody>
          <a:bodyPr vert="horz" lIns="91440" tIns="45720" rIns="91440" bIns="45720" rtlCol="0" anchor="ctr"/>
          <a:lstStyle/>
          <a:p>
            <a:pPr lvl="0"/>
            <a:endParaRPr lang="es-ES_tradnl" noProof="0"/>
          </a:p>
        </p:txBody>
      </p:sp>
      <p:sp>
        <p:nvSpPr>
          <p:cNvPr id="5" name="Marcador de notas 4">
            <a:extLst>
              <a:ext uri="{FF2B5EF4-FFF2-40B4-BE49-F238E27FC236}">
                <a16:creationId xmlns:a16="http://schemas.microsoft.com/office/drawing/2014/main" id="{82550B78-F83B-4176-8765-DCAE62F833A4}"/>
              </a:ext>
            </a:extLst>
          </p:cNvPr>
          <p:cNvSpPr>
            <a:spLocks noGrp="1"/>
          </p:cNvSpPr>
          <p:nvPr>
            <p:ph type="body" sz="quarter" idx="3"/>
          </p:nvPr>
        </p:nvSpPr>
        <p:spPr>
          <a:xfrm>
            <a:off x="662305" y="4721423"/>
            <a:ext cx="5298440" cy="3862983"/>
          </a:xfrm>
          <a:prstGeom prst="rect">
            <a:avLst/>
          </a:prstGeom>
        </p:spPr>
        <p:txBody>
          <a:bodyPr vert="horz" lIns="91440" tIns="45720" rIns="91440" bIns="45720" rtlCol="0"/>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6" name="Marcador de pie de página 5">
            <a:extLst>
              <a:ext uri="{FF2B5EF4-FFF2-40B4-BE49-F238E27FC236}">
                <a16:creationId xmlns:a16="http://schemas.microsoft.com/office/drawing/2014/main" id="{8BC4A69A-10C4-426B-B794-96C4783F4706}"/>
              </a:ext>
            </a:extLst>
          </p:cNvPr>
          <p:cNvSpPr>
            <a:spLocks noGrp="1"/>
          </p:cNvSpPr>
          <p:nvPr>
            <p:ph type="ftr" sz="quarter" idx="4"/>
          </p:nvPr>
        </p:nvSpPr>
        <p:spPr>
          <a:xfrm>
            <a:off x="0" y="9318510"/>
            <a:ext cx="2869988" cy="49224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ES_tradnl"/>
          </a:p>
        </p:txBody>
      </p:sp>
      <p:sp>
        <p:nvSpPr>
          <p:cNvPr id="7" name="Marcador de número de diapositiva 6">
            <a:extLst>
              <a:ext uri="{FF2B5EF4-FFF2-40B4-BE49-F238E27FC236}">
                <a16:creationId xmlns:a16="http://schemas.microsoft.com/office/drawing/2014/main" id="{6D87D8AB-1A16-4B89-9EE8-563A94ABD6B3}"/>
              </a:ext>
            </a:extLst>
          </p:cNvPr>
          <p:cNvSpPr>
            <a:spLocks noGrp="1"/>
          </p:cNvSpPr>
          <p:nvPr>
            <p:ph type="sldNum" sz="quarter" idx="5"/>
          </p:nvPr>
        </p:nvSpPr>
        <p:spPr>
          <a:xfrm>
            <a:off x="3751529" y="9318510"/>
            <a:ext cx="2869988" cy="49224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1457FC0-3DD4-4249-BB14-434A20983AA8}" type="slidenum">
              <a:rPr lang="es-ES_tradnl" altLang="en-US"/>
              <a:pPr/>
              <a:t>‹Nº›</a:t>
            </a:fld>
            <a:endParaRPr lang="es-ES_tradnl"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1</a:t>
            </a:fld>
            <a:endParaRPr lang="es-ES_tradnl" altLang="en-US"/>
          </a:p>
        </p:txBody>
      </p:sp>
    </p:spTree>
    <p:extLst>
      <p:ext uri="{BB962C8B-B14F-4D97-AF65-F5344CB8AC3E}">
        <p14:creationId xmlns:p14="http://schemas.microsoft.com/office/powerpoint/2010/main" val="17364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a:t>
            </a:fld>
            <a:endParaRPr lang="es-ES_tradnl" altLang="en-US"/>
          </a:p>
        </p:txBody>
      </p:sp>
    </p:spTree>
    <p:extLst>
      <p:ext uri="{BB962C8B-B14F-4D97-AF65-F5344CB8AC3E}">
        <p14:creationId xmlns:p14="http://schemas.microsoft.com/office/powerpoint/2010/main" val="1779307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a:t>
            </a:fld>
            <a:endParaRPr lang="es-ES_tradnl" altLang="en-US"/>
          </a:p>
        </p:txBody>
      </p:sp>
    </p:spTree>
    <p:extLst>
      <p:ext uri="{BB962C8B-B14F-4D97-AF65-F5344CB8AC3E}">
        <p14:creationId xmlns:p14="http://schemas.microsoft.com/office/powerpoint/2010/main" val="2123436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4</a:t>
            </a:fld>
            <a:endParaRPr lang="es-ES_tradnl" altLang="en-US"/>
          </a:p>
        </p:txBody>
      </p:sp>
    </p:spTree>
    <p:extLst>
      <p:ext uri="{BB962C8B-B14F-4D97-AF65-F5344CB8AC3E}">
        <p14:creationId xmlns:p14="http://schemas.microsoft.com/office/powerpoint/2010/main" val="394733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5</a:t>
            </a:fld>
            <a:endParaRPr lang="es-ES_tradnl" altLang="en-US"/>
          </a:p>
        </p:txBody>
      </p:sp>
    </p:spTree>
    <p:extLst>
      <p:ext uri="{BB962C8B-B14F-4D97-AF65-F5344CB8AC3E}">
        <p14:creationId xmlns:p14="http://schemas.microsoft.com/office/powerpoint/2010/main" val="2666023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6</a:t>
            </a:fld>
            <a:endParaRPr lang="es-ES_tradnl" altLang="en-US"/>
          </a:p>
        </p:txBody>
      </p:sp>
    </p:spTree>
    <p:extLst>
      <p:ext uri="{BB962C8B-B14F-4D97-AF65-F5344CB8AC3E}">
        <p14:creationId xmlns:p14="http://schemas.microsoft.com/office/powerpoint/2010/main" val="3044790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At the </a:t>
            </a:r>
            <a:r>
              <a:rPr lang="en-US" sz="1800" dirty="0">
                <a:effectLst/>
                <a:highlight>
                  <a:srgbClr val="FFFF00"/>
                </a:highlight>
                <a:latin typeface="Calibri" panose="020F0502020204030204" pitchFamily="34" charset="0"/>
                <a:ea typeface="Calibri" panose="020F0502020204030204" pitchFamily="34" charset="0"/>
              </a:rPr>
              <a:t>Spanish national level</a:t>
            </a:r>
            <a:r>
              <a:rPr lang="en-US" sz="1800" dirty="0">
                <a:effectLst/>
                <a:latin typeface="Calibri" panose="020F0502020204030204" pitchFamily="34" charset="0"/>
                <a:ea typeface="Calibri" panose="020F0502020204030204" pitchFamily="34" charset="0"/>
              </a:rPr>
              <a:t>, we find various instruments such as the 2017 National Security Strategy, the National Civil Protection Strategy for the period 2019-2024, approved by the National Security Council, or the Comprehensive National Security Culture Plan, approved by the Council of Ministers on May 25, 2021</a:t>
            </a:r>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7</a:t>
            </a:fld>
            <a:endParaRPr lang="es-ES_tradnl" altLang="en-US"/>
          </a:p>
        </p:txBody>
      </p:sp>
    </p:spTree>
    <p:extLst>
      <p:ext uri="{BB962C8B-B14F-4D97-AF65-F5344CB8AC3E}">
        <p14:creationId xmlns:p14="http://schemas.microsoft.com/office/powerpoint/2010/main" val="1169524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In 2021, the Emergency Event Database (EM-DAT)</a:t>
            </a:r>
            <a:r>
              <a:rPr lang="en-US" b="1" dirty="0"/>
              <a:t> recorded 432 disastrous events related to natural hazards worldwide. Overall, these accounted for 10,492 deaths, affected 101.8 million people and caused approximately 252.1 billion US$ of economic losses . As a continent, Asia was the most severely impacted, suffering 40% of all disaster events and accounting for 49% of the total number of deaths</a:t>
            </a:r>
            <a:r>
              <a:rPr lang="en-US" dirty="0"/>
              <a:t> and 66% of the total number of people affected. Globally, the number of deaths and the number of people affected were below, but in 2021 the number of disaster events increased and so the economic losses. </a:t>
            </a:r>
            <a:endParaRPr lang="es-ES"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8</a:t>
            </a:fld>
            <a:endParaRPr lang="es-ES_tradnl" altLang="en-US"/>
          </a:p>
        </p:txBody>
      </p:sp>
    </p:spTree>
    <p:extLst>
      <p:ext uri="{BB962C8B-B14F-4D97-AF65-F5344CB8AC3E}">
        <p14:creationId xmlns:p14="http://schemas.microsoft.com/office/powerpoint/2010/main" val="367090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9</a:t>
            </a:fld>
            <a:endParaRPr lang="es-ES_tradnl" altLang="en-US"/>
          </a:p>
        </p:txBody>
      </p:sp>
    </p:spTree>
    <p:extLst>
      <p:ext uri="{BB962C8B-B14F-4D97-AF65-F5344CB8AC3E}">
        <p14:creationId xmlns:p14="http://schemas.microsoft.com/office/powerpoint/2010/main" val="2099135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Another element that reflects the importance of disasters is their transboundary or international character. Disasters have no borders. </a:t>
            </a:r>
          </a:p>
          <a:p>
            <a:r>
              <a:rPr lang="en-GB" noProof="0" dirty="0"/>
              <a:t>Here we can see the States affected by the Covid-19 pandemic.</a:t>
            </a:r>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11</a:t>
            </a:fld>
            <a:endParaRPr lang="es-ES_tradnl" altLang="en-US"/>
          </a:p>
        </p:txBody>
      </p:sp>
    </p:spTree>
    <p:extLst>
      <p:ext uri="{BB962C8B-B14F-4D97-AF65-F5344CB8AC3E}">
        <p14:creationId xmlns:p14="http://schemas.microsoft.com/office/powerpoint/2010/main" val="1748257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Here we can also see this effect related with the nuclear pollution of the Pacific Ocean after Fukushima NPP accident in 2011.</a:t>
            </a:r>
          </a:p>
          <a:p>
            <a:endParaRPr lang="en-GB" noProof="0" dirty="0"/>
          </a:p>
          <a:p>
            <a:r>
              <a:rPr lang="en-GB" noProof="0" dirty="0"/>
              <a:t>Disasters have no borders, but States do, and Int. Law is still mainly based on a inter-state paradigm. However, regional integration and cooperation processes like in the EU or ASEAN may be a good thing in enhancing effective disaster management.</a:t>
            </a:r>
          </a:p>
          <a:p>
            <a:endParaRPr lang="es-ES"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12</a:t>
            </a:fld>
            <a:endParaRPr lang="es-ES_tradnl" altLang="en-US"/>
          </a:p>
        </p:txBody>
      </p:sp>
    </p:spTree>
    <p:extLst>
      <p:ext uri="{BB962C8B-B14F-4D97-AF65-F5344CB8AC3E}">
        <p14:creationId xmlns:p14="http://schemas.microsoft.com/office/powerpoint/2010/main" val="1442803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2800" b="0" dirty="0"/>
              <a:t>So, </a:t>
            </a:r>
            <a:r>
              <a:rPr lang="es-ES" sz="2800" b="0" dirty="0" err="1"/>
              <a:t>considering</a:t>
            </a:r>
            <a:r>
              <a:rPr lang="es-ES" sz="2800" b="0" dirty="0"/>
              <a:t> the </a:t>
            </a:r>
            <a:r>
              <a:rPr lang="es-ES" sz="2800" b="0" dirty="0" err="1"/>
              <a:t>relevance</a:t>
            </a:r>
            <a:r>
              <a:rPr lang="es-ES" sz="2800" b="0" dirty="0"/>
              <a:t> of </a:t>
            </a:r>
            <a:r>
              <a:rPr lang="es-ES" sz="2800" b="0" dirty="0" err="1"/>
              <a:t>disasters</a:t>
            </a:r>
            <a:r>
              <a:rPr lang="es-ES" sz="2800" b="0" dirty="0"/>
              <a:t> we need to </a:t>
            </a:r>
            <a:r>
              <a:rPr lang="es-ES" sz="2800" b="0" dirty="0" err="1"/>
              <a:t>regulate</a:t>
            </a:r>
            <a:r>
              <a:rPr lang="es-ES" sz="2800" b="0" dirty="0"/>
              <a:t> this </a:t>
            </a:r>
            <a:r>
              <a:rPr lang="es-ES" sz="2800" b="0" dirty="0" err="1"/>
              <a:t>phenomenon</a:t>
            </a:r>
            <a:r>
              <a:rPr lang="es-ES" sz="2800" b="0" dirty="0"/>
              <a:t>. </a:t>
            </a:r>
            <a:r>
              <a:rPr lang="en-US" sz="4000" dirty="0">
                <a:solidFill>
                  <a:schemeClr val="bg1"/>
                </a:solidFill>
                <a:latin typeface="+mn-lt"/>
              </a:rPr>
              <a:t>The basic objective of disaster management and regulation is (must be) the protection of the human being and the defense of its fundamental rights, along with the protection of its goods and the environment.</a:t>
            </a:r>
          </a:p>
          <a:p>
            <a:pPr algn="just"/>
            <a:endParaRPr lang="en-US" sz="4000" dirty="0">
              <a:solidFill>
                <a:schemeClr val="bg1"/>
              </a:solidFill>
              <a:latin typeface="+mn-lt"/>
            </a:endParaRPr>
          </a:p>
          <a:p>
            <a:pPr algn="just"/>
            <a:r>
              <a:rPr lang="en-GB" sz="2800" noProof="0" dirty="0"/>
              <a:t>But… what is a disaster? And what it is for International Law? The latest is answered because global problems needs global solutions.  State based actions cannot </a:t>
            </a:r>
            <a:r>
              <a:rPr lang="en-GB" sz="2800" noProof="0" dirty="0" err="1"/>
              <a:t>copr</a:t>
            </a:r>
            <a:r>
              <a:rPr lang="en-GB" sz="2800" noProof="0" dirty="0"/>
              <a:t> with transboundary/international phenomenon like climate change related disasters, global pandemics, etc.</a:t>
            </a:r>
          </a:p>
          <a:p>
            <a:pPr algn="just"/>
            <a:endParaRPr lang="en-GB" sz="2800" noProof="0" dirty="0"/>
          </a:p>
          <a:p>
            <a:pPr algn="just"/>
            <a:r>
              <a:rPr lang="en-GB" sz="2800" noProof="0" dirty="0"/>
              <a:t>Then, what international law says about that and what is its object: disasters.</a:t>
            </a:r>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13</a:t>
            </a:fld>
            <a:endParaRPr lang="es-ES_tradnl" altLang="en-US"/>
          </a:p>
        </p:txBody>
      </p:sp>
    </p:spTree>
    <p:extLst>
      <p:ext uri="{BB962C8B-B14F-4D97-AF65-F5344CB8AC3E}">
        <p14:creationId xmlns:p14="http://schemas.microsoft.com/office/powerpoint/2010/main" val="1052569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About the notion of disasters…</a:t>
            </a:r>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14</a:t>
            </a:fld>
            <a:endParaRPr lang="es-ES_tradnl" altLang="en-US"/>
          </a:p>
        </p:txBody>
      </p:sp>
    </p:spTree>
    <p:extLst>
      <p:ext uri="{BB962C8B-B14F-4D97-AF65-F5344CB8AC3E}">
        <p14:creationId xmlns:p14="http://schemas.microsoft.com/office/powerpoint/2010/main" val="68511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About the notion of disasters…</a:t>
            </a:r>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15</a:t>
            </a:fld>
            <a:endParaRPr lang="es-ES_tradnl" altLang="en-US"/>
          </a:p>
        </p:txBody>
      </p:sp>
    </p:spTree>
    <p:extLst>
      <p:ext uri="{BB962C8B-B14F-4D97-AF65-F5344CB8AC3E}">
        <p14:creationId xmlns:p14="http://schemas.microsoft.com/office/powerpoint/2010/main" val="359868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noProof="0"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17</a:t>
            </a:fld>
            <a:endParaRPr lang="es-ES_tradnl" altLang="en-US"/>
          </a:p>
        </p:txBody>
      </p:sp>
    </p:spTree>
    <p:extLst>
      <p:ext uri="{BB962C8B-B14F-4D97-AF65-F5344CB8AC3E}">
        <p14:creationId xmlns:p14="http://schemas.microsoft.com/office/powerpoint/2010/main" val="371522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WHO REPORT ON THE ORIGINES OF THE COVID-19</a:t>
            </a:r>
            <a:endParaRPr lang="es-ES"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18</a:t>
            </a:fld>
            <a:endParaRPr lang="es-ES_tradnl" altLang="en-US"/>
          </a:p>
        </p:txBody>
      </p:sp>
    </p:spTree>
    <p:extLst>
      <p:ext uri="{BB962C8B-B14F-4D97-AF65-F5344CB8AC3E}">
        <p14:creationId xmlns:p14="http://schemas.microsoft.com/office/powerpoint/2010/main" val="3816922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2800" b="1" dirty="0" err="1"/>
              <a:t>Int</a:t>
            </a:r>
            <a:r>
              <a:rPr lang="es-ES" sz="2800" b="1" dirty="0"/>
              <a:t>. Disaster Law </a:t>
            </a:r>
            <a:r>
              <a:rPr lang="es-ES" sz="2800" b="1" dirty="0">
                <a:sym typeface="Wingdings" panose="05000000000000000000" pitchFamily="2" charset="2"/>
              </a:rPr>
              <a:t> International Disaster Management</a:t>
            </a:r>
            <a:endParaRPr lang="es-ES" sz="2800" b="1" dirty="0"/>
          </a:p>
          <a:p>
            <a:pPr marL="392113" lvl="1" indent="0">
              <a:buNone/>
            </a:pPr>
            <a:endParaRPr lang="es-ES" sz="2400" dirty="0"/>
          </a:p>
          <a:p>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19</a:t>
            </a:fld>
            <a:endParaRPr lang="es-ES_tradnl" altLang="en-US"/>
          </a:p>
        </p:txBody>
      </p:sp>
    </p:spTree>
    <p:extLst>
      <p:ext uri="{BB962C8B-B14F-4D97-AF65-F5344CB8AC3E}">
        <p14:creationId xmlns:p14="http://schemas.microsoft.com/office/powerpoint/2010/main" val="47083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20</a:t>
            </a:fld>
            <a:endParaRPr lang="es-ES_tradnl" altLang="en-US"/>
          </a:p>
        </p:txBody>
      </p:sp>
    </p:spTree>
    <p:extLst>
      <p:ext uri="{BB962C8B-B14F-4D97-AF65-F5344CB8AC3E}">
        <p14:creationId xmlns:p14="http://schemas.microsoft.com/office/powerpoint/2010/main" val="89171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With this formulation, disaster management acts on all elements of a catastrophic action, event or situation. This would not prevent some of the measures adopted in each of the phases from being juxtaposed. they are not watertight compartments.</a:t>
            </a:r>
            <a:endParaRPr lang="es-ES" dirty="0"/>
          </a:p>
        </p:txBody>
      </p:sp>
      <p:sp>
        <p:nvSpPr>
          <p:cNvPr id="4" name="Marcador de número de diapositiva 3"/>
          <p:cNvSpPr>
            <a:spLocks noGrp="1"/>
          </p:cNvSpPr>
          <p:nvPr>
            <p:ph type="sldNum" sz="quarter" idx="5"/>
          </p:nvPr>
        </p:nvSpPr>
        <p:spPr/>
        <p:txBody>
          <a:bodyPr/>
          <a:lstStyle/>
          <a:p>
            <a:fld id="{C1457FC0-3DD4-4249-BB14-434A20983AA8}" type="slidenum">
              <a:rPr lang="es-ES_tradnl" altLang="en-US" smtClean="0"/>
              <a:pPr/>
              <a:t>21</a:t>
            </a:fld>
            <a:endParaRPr lang="es-ES_tradnl" altLang="en-US"/>
          </a:p>
        </p:txBody>
      </p:sp>
    </p:spTree>
    <p:extLst>
      <p:ext uri="{BB962C8B-B14F-4D97-AF65-F5344CB8AC3E}">
        <p14:creationId xmlns:p14="http://schemas.microsoft.com/office/powerpoint/2010/main" val="1434298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22</a:t>
            </a:fld>
            <a:endParaRPr lang="es-ES_tradnl" altLang="en-US"/>
          </a:p>
        </p:txBody>
      </p:sp>
    </p:spTree>
    <p:extLst>
      <p:ext uri="{BB962C8B-B14F-4D97-AF65-F5344CB8AC3E}">
        <p14:creationId xmlns:p14="http://schemas.microsoft.com/office/powerpoint/2010/main" val="224037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Humanitarian assistance (Sovereign Order of Malta s. XI)</a:t>
            </a:r>
          </a:p>
          <a:p>
            <a:r>
              <a:rPr lang="en-GB" dirty="0"/>
              <a:t>ONG’s (s. XX)- Red Cross</a:t>
            </a:r>
          </a:p>
          <a:p>
            <a:r>
              <a:rPr lang="en-GB" dirty="0"/>
              <a:t>International Humanitarian Law Instruments applicable to disaster situations (civil protection)</a:t>
            </a:r>
          </a:p>
          <a:p>
            <a:pPr lvl="1"/>
            <a:r>
              <a:rPr lang="en-GB" dirty="0"/>
              <a:t>IV Geneva Convention, 1949</a:t>
            </a:r>
          </a:p>
          <a:p>
            <a:pPr lvl="1"/>
            <a:r>
              <a:rPr lang="en-GB" dirty="0"/>
              <a:t>Additional Protocol I, 1977</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971FF-EF28-4195-A575-329446EFAA55}" type="slidenum">
              <a:rPr kumimoji="0" lang="es-E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E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495639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Within the European sphere, we must mention the integration process of the European Union and its effects regarding the management and regulation of disasters; and whether this integration process favors a better and more coordinated response. And, this is because we must take into account </a:t>
            </a:r>
            <a:r>
              <a:rPr lang="en-US" sz="1800" dirty="0">
                <a:effectLst/>
                <a:highlight>
                  <a:srgbClr val="FFFF00"/>
                </a:highlight>
                <a:latin typeface="Calibri" panose="020F0502020204030204" pitchFamily="34" charset="0"/>
                <a:ea typeface="Calibri" panose="020F0502020204030204" pitchFamily="34" charset="0"/>
              </a:rPr>
              <a:t>the special relationship which binds the Member State to the E</a:t>
            </a:r>
            <a:r>
              <a:rPr lang="en-US" sz="1800" dirty="0">
                <a:effectLst/>
                <a:latin typeface="Calibri" panose="020F0502020204030204" pitchFamily="34" charset="0"/>
                <a:ea typeface="Calibri" panose="020F0502020204030204" pitchFamily="34" charset="0"/>
              </a:rPr>
              <a:t>U as an international integration organization</a:t>
            </a:r>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24</a:t>
            </a:fld>
            <a:endParaRPr lang="es-ES_tradnl" altLang="en-US"/>
          </a:p>
        </p:txBody>
      </p:sp>
    </p:spTree>
    <p:extLst>
      <p:ext uri="{BB962C8B-B14F-4D97-AF65-F5344CB8AC3E}">
        <p14:creationId xmlns:p14="http://schemas.microsoft.com/office/powerpoint/2010/main" val="1938715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rPr>
              <a:t>EU integration model is an open process that seeks a closer union between peoples of Europe. However, it does not provide clues as to how far it can be achieved. Looking back, there are many moments in which giant steps have been taken towards the integration of different matters, some of them strictly state-owned, such as civil and criminal matters. However, the evolution will depend on the will of the Member States. That is because the principle of conferral of powers limits the actions that the EU can take to those expressly attributed to it by Member States: “the EU can do what Member States specifically say”.</a:t>
            </a:r>
            <a:endParaRPr lang="en-GB" dirty="0"/>
          </a:p>
          <a:p>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25</a:t>
            </a:fld>
            <a:endParaRPr lang="es-ES_tradnl" altLang="en-US"/>
          </a:p>
        </p:txBody>
      </p:sp>
    </p:spTree>
    <p:extLst>
      <p:ext uri="{BB962C8B-B14F-4D97-AF65-F5344CB8AC3E}">
        <p14:creationId xmlns:p14="http://schemas.microsoft.com/office/powerpoint/2010/main" val="2325643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26</a:t>
            </a:fld>
            <a:endParaRPr lang="es-ES_tradnl" altLang="en-US"/>
          </a:p>
        </p:txBody>
      </p:sp>
    </p:spTree>
    <p:extLst>
      <p:ext uri="{BB962C8B-B14F-4D97-AF65-F5344CB8AC3E}">
        <p14:creationId xmlns:p14="http://schemas.microsoft.com/office/powerpoint/2010/main" val="4138518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27</a:t>
            </a:fld>
            <a:endParaRPr lang="es-ES_tradnl" altLang="en-US"/>
          </a:p>
        </p:txBody>
      </p:sp>
    </p:spTree>
    <p:extLst>
      <p:ext uri="{BB962C8B-B14F-4D97-AF65-F5344CB8AC3E}">
        <p14:creationId xmlns:p14="http://schemas.microsoft.com/office/powerpoint/2010/main" val="1948192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28</a:t>
            </a:fld>
            <a:endParaRPr lang="es-ES_tradnl" altLang="en-US"/>
          </a:p>
        </p:txBody>
      </p:sp>
    </p:spTree>
    <p:extLst>
      <p:ext uri="{BB962C8B-B14F-4D97-AF65-F5344CB8AC3E}">
        <p14:creationId xmlns:p14="http://schemas.microsoft.com/office/powerpoint/2010/main" val="201970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None/>
            </a:pPr>
            <a:r>
              <a:rPr lang="en-US" sz="1200" dirty="0">
                <a:solidFill>
                  <a:srgbClr val="17375E"/>
                </a:solidFill>
                <a:latin typeface="Arial" panose="020B0604020202020204" pitchFamily="34" charset="0"/>
                <a:cs typeface="Arial" panose="020B0604020202020204" pitchFamily="34" charset="0"/>
              </a:rPr>
              <a:t>The EU undertake with its obligation of coordination through this European Civil protection pool by setting up the </a:t>
            </a:r>
            <a:r>
              <a:rPr lang="en-US" sz="1200" b="1" dirty="0">
                <a:solidFill>
                  <a:srgbClr val="17375E"/>
                </a:solidFill>
                <a:latin typeface="Arial" panose="020B0604020202020204" pitchFamily="34" charset="0"/>
                <a:cs typeface="Arial" panose="020B0604020202020204" pitchFamily="34" charset="0"/>
              </a:rPr>
              <a:t>types, number, and quality </a:t>
            </a:r>
            <a:r>
              <a:rPr lang="en-US" sz="1200" dirty="0">
                <a:solidFill>
                  <a:srgbClr val="17375E"/>
                </a:solidFill>
                <a:latin typeface="Arial" panose="020B0604020202020204" pitchFamily="34" charset="0"/>
                <a:cs typeface="Arial" panose="020B0604020202020204" pitchFamily="34" charset="0"/>
              </a:rPr>
              <a:t>of such response capacities. Also, it will </a:t>
            </a:r>
            <a:r>
              <a:rPr lang="en-US" sz="1200" b="1" dirty="0">
                <a:solidFill>
                  <a:srgbClr val="17375E"/>
                </a:solidFill>
                <a:latin typeface="Arial" panose="020B0604020202020204" pitchFamily="34" charset="0"/>
                <a:cs typeface="Arial" panose="020B0604020202020204" pitchFamily="34" charset="0"/>
              </a:rPr>
              <a:t>monitor</a:t>
            </a:r>
            <a:r>
              <a:rPr lang="en-US" sz="1200" dirty="0">
                <a:solidFill>
                  <a:srgbClr val="17375E"/>
                </a:solidFill>
                <a:latin typeface="Arial" panose="020B0604020202020204" pitchFamily="34" charset="0"/>
                <a:cs typeface="Arial" panose="020B0604020202020204" pitchFamily="34" charset="0"/>
              </a:rPr>
              <a:t> looking for gaps and will assist even with </a:t>
            </a:r>
            <a:r>
              <a:rPr lang="en-US" sz="1200" b="1" dirty="0">
                <a:solidFill>
                  <a:srgbClr val="17375E"/>
                </a:solidFill>
                <a:latin typeface="Arial" panose="020B0604020202020204" pitchFamily="34" charset="0"/>
                <a:cs typeface="Arial" panose="020B0604020202020204" pitchFamily="34" charset="0"/>
              </a:rPr>
              <a:t>financial assistance</a:t>
            </a:r>
            <a:r>
              <a:rPr lang="en-US" sz="1200" dirty="0">
                <a:solidFill>
                  <a:srgbClr val="17375E"/>
                </a:solidFill>
                <a:latin typeface="Arial" panose="020B0604020202020204" pitchFamily="34" charset="0"/>
                <a:cs typeface="Arial" panose="020B0604020202020204" pitchFamily="34" charset="0"/>
              </a:rPr>
              <a:t> (art. 11.2.2 Decision) to States to cope with these gaps.</a:t>
            </a:r>
            <a:endParaRPr lang="es-ES" sz="1200" dirty="0">
              <a:solidFill>
                <a:srgbClr val="17375E"/>
              </a:solidFill>
              <a:latin typeface="Arial" panose="020B0604020202020204" pitchFamily="34" charset="0"/>
              <a:cs typeface="Arial" panose="020B0604020202020204" pitchFamily="34" charset="0"/>
            </a:endParaRPr>
          </a:p>
          <a:p>
            <a:pPr>
              <a:buNone/>
            </a:pPr>
            <a:r>
              <a:rPr lang="en-US" sz="1200" dirty="0">
                <a:solidFill>
                  <a:srgbClr val="17375E"/>
                </a:solidFill>
                <a:latin typeface="Arial" panose="020B0604020202020204" pitchFamily="34" charset="0"/>
                <a:cs typeface="Arial" panose="020B0604020202020204" pitchFamily="34" charset="0"/>
              </a:rPr>
              <a:t> </a:t>
            </a:r>
            <a:endParaRPr lang="es-ES" sz="1200" dirty="0">
              <a:solidFill>
                <a:srgbClr val="17375E"/>
              </a:solidFill>
              <a:latin typeface="Arial" panose="020B0604020202020204" pitchFamily="34" charset="0"/>
              <a:cs typeface="Arial" panose="020B0604020202020204" pitchFamily="34" charset="0"/>
            </a:endParaRPr>
          </a:p>
          <a:p>
            <a:pPr>
              <a:buNone/>
            </a:pPr>
            <a:r>
              <a:rPr lang="en-GB" sz="1200" dirty="0">
                <a:solidFill>
                  <a:srgbClr val="17375E"/>
                </a:solidFill>
                <a:latin typeface="Arial" panose="020B0604020202020204" pitchFamily="34" charset="0"/>
                <a:cs typeface="Arial" panose="020B0604020202020204" pitchFamily="34" charset="0"/>
              </a:rPr>
              <a:t>The Union plays </a:t>
            </a:r>
            <a:r>
              <a:rPr lang="en-GB" sz="1200" b="1" dirty="0">
                <a:solidFill>
                  <a:srgbClr val="17375E"/>
                </a:solidFill>
                <a:latin typeface="Arial" panose="020B0604020202020204" pitchFamily="34" charset="0"/>
                <a:cs typeface="Arial" panose="020B0604020202020204" pitchFamily="34" charset="0"/>
              </a:rPr>
              <a:t>a “secondary” role </a:t>
            </a:r>
            <a:r>
              <a:rPr lang="en-GB" sz="1200" dirty="0">
                <a:solidFill>
                  <a:srgbClr val="17375E"/>
                </a:solidFill>
                <a:latin typeface="Arial" panose="020B0604020202020204" pitchFamily="34" charset="0"/>
                <a:cs typeface="Arial" panose="020B0604020202020204" pitchFamily="34" charset="0"/>
              </a:rPr>
              <a:t>dedicated to linking in an orderly manner the actions of the participating States in Civil Protection. The system respond to the principle of subsidiarity</a:t>
            </a:r>
          </a:p>
          <a:p>
            <a:pPr>
              <a:buNone/>
            </a:pPr>
            <a:endParaRPr lang="en-US" sz="1200" dirty="0">
              <a:solidFill>
                <a:srgbClr val="17375E"/>
              </a:solidFill>
              <a:latin typeface="Arial" panose="020B0604020202020204" pitchFamily="34" charset="0"/>
              <a:cs typeface="Arial" panose="020B0604020202020204" pitchFamily="34" charset="0"/>
            </a:endParaRPr>
          </a:p>
          <a:p>
            <a:pPr>
              <a:buNone/>
            </a:pPr>
            <a:r>
              <a:rPr lang="en-US" sz="1200" dirty="0">
                <a:solidFill>
                  <a:srgbClr val="17375E"/>
                </a:solidFill>
                <a:latin typeface="Arial" panose="020B0604020202020204" pitchFamily="34" charset="0"/>
                <a:cs typeface="Arial" panose="020B0604020202020204" pitchFamily="34" charset="0"/>
              </a:rPr>
              <a:t>The mere coordination of MS actions may not impede that they do not correctly comply with their obligations and jeopardize the achievement of European Mechanism objectives</a:t>
            </a:r>
            <a:r>
              <a:rPr lang="en-US" sz="1200" dirty="0">
                <a:solidFill>
                  <a:srgbClr val="17375E"/>
                </a:solidFill>
                <a:latin typeface="Arial" panose="020B0604020202020204" pitchFamily="34" charset="0"/>
                <a:cs typeface="Arial" panose="020B0604020202020204" pitchFamily="34" charset="0"/>
                <a:sym typeface="Wingdings" panose="05000000000000000000" pitchFamily="2" charset="2"/>
              </a:rPr>
              <a:t> COOPERATION</a:t>
            </a:r>
            <a:endParaRPr lang="en-US" sz="1200" dirty="0">
              <a:solidFill>
                <a:srgbClr val="17375E"/>
              </a:solidFill>
              <a:latin typeface="Arial" panose="020B0604020202020204" pitchFamily="34" charset="0"/>
              <a:cs typeface="Arial" panose="020B0604020202020204" pitchFamily="34" charset="0"/>
            </a:endParaRPr>
          </a:p>
          <a:p>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29</a:t>
            </a:fld>
            <a:endParaRPr lang="es-ES_tradnl" altLang="en-US"/>
          </a:p>
        </p:txBody>
      </p:sp>
    </p:spTree>
    <p:extLst>
      <p:ext uri="{BB962C8B-B14F-4D97-AF65-F5344CB8AC3E}">
        <p14:creationId xmlns:p14="http://schemas.microsoft.com/office/powerpoint/2010/main" val="1088281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15000"/>
              </a:lnSpc>
            </a:pPr>
            <a:r>
              <a:rPr lang="en-GB"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COOPERATION</a:t>
            </a:r>
            <a:r>
              <a:rPr lang="en-GB"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appears intended for relations between the EU and the participating States</a:t>
            </a: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rPr>
              <a:t>The EU, through the Commission, will cooperate with the participating States also in matters of prevention, preparedness and response to disasters. Although it is true that outside the Union, cooperation actions are considerably reduced.</a:t>
            </a:r>
            <a:endParaRPr lang="en-GB" dirty="0"/>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31</a:t>
            </a:fld>
            <a:endParaRPr lang="es-ES_tradnl" altLang="en-US"/>
          </a:p>
        </p:txBody>
      </p:sp>
    </p:spTree>
    <p:extLst>
      <p:ext uri="{BB962C8B-B14F-4D97-AF65-F5344CB8AC3E}">
        <p14:creationId xmlns:p14="http://schemas.microsoft.com/office/powerpoint/2010/main" val="3228365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32</a:t>
            </a:fld>
            <a:endParaRPr lang="es-ES_tradnl" altLang="en-US"/>
          </a:p>
        </p:txBody>
      </p:sp>
    </p:spTree>
    <p:extLst>
      <p:ext uri="{BB962C8B-B14F-4D97-AF65-F5344CB8AC3E}">
        <p14:creationId xmlns:p14="http://schemas.microsoft.com/office/powerpoint/2010/main" val="35265389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33</a:t>
            </a:fld>
            <a:endParaRPr lang="es-ES_tradnl" altLang="en-US"/>
          </a:p>
        </p:txBody>
      </p:sp>
    </p:spTree>
    <p:extLst>
      <p:ext uri="{BB962C8B-B14F-4D97-AF65-F5344CB8AC3E}">
        <p14:creationId xmlns:p14="http://schemas.microsoft.com/office/powerpoint/2010/main" val="3469276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34</a:t>
            </a:fld>
            <a:endParaRPr lang="es-ES_tradnl" altLang="en-US"/>
          </a:p>
        </p:txBody>
      </p:sp>
    </p:spTree>
    <p:extLst>
      <p:ext uri="{BB962C8B-B14F-4D97-AF65-F5344CB8AC3E}">
        <p14:creationId xmlns:p14="http://schemas.microsoft.com/office/powerpoint/2010/main" val="3649945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35</a:t>
            </a:fld>
            <a:endParaRPr lang="es-ES_tradnl" altLang="en-US"/>
          </a:p>
        </p:txBody>
      </p:sp>
    </p:spTree>
    <p:extLst>
      <p:ext uri="{BB962C8B-B14F-4D97-AF65-F5344CB8AC3E}">
        <p14:creationId xmlns:p14="http://schemas.microsoft.com/office/powerpoint/2010/main" val="1485692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36</a:t>
            </a:fld>
            <a:endParaRPr lang="es-ES_tradnl" altLang="en-US"/>
          </a:p>
        </p:txBody>
      </p:sp>
    </p:spTree>
    <p:extLst>
      <p:ext uri="{BB962C8B-B14F-4D97-AF65-F5344CB8AC3E}">
        <p14:creationId xmlns:p14="http://schemas.microsoft.com/office/powerpoint/2010/main" val="2468972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37</a:t>
            </a:fld>
            <a:endParaRPr lang="es-ES_tradnl" altLang="en-US"/>
          </a:p>
        </p:txBody>
      </p:sp>
    </p:spTree>
    <p:extLst>
      <p:ext uri="{BB962C8B-B14F-4D97-AF65-F5344CB8AC3E}">
        <p14:creationId xmlns:p14="http://schemas.microsoft.com/office/powerpoint/2010/main" val="341441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38</a:t>
            </a:fld>
            <a:endParaRPr lang="es-ES_tradnl" altLang="en-US"/>
          </a:p>
        </p:txBody>
      </p:sp>
    </p:spTree>
    <p:extLst>
      <p:ext uri="{BB962C8B-B14F-4D97-AF65-F5344CB8AC3E}">
        <p14:creationId xmlns:p14="http://schemas.microsoft.com/office/powerpoint/2010/main" val="3811298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39</a:t>
            </a:fld>
            <a:endParaRPr lang="es-ES_tradnl" altLang="en-US"/>
          </a:p>
        </p:txBody>
      </p:sp>
    </p:spTree>
    <p:extLst>
      <p:ext uri="{BB962C8B-B14F-4D97-AF65-F5344CB8AC3E}">
        <p14:creationId xmlns:p14="http://schemas.microsoft.com/office/powerpoint/2010/main" val="24541963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40</a:t>
            </a:fld>
            <a:endParaRPr lang="es-ES_tradnl" altLang="en-US"/>
          </a:p>
        </p:txBody>
      </p:sp>
    </p:spTree>
    <p:extLst>
      <p:ext uri="{BB962C8B-B14F-4D97-AF65-F5344CB8AC3E}">
        <p14:creationId xmlns:p14="http://schemas.microsoft.com/office/powerpoint/2010/main" val="17114430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C1457FC0-3DD4-4249-BB14-434A20983AA8}" type="slidenum">
              <a:rPr lang="es-ES_tradnl" altLang="en-US" smtClean="0"/>
              <a:pPr/>
              <a:t>41</a:t>
            </a:fld>
            <a:endParaRPr lang="es-ES_tradnl" altLang="en-US"/>
          </a:p>
        </p:txBody>
      </p:sp>
    </p:spTree>
    <p:extLst>
      <p:ext uri="{BB962C8B-B14F-4D97-AF65-F5344CB8AC3E}">
        <p14:creationId xmlns:p14="http://schemas.microsoft.com/office/powerpoint/2010/main" val="345872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6"/>
            <a:ext cx="103632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a:extLst>
              <a:ext uri="{FF2B5EF4-FFF2-40B4-BE49-F238E27FC236}">
                <a16:creationId xmlns:a16="http://schemas.microsoft.com/office/drawing/2014/main" id="{6B1BF890-B190-48D2-BF2B-68BA0CE0AC10}"/>
              </a:ext>
            </a:extLst>
          </p:cNvPr>
          <p:cNvSpPr>
            <a:spLocks noGrp="1"/>
          </p:cNvSpPr>
          <p:nvPr>
            <p:ph type="dt" sz="half" idx="10"/>
          </p:nvPr>
        </p:nvSpPr>
        <p:spPr/>
        <p:txBody>
          <a:bodyPr/>
          <a:lstStyle>
            <a:lvl1pPr>
              <a:defRPr/>
            </a:lvl1pPr>
          </a:lstStyle>
          <a:p>
            <a:pPr>
              <a:defRPr/>
            </a:pPr>
            <a:fld id="{A87984F2-7AAB-4DAC-BC02-B404A7DB1E5D}"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2E8CCB20-2914-4339-BBB9-84180D258E83}"/>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314C66C7-F7C8-4D98-BD22-F95D5ECE499E}"/>
              </a:ext>
            </a:extLst>
          </p:cNvPr>
          <p:cNvSpPr>
            <a:spLocks noGrp="1"/>
          </p:cNvSpPr>
          <p:nvPr>
            <p:ph type="sldNum" sz="quarter" idx="12"/>
          </p:nvPr>
        </p:nvSpPr>
        <p:spPr/>
        <p:txBody>
          <a:bodyPr/>
          <a:lstStyle>
            <a:lvl1pPr>
              <a:defRPr/>
            </a:lvl1pPr>
          </a:lstStyle>
          <a:p>
            <a:fld id="{380D2EBC-0006-447E-9448-CB71C48EAFF4}" type="slidenum">
              <a:rPr lang="es-ES" altLang="en-US"/>
              <a:pPr/>
              <a:t>‹Nº›</a:t>
            </a:fld>
            <a:endParaRPr lang="es-ES" altLang="en-US"/>
          </a:p>
        </p:txBody>
      </p:sp>
    </p:spTree>
    <p:extLst>
      <p:ext uri="{BB962C8B-B14F-4D97-AF65-F5344CB8AC3E}">
        <p14:creationId xmlns:p14="http://schemas.microsoft.com/office/powerpoint/2010/main" val="290697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EEBF263F-045A-4CE4-8E67-ED805514BBCC}"/>
              </a:ext>
            </a:extLst>
          </p:cNvPr>
          <p:cNvSpPr>
            <a:spLocks noGrp="1"/>
          </p:cNvSpPr>
          <p:nvPr>
            <p:ph type="dt" sz="half" idx="10"/>
          </p:nvPr>
        </p:nvSpPr>
        <p:spPr/>
        <p:txBody>
          <a:bodyPr/>
          <a:lstStyle>
            <a:lvl1pPr>
              <a:defRPr/>
            </a:lvl1pPr>
          </a:lstStyle>
          <a:p>
            <a:pPr>
              <a:defRPr/>
            </a:pPr>
            <a:fld id="{16932F59-829B-4C97-B6F0-B626EA1E244A}"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23DAECB7-EABC-4E61-8D07-9B187CD1ADE5}"/>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EED77EE5-D0FA-4F96-BB85-FC6905EE71E4}"/>
              </a:ext>
            </a:extLst>
          </p:cNvPr>
          <p:cNvSpPr>
            <a:spLocks noGrp="1"/>
          </p:cNvSpPr>
          <p:nvPr>
            <p:ph type="sldNum" sz="quarter" idx="12"/>
          </p:nvPr>
        </p:nvSpPr>
        <p:spPr/>
        <p:txBody>
          <a:bodyPr/>
          <a:lstStyle>
            <a:lvl1pPr>
              <a:defRPr/>
            </a:lvl1pPr>
          </a:lstStyle>
          <a:p>
            <a:fld id="{FF3DD52B-F948-4943-A5DD-E4084F36325F}" type="slidenum">
              <a:rPr lang="es-ES" altLang="en-US"/>
              <a:pPr/>
              <a:t>‹Nº›</a:t>
            </a:fld>
            <a:endParaRPr lang="es-ES" altLang="en-US"/>
          </a:p>
        </p:txBody>
      </p:sp>
    </p:spTree>
    <p:extLst>
      <p:ext uri="{BB962C8B-B14F-4D97-AF65-F5344CB8AC3E}">
        <p14:creationId xmlns:p14="http://schemas.microsoft.com/office/powerpoint/2010/main" val="3898028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a:extLst>
              <a:ext uri="{FF2B5EF4-FFF2-40B4-BE49-F238E27FC236}">
                <a16:creationId xmlns:a16="http://schemas.microsoft.com/office/drawing/2014/main" id="{2C271977-A22C-4A71-8064-D0ECEA895A38}"/>
              </a:ext>
            </a:extLst>
          </p:cNvPr>
          <p:cNvSpPr>
            <a:spLocks noGrp="1"/>
          </p:cNvSpPr>
          <p:nvPr>
            <p:ph type="dt" sz="half" idx="10"/>
          </p:nvPr>
        </p:nvSpPr>
        <p:spPr/>
        <p:txBody>
          <a:bodyPr/>
          <a:lstStyle>
            <a:lvl1pPr>
              <a:defRPr/>
            </a:lvl1pPr>
          </a:lstStyle>
          <a:p>
            <a:pPr>
              <a:defRPr/>
            </a:pPr>
            <a:fld id="{42699BD5-AAAF-4EEE-AE75-81807B015583}"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AF2C2546-4AAE-49D0-BA46-62160CC033BB}"/>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EBBC1023-85E3-4864-BA26-A1B183E12547}"/>
              </a:ext>
            </a:extLst>
          </p:cNvPr>
          <p:cNvSpPr>
            <a:spLocks noGrp="1"/>
          </p:cNvSpPr>
          <p:nvPr>
            <p:ph type="sldNum" sz="quarter" idx="12"/>
          </p:nvPr>
        </p:nvSpPr>
        <p:spPr/>
        <p:txBody>
          <a:bodyPr/>
          <a:lstStyle>
            <a:lvl1pPr>
              <a:defRPr/>
            </a:lvl1pPr>
          </a:lstStyle>
          <a:p>
            <a:fld id="{C9D3B757-D6D8-4E4F-8BE1-717919CA788E}" type="slidenum">
              <a:rPr lang="es-ES" altLang="en-US"/>
              <a:pPr/>
              <a:t>‹Nº›</a:t>
            </a:fld>
            <a:endParaRPr lang="es-ES" altLang="en-US"/>
          </a:p>
        </p:txBody>
      </p:sp>
    </p:spTree>
    <p:extLst>
      <p:ext uri="{BB962C8B-B14F-4D97-AF65-F5344CB8AC3E}">
        <p14:creationId xmlns:p14="http://schemas.microsoft.com/office/powerpoint/2010/main" val="380509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a:extLst>
              <a:ext uri="{FF2B5EF4-FFF2-40B4-BE49-F238E27FC236}">
                <a16:creationId xmlns:a16="http://schemas.microsoft.com/office/drawing/2014/main" id="{56C80A8D-07C2-4050-8EA5-603F2DCE0AFD}"/>
              </a:ext>
            </a:extLst>
          </p:cNvPr>
          <p:cNvSpPr>
            <a:spLocks noGrp="1"/>
          </p:cNvSpPr>
          <p:nvPr>
            <p:ph type="dt" sz="half" idx="10"/>
          </p:nvPr>
        </p:nvSpPr>
        <p:spPr/>
        <p:txBody>
          <a:bodyPr/>
          <a:lstStyle>
            <a:lvl1pPr>
              <a:defRPr/>
            </a:lvl1pPr>
          </a:lstStyle>
          <a:p>
            <a:pPr>
              <a:defRPr/>
            </a:pPr>
            <a:fld id="{BAF2A96A-9D9E-4C6C-B53F-54CD07FFA461}" type="datetimeFigureOut">
              <a:rPr lang="es-ES"/>
              <a:pPr>
                <a:defRPr/>
              </a:pPr>
              <a:t>30/01/2023</a:t>
            </a:fld>
            <a:endParaRPr lang="es-ES"/>
          </a:p>
        </p:txBody>
      </p:sp>
      <p:sp>
        <p:nvSpPr>
          <p:cNvPr id="6" name="Marcador de pie de página 4">
            <a:extLst>
              <a:ext uri="{FF2B5EF4-FFF2-40B4-BE49-F238E27FC236}">
                <a16:creationId xmlns:a16="http://schemas.microsoft.com/office/drawing/2014/main" id="{07BC9CAA-1A24-41E6-B972-AEEB166CE97A}"/>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9444F1B8-EAF3-4FF0-A392-CB1C50ADEE2D}"/>
              </a:ext>
            </a:extLst>
          </p:cNvPr>
          <p:cNvSpPr>
            <a:spLocks noGrp="1"/>
          </p:cNvSpPr>
          <p:nvPr>
            <p:ph type="sldNum" sz="quarter" idx="12"/>
          </p:nvPr>
        </p:nvSpPr>
        <p:spPr/>
        <p:txBody>
          <a:bodyPr/>
          <a:lstStyle>
            <a:lvl1pPr>
              <a:defRPr/>
            </a:lvl1pPr>
          </a:lstStyle>
          <a:p>
            <a:fld id="{3E0E5F94-8343-4CB1-8082-7AEBBEFF9581}" type="slidenum">
              <a:rPr lang="es-ES" altLang="en-US"/>
              <a:pPr/>
              <a:t>‹Nº›</a:t>
            </a:fld>
            <a:endParaRPr lang="es-ES" altLang="en-US"/>
          </a:p>
        </p:txBody>
      </p:sp>
    </p:spTree>
    <p:extLst>
      <p:ext uri="{BB962C8B-B14F-4D97-AF65-F5344CB8AC3E}">
        <p14:creationId xmlns:p14="http://schemas.microsoft.com/office/powerpoint/2010/main" val="2480281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a:extLst>
              <a:ext uri="{FF2B5EF4-FFF2-40B4-BE49-F238E27FC236}">
                <a16:creationId xmlns:a16="http://schemas.microsoft.com/office/drawing/2014/main" id="{5555F8D1-F92D-4D7F-845A-A08744F0DE9E}"/>
              </a:ext>
            </a:extLst>
          </p:cNvPr>
          <p:cNvSpPr>
            <a:spLocks noGrp="1"/>
          </p:cNvSpPr>
          <p:nvPr>
            <p:ph type="dt" sz="half" idx="10"/>
          </p:nvPr>
        </p:nvSpPr>
        <p:spPr/>
        <p:txBody>
          <a:bodyPr/>
          <a:lstStyle>
            <a:lvl1pPr>
              <a:defRPr/>
            </a:lvl1pPr>
          </a:lstStyle>
          <a:p>
            <a:pPr>
              <a:defRPr/>
            </a:pPr>
            <a:fld id="{A3920C90-2CDF-4E4E-BB0C-D1B03100C870}" type="datetimeFigureOut">
              <a:rPr lang="es-ES"/>
              <a:pPr>
                <a:defRPr/>
              </a:pPr>
              <a:t>30/01/2023</a:t>
            </a:fld>
            <a:endParaRPr lang="es-ES"/>
          </a:p>
        </p:txBody>
      </p:sp>
      <p:sp>
        <p:nvSpPr>
          <p:cNvPr id="8" name="Marcador de pie de página 4">
            <a:extLst>
              <a:ext uri="{FF2B5EF4-FFF2-40B4-BE49-F238E27FC236}">
                <a16:creationId xmlns:a16="http://schemas.microsoft.com/office/drawing/2014/main" id="{6BCA3FE1-B5F1-440E-A25F-8556BFE57C18}"/>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a16="http://schemas.microsoft.com/office/drawing/2014/main" id="{A8CA475D-957D-4F30-9D4B-E5E8526FAD96}"/>
              </a:ext>
            </a:extLst>
          </p:cNvPr>
          <p:cNvSpPr>
            <a:spLocks noGrp="1"/>
          </p:cNvSpPr>
          <p:nvPr>
            <p:ph type="sldNum" sz="quarter" idx="12"/>
          </p:nvPr>
        </p:nvSpPr>
        <p:spPr/>
        <p:txBody>
          <a:bodyPr/>
          <a:lstStyle>
            <a:lvl1pPr>
              <a:defRPr/>
            </a:lvl1pPr>
          </a:lstStyle>
          <a:p>
            <a:fld id="{D8E6267A-6E3D-4F3C-B138-29F293F77700}" type="slidenum">
              <a:rPr lang="es-ES" altLang="en-US"/>
              <a:pPr/>
              <a:t>‹Nº›</a:t>
            </a:fld>
            <a:endParaRPr lang="es-ES" altLang="en-US"/>
          </a:p>
        </p:txBody>
      </p:sp>
    </p:spTree>
    <p:extLst>
      <p:ext uri="{BB962C8B-B14F-4D97-AF65-F5344CB8AC3E}">
        <p14:creationId xmlns:p14="http://schemas.microsoft.com/office/powerpoint/2010/main" val="131499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a:extLst>
              <a:ext uri="{FF2B5EF4-FFF2-40B4-BE49-F238E27FC236}">
                <a16:creationId xmlns:a16="http://schemas.microsoft.com/office/drawing/2014/main" id="{9388801B-D0A2-48CA-94A8-D4DC7E7BF4A0}"/>
              </a:ext>
            </a:extLst>
          </p:cNvPr>
          <p:cNvSpPr>
            <a:spLocks noGrp="1"/>
          </p:cNvSpPr>
          <p:nvPr>
            <p:ph type="dt" sz="half" idx="10"/>
          </p:nvPr>
        </p:nvSpPr>
        <p:spPr/>
        <p:txBody>
          <a:bodyPr/>
          <a:lstStyle>
            <a:lvl1pPr>
              <a:defRPr/>
            </a:lvl1pPr>
          </a:lstStyle>
          <a:p>
            <a:pPr>
              <a:defRPr/>
            </a:pPr>
            <a:fld id="{5A4908C9-2824-4A57-9916-4F55E108EADC}" type="datetimeFigureOut">
              <a:rPr lang="es-ES"/>
              <a:pPr>
                <a:defRPr/>
              </a:pPr>
              <a:t>30/01/2023</a:t>
            </a:fld>
            <a:endParaRPr lang="es-ES"/>
          </a:p>
        </p:txBody>
      </p:sp>
      <p:sp>
        <p:nvSpPr>
          <p:cNvPr id="4" name="Marcador de pie de página 4">
            <a:extLst>
              <a:ext uri="{FF2B5EF4-FFF2-40B4-BE49-F238E27FC236}">
                <a16:creationId xmlns:a16="http://schemas.microsoft.com/office/drawing/2014/main" id="{9DF8A99E-9100-451D-A552-27A63340F957}"/>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a16="http://schemas.microsoft.com/office/drawing/2014/main" id="{DF6ECB92-06BE-470E-9582-A3F0354EE705}"/>
              </a:ext>
            </a:extLst>
          </p:cNvPr>
          <p:cNvSpPr>
            <a:spLocks noGrp="1"/>
          </p:cNvSpPr>
          <p:nvPr>
            <p:ph type="sldNum" sz="quarter" idx="12"/>
          </p:nvPr>
        </p:nvSpPr>
        <p:spPr/>
        <p:txBody>
          <a:bodyPr/>
          <a:lstStyle>
            <a:lvl1pPr>
              <a:defRPr/>
            </a:lvl1pPr>
          </a:lstStyle>
          <a:p>
            <a:fld id="{02C66DDD-2F99-45EB-BE91-598472E31B61}" type="slidenum">
              <a:rPr lang="es-ES" altLang="en-US"/>
              <a:pPr/>
              <a:t>‹Nº›</a:t>
            </a:fld>
            <a:endParaRPr lang="es-ES" altLang="en-US"/>
          </a:p>
        </p:txBody>
      </p:sp>
    </p:spTree>
    <p:extLst>
      <p:ext uri="{BB962C8B-B14F-4D97-AF65-F5344CB8AC3E}">
        <p14:creationId xmlns:p14="http://schemas.microsoft.com/office/powerpoint/2010/main" val="2814455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ABF0067B-9BAD-4D9A-9B4D-F232086B92D4}"/>
              </a:ext>
            </a:extLst>
          </p:cNvPr>
          <p:cNvSpPr>
            <a:spLocks noGrp="1"/>
          </p:cNvSpPr>
          <p:nvPr>
            <p:ph type="dt" sz="half" idx="10"/>
          </p:nvPr>
        </p:nvSpPr>
        <p:spPr/>
        <p:txBody>
          <a:bodyPr/>
          <a:lstStyle>
            <a:lvl1pPr>
              <a:defRPr/>
            </a:lvl1pPr>
          </a:lstStyle>
          <a:p>
            <a:pPr>
              <a:defRPr/>
            </a:pPr>
            <a:fld id="{5FF4234B-029A-4AF3-AECF-8049021C1537}" type="datetimeFigureOut">
              <a:rPr lang="es-ES"/>
              <a:pPr>
                <a:defRPr/>
              </a:pPr>
              <a:t>30/01/2023</a:t>
            </a:fld>
            <a:endParaRPr lang="es-ES"/>
          </a:p>
        </p:txBody>
      </p:sp>
      <p:sp>
        <p:nvSpPr>
          <p:cNvPr id="3" name="Marcador de pie de página 4">
            <a:extLst>
              <a:ext uri="{FF2B5EF4-FFF2-40B4-BE49-F238E27FC236}">
                <a16:creationId xmlns:a16="http://schemas.microsoft.com/office/drawing/2014/main" id="{611D64FD-BE1F-4600-89DB-F45B63191928}"/>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a16="http://schemas.microsoft.com/office/drawing/2014/main" id="{C3D050C1-DC7E-4A61-A4D9-017896B12582}"/>
              </a:ext>
            </a:extLst>
          </p:cNvPr>
          <p:cNvSpPr>
            <a:spLocks noGrp="1"/>
          </p:cNvSpPr>
          <p:nvPr>
            <p:ph type="sldNum" sz="quarter" idx="12"/>
          </p:nvPr>
        </p:nvSpPr>
        <p:spPr/>
        <p:txBody>
          <a:bodyPr/>
          <a:lstStyle>
            <a:lvl1pPr>
              <a:defRPr/>
            </a:lvl1pPr>
          </a:lstStyle>
          <a:p>
            <a:fld id="{31199C01-D7B0-4DF4-975D-33BD8A1A50DC}" type="slidenum">
              <a:rPr lang="es-ES" altLang="en-US"/>
              <a:pPr/>
              <a:t>‹Nº›</a:t>
            </a:fld>
            <a:endParaRPr lang="es-ES" altLang="en-US"/>
          </a:p>
        </p:txBody>
      </p:sp>
    </p:spTree>
    <p:extLst>
      <p:ext uri="{BB962C8B-B14F-4D97-AF65-F5344CB8AC3E}">
        <p14:creationId xmlns:p14="http://schemas.microsoft.com/office/powerpoint/2010/main" val="206933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EDAF7BA9-AE21-4D10-9A09-2011422B71FB}"/>
              </a:ext>
            </a:extLst>
          </p:cNvPr>
          <p:cNvSpPr>
            <a:spLocks noGrp="1"/>
          </p:cNvSpPr>
          <p:nvPr>
            <p:ph type="dt" sz="half" idx="10"/>
          </p:nvPr>
        </p:nvSpPr>
        <p:spPr/>
        <p:txBody>
          <a:bodyPr/>
          <a:lstStyle>
            <a:lvl1pPr>
              <a:defRPr/>
            </a:lvl1pPr>
          </a:lstStyle>
          <a:p>
            <a:pPr>
              <a:defRPr/>
            </a:pPr>
            <a:fld id="{FAA7F9A5-218A-487F-8AE6-CA05FF4FEE9A}" type="datetimeFigureOut">
              <a:rPr lang="es-ES"/>
              <a:pPr>
                <a:defRPr/>
              </a:pPr>
              <a:t>30/01/2023</a:t>
            </a:fld>
            <a:endParaRPr lang="es-ES"/>
          </a:p>
        </p:txBody>
      </p:sp>
      <p:sp>
        <p:nvSpPr>
          <p:cNvPr id="6" name="Marcador de pie de página 4">
            <a:extLst>
              <a:ext uri="{FF2B5EF4-FFF2-40B4-BE49-F238E27FC236}">
                <a16:creationId xmlns:a16="http://schemas.microsoft.com/office/drawing/2014/main" id="{4C5233AB-341C-4E3F-8C90-D24C2053A483}"/>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1BF37717-DFC6-454D-AA4E-22B4686FB564}"/>
              </a:ext>
            </a:extLst>
          </p:cNvPr>
          <p:cNvSpPr>
            <a:spLocks noGrp="1"/>
          </p:cNvSpPr>
          <p:nvPr>
            <p:ph type="sldNum" sz="quarter" idx="12"/>
          </p:nvPr>
        </p:nvSpPr>
        <p:spPr/>
        <p:txBody>
          <a:bodyPr/>
          <a:lstStyle>
            <a:lvl1pPr>
              <a:defRPr/>
            </a:lvl1pPr>
          </a:lstStyle>
          <a:p>
            <a:fld id="{46D41A0D-EC26-4C85-A54B-5CEB9BE588ED}" type="slidenum">
              <a:rPr lang="es-ES" altLang="en-US"/>
              <a:pPr/>
              <a:t>‹Nº›</a:t>
            </a:fld>
            <a:endParaRPr lang="es-ES" altLang="en-US"/>
          </a:p>
        </p:txBody>
      </p:sp>
    </p:spTree>
    <p:extLst>
      <p:ext uri="{BB962C8B-B14F-4D97-AF65-F5344CB8AC3E}">
        <p14:creationId xmlns:p14="http://schemas.microsoft.com/office/powerpoint/2010/main" val="199929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a:extLst>
              <a:ext uri="{FF2B5EF4-FFF2-40B4-BE49-F238E27FC236}">
                <a16:creationId xmlns:a16="http://schemas.microsoft.com/office/drawing/2014/main" id="{9CA8D52A-9C6C-409D-9610-B7A9A0BCCE30}"/>
              </a:ext>
            </a:extLst>
          </p:cNvPr>
          <p:cNvSpPr>
            <a:spLocks noGrp="1"/>
          </p:cNvSpPr>
          <p:nvPr>
            <p:ph type="dt" sz="half" idx="10"/>
          </p:nvPr>
        </p:nvSpPr>
        <p:spPr/>
        <p:txBody>
          <a:bodyPr/>
          <a:lstStyle>
            <a:lvl1pPr>
              <a:defRPr/>
            </a:lvl1pPr>
          </a:lstStyle>
          <a:p>
            <a:pPr>
              <a:defRPr/>
            </a:pPr>
            <a:fld id="{7B0ADE0F-09F3-46D0-AE0E-A50AC9B6C1F2}" type="datetimeFigureOut">
              <a:rPr lang="es-ES"/>
              <a:pPr>
                <a:defRPr/>
              </a:pPr>
              <a:t>30/01/2023</a:t>
            </a:fld>
            <a:endParaRPr lang="es-ES"/>
          </a:p>
        </p:txBody>
      </p:sp>
      <p:sp>
        <p:nvSpPr>
          <p:cNvPr id="6" name="Marcador de pie de página 4">
            <a:extLst>
              <a:ext uri="{FF2B5EF4-FFF2-40B4-BE49-F238E27FC236}">
                <a16:creationId xmlns:a16="http://schemas.microsoft.com/office/drawing/2014/main" id="{770877A5-BA6A-40D9-B7B0-712DB5626901}"/>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a16="http://schemas.microsoft.com/office/drawing/2014/main" id="{EB45BE33-9DDD-4ECA-983D-46FA9489C341}"/>
              </a:ext>
            </a:extLst>
          </p:cNvPr>
          <p:cNvSpPr>
            <a:spLocks noGrp="1"/>
          </p:cNvSpPr>
          <p:nvPr>
            <p:ph type="sldNum" sz="quarter" idx="12"/>
          </p:nvPr>
        </p:nvSpPr>
        <p:spPr/>
        <p:txBody>
          <a:bodyPr/>
          <a:lstStyle>
            <a:lvl1pPr>
              <a:defRPr/>
            </a:lvl1pPr>
          </a:lstStyle>
          <a:p>
            <a:fld id="{7D09A903-AC01-4D18-80D5-93865CC14909}" type="slidenum">
              <a:rPr lang="es-ES" altLang="en-US"/>
              <a:pPr/>
              <a:t>‹Nº›</a:t>
            </a:fld>
            <a:endParaRPr lang="es-ES" altLang="en-US"/>
          </a:p>
        </p:txBody>
      </p:sp>
    </p:spTree>
    <p:extLst>
      <p:ext uri="{BB962C8B-B14F-4D97-AF65-F5344CB8AC3E}">
        <p14:creationId xmlns:p14="http://schemas.microsoft.com/office/powerpoint/2010/main" val="1727142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4C3CD7A3-363A-4B66-BF8E-ADD8EFC9233B}"/>
              </a:ext>
            </a:extLst>
          </p:cNvPr>
          <p:cNvSpPr>
            <a:spLocks noGrp="1"/>
          </p:cNvSpPr>
          <p:nvPr>
            <p:ph type="dt" sz="half" idx="10"/>
          </p:nvPr>
        </p:nvSpPr>
        <p:spPr/>
        <p:txBody>
          <a:bodyPr/>
          <a:lstStyle>
            <a:lvl1pPr>
              <a:defRPr/>
            </a:lvl1pPr>
          </a:lstStyle>
          <a:p>
            <a:pPr>
              <a:defRPr/>
            </a:pPr>
            <a:fld id="{2A4C69F2-4C42-40A9-BE87-5F8CE731B3E0}"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A46E6C24-75BB-4C97-B122-3B39CE5B0659}"/>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6BD9C741-78BC-4248-977B-6CCF41ED5605}"/>
              </a:ext>
            </a:extLst>
          </p:cNvPr>
          <p:cNvSpPr>
            <a:spLocks noGrp="1"/>
          </p:cNvSpPr>
          <p:nvPr>
            <p:ph type="sldNum" sz="quarter" idx="12"/>
          </p:nvPr>
        </p:nvSpPr>
        <p:spPr/>
        <p:txBody>
          <a:bodyPr/>
          <a:lstStyle>
            <a:lvl1pPr>
              <a:defRPr/>
            </a:lvl1pPr>
          </a:lstStyle>
          <a:p>
            <a:fld id="{65A6C972-579E-4A37-AE6E-1F5B175B969F}" type="slidenum">
              <a:rPr lang="es-ES" altLang="en-US"/>
              <a:pPr/>
              <a:t>‹Nº›</a:t>
            </a:fld>
            <a:endParaRPr lang="es-ES" altLang="en-US"/>
          </a:p>
        </p:txBody>
      </p:sp>
    </p:spTree>
    <p:extLst>
      <p:ext uri="{BB962C8B-B14F-4D97-AF65-F5344CB8AC3E}">
        <p14:creationId xmlns:p14="http://schemas.microsoft.com/office/powerpoint/2010/main" val="1332577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a:extLst>
              <a:ext uri="{FF2B5EF4-FFF2-40B4-BE49-F238E27FC236}">
                <a16:creationId xmlns:a16="http://schemas.microsoft.com/office/drawing/2014/main" id="{D6B53C7D-169C-40C8-868C-7E15378827C3}"/>
              </a:ext>
            </a:extLst>
          </p:cNvPr>
          <p:cNvSpPr>
            <a:spLocks noGrp="1"/>
          </p:cNvSpPr>
          <p:nvPr>
            <p:ph type="dt" sz="half" idx="10"/>
          </p:nvPr>
        </p:nvSpPr>
        <p:spPr/>
        <p:txBody>
          <a:bodyPr/>
          <a:lstStyle>
            <a:lvl1pPr>
              <a:defRPr/>
            </a:lvl1pPr>
          </a:lstStyle>
          <a:p>
            <a:pPr>
              <a:defRPr/>
            </a:pPr>
            <a:fld id="{406BE715-B3B5-4C69-8898-87BF7A1F54DF}"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967F6683-1F84-403C-AE4F-72993FC02E03}"/>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a16="http://schemas.microsoft.com/office/drawing/2014/main" id="{06E5AE03-AACA-4D36-994F-E643D2DF7380}"/>
              </a:ext>
            </a:extLst>
          </p:cNvPr>
          <p:cNvSpPr>
            <a:spLocks noGrp="1"/>
          </p:cNvSpPr>
          <p:nvPr>
            <p:ph type="sldNum" sz="quarter" idx="12"/>
          </p:nvPr>
        </p:nvSpPr>
        <p:spPr/>
        <p:txBody>
          <a:bodyPr/>
          <a:lstStyle>
            <a:lvl1pPr>
              <a:defRPr/>
            </a:lvl1pPr>
          </a:lstStyle>
          <a:p>
            <a:fld id="{AD3359BC-6CAC-41A1-A7F4-9F5CE2BEFE64}" type="slidenum">
              <a:rPr lang="es-ES" altLang="en-US"/>
              <a:pPr/>
              <a:t>‹Nº›</a:t>
            </a:fld>
            <a:endParaRPr lang="es-ES" altLang="en-US"/>
          </a:p>
        </p:txBody>
      </p:sp>
    </p:spTree>
    <p:extLst>
      <p:ext uri="{BB962C8B-B14F-4D97-AF65-F5344CB8AC3E}">
        <p14:creationId xmlns:p14="http://schemas.microsoft.com/office/powerpoint/2010/main" val="927438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94E990-54C7-4C3E-BB32-4E44C21F29C4}"/>
              </a:ext>
            </a:extLst>
          </p:cNvPr>
          <p:cNvSpPr>
            <a:spLocks noGrp="1"/>
          </p:cNvSpPr>
          <p:nvPr>
            <p:ph type="ctrTitle"/>
          </p:nvPr>
        </p:nvSpPr>
        <p:spPr>
          <a:xfrm>
            <a:off x="1524001" y="1122363"/>
            <a:ext cx="9144000" cy="2387600"/>
          </a:xfrm>
        </p:spPr>
        <p:txBody>
          <a:bodyPr anchor="b"/>
          <a:lstStyle>
            <a:lvl1pPr algn="ctr">
              <a:defRPr sz="5998"/>
            </a:lvl1pPr>
          </a:lstStyle>
          <a:p>
            <a:r>
              <a:rPr lang="es-ES"/>
              <a:t>Haga clic para modificar el estilo de título del patrón</a:t>
            </a:r>
          </a:p>
        </p:txBody>
      </p:sp>
      <p:sp>
        <p:nvSpPr>
          <p:cNvPr id="3" name="Subtítulo 2">
            <a:extLst>
              <a:ext uri="{FF2B5EF4-FFF2-40B4-BE49-F238E27FC236}">
                <a16:creationId xmlns:a16="http://schemas.microsoft.com/office/drawing/2014/main" id="{11146A8C-9A97-4A2D-AE7E-4884AFB2403F}"/>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058F2F6-C614-4E9D-89CC-966B8A9688AB}"/>
              </a:ext>
            </a:extLst>
          </p:cNvPr>
          <p:cNvSpPr>
            <a:spLocks noGrp="1"/>
          </p:cNvSpPr>
          <p:nvPr>
            <p:ph type="dt" sz="half" idx="10"/>
          </p:nvPr>
        </p:nvSpPr>
        <p:spPr/>
        <p:txBody>
          <a:bodyPr/>
          <a:lstStyle/>
          <a:p>
            <a:pPr rtl="0"/>
            <a:fld id="{1EFED894-9A7C-4575-BADB-E8F14A17A67B}"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D178497F-04DB-4DA5-81F8-9EBB8C52B4BA}"/>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4EE5CCEA-E144-4497-BA9D-26C294E9CFFE}"/>
              </a:ext>
            </a:extLst>
          </p:cNvPr>
          <p:cNvSpPr>
            <a:spLocks noGrp="1"/>
          </p:cNvSpPr>
          <p:nvPr>
            <p:ph type="sldNum" sz="quarter" idx="12"/>
          </p:nvPr>
        </p:nvSpPr>
        <p:spPr/>
        <p:txBody>
          <a:bodyPr/>
          <a:lstStyle/>
          <a:p>
            <a:pPr rtl="0"/>
            <a:fld id="{F36C87F6-986D-49E6-AF40-1B3A1EE8064D}" type="slidenum">
              <a:rPr lang="es-ES" noProof="0" smtClean="0"/>
              <a:pPr rtl="0"/>
              <a:t>‹Nº›</a:t>
            </a:fld>
            <a:endParaRPr lang="es-ES" noProof="0" dirty="0"/>
          </a:p>
        </p:txBody>
      </p:sp>
    </p:spTree>
    <p:extLst>
      <p:ext uri="{BB962C8B-B14F-4D97-AF65-F5344CB8AC3E}">
        <p14:creationId xmlns:p14="http://schemas.microsoft.com/office/powerpoint/2010/main" val="82291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CD006-A38A-45CA-B667-57F3DA39C6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E07ADA5-3B8E-4766-8BD5-5ED0044AD1A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E43C72A-E9EC-4E52-B493-1CB3ECB0B1E9}"/>
              </a:ext>
            </a:extLst>
          </p:cNvPr>
          <p:cNvSpPr>
            <a:spLocks noGrp="1"/>
          </p:cNvSpPr>
          <p:nvPr>
            <p:ph type="dt" sz="half" idx="10"/>
          </p:nvPr>
        </p:nvSpPr>
        <p:spPr/>
        <p:txBody>
          <a:bodyPr/>
          <a:lstStyle/>
          <a:p>
            <a:pPr rtl="0"/>
            <a:fld id="{0DFEA511-49EE-4071-8517-15A3193DD268}"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BE6CE6E4-3953-4588-A1FB-724D0817A5AE}"/>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DFD35AA3-FCD5-4834-A2F6-3D392BD01EAF}"/>
              </a:ext>
            </a:extLst>
          </p:cNvPr>
          <p:cNvSpPr>
            <a:spLocks noGrp="1"/>
          </p:cNvSpPr>
          <p:nvPr>
            <p:ph type="sldNum" sz="quarter" idx="12"/>
          </p:nvPr>
        </p:nvSpPr>
        <p:spPr/>
        <p:txBody>
          <a:bodyPr/>
          <a:lstStyle/>
          <a:p>
            <a:pPr rtl="0"/>
            <a:fld id="{F36C87F6-986D-49E6-AF40-1B3A1EE8064D}" type="slidenum">
              <a:rPr lang="es-ES" noProof="0" smtClean="0"/>
              <a:pPr rtl="0"/>
              <a:t>‹Nº›</a:t>
            </a:fld>
            <a:endParaRPr lang="es-ES" noProof="0" dirty="0"/>
          </a:p>
        </p:txBody>
      </p:sp>
    </p:spTree>
    <p:extLst>
      <p:ext uri="{BB962C8B-B14F-4D97-AF65-F5344CB8AC3E}">
        <p14:creationId xmlns:p14="http://schemas.microsoft.com/office/powerpoint/2010/main" val="359353307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5CDBE-9749-4C38-BF0A-99D0A7117706}"/>
              </a:ext>
            </a:extLst>
          </p:cNvPr>
          <p:cNvSpPr>
            <a:spLocks noGrp="1"/>
          </p:cNvSpPr>
          <p:nvPr>
            <p:ph type="title"/>
          </p:nvPr>
        </p:nvSpPr>
        <p:spPr>
          <a:xfrm>
            <a:off x="831850" y="1709740"/>
            <a:ext cx="10515600" cy="2852737"/>
          </a:xfrm>
        </p:spPr>
        <p:txBody>
          <a:bodyPr anchor="b"/>
          <a:lstStyle>
            <a:lvl1pPr>
              <a:defRPr sz="5998"/>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90B5BD5-E1F3-4C77-AABE-D2141D09983D}"/>
              </a:ext>
            </a:extLst>
          </p:cNvPr>
          <p:cNvSpPr>
            <a:spLocks noGrp="1"/>
          </p:cNvSpPr>
          <p:nvPr>
            <p:ph type="body" idx="1"/>
          </p:nvPr>
        </p:nvSpPr>
        <p:spPr>
          <a:xfrm>
            <a:off x="831850" y="4589465"/>
            <a:ext cx="10515600"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F4A0ACF-A3BD-4AD9-92BC-1E1BBA248B8E}"/>
              </a:ext>
            </a:extLst>
          </p:cNvPr>
          <p:cNvSpPr>
            <a:spLocks noGrp="1"/>
          </p:cNvSpPr>
          <p:nvPr>
            <p:ph type="dt" sz="half" idx="10"/>
          </p:nvPr>
        </p:nvSpPr>
        <p:spPr/>
        <p:txBody>
          <a:bodyPr/>
          <a:lstStyle/>
          <a:p>
            <a:pPr rtl="0"/>
            <a:fld id="{BA8574DA-6839-449F-8FB6-B87AB3B07470}"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80B8AA50-1043-4CAC-B496-4D51EF20C8C3}"/>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70B79B66-83F8-4C7C-8D1E-57AF4DF4125E}"/>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223409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E1C10D-BBB5-407E-9B95-C8BD5548239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D04D0D4-8D59-4A30-BC7E-83C010590B3A}"/>
              </a:ext>
            </a:extLst>
          </p:cNvPr>
          <p:cNvSpPr>
            <a:spLocks noGrp="1"/>
          </p:cNvSpPr>
          <p:nvPr>
            <p:ph sz="half" idx="1"/>
          </p:nvPr>
        </p:nvSpPr>
        <p:spPr>
          <a:xfrm>
            <a:off x="838201"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7435B62-1A8C-40A0-B29C-CA034A2FD1A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2659635-6937-49E4-8EFA-9613CF9D4788}"/>
              </a:ext>
            </a:extLst>
          </p:cNvPr>
          <p:cNvSpPr>
            <a:spLocks noGrp="1"/>
          </p:cNvSpPr>
          <p:nvPr>
            <p:ph type="dt" sz="half" idx="10"/>
          </p:nvPr>
        </p:nvSpPr>
        <p:spPr/>
        <p:txBody>
          <a:bodyPr/>
          <a:lstStyle/>
          <a:p>
            <a:pPr rtl="0"/>
            <a:fld id="{40974565-99F3-4453-A3F2-C93444B22134}" type="datetime1">
              <a:rPr lang="es-ES" noProof="0" smtClean="0"/>
              <a:t>30/01/2023</a:t>
            </a:fld>
            <a:endParaRPr lang="es-ES" noProof="0" dirty="0"/>
          </a:p>
        </p:txBody>
      </p:sp>
      <p:sp>
        <p:nvSpPr>
          <p:cNvPr id="6" name="Marcador de pie de página 5">
            <a:extLst>
              <a:ext uri="{FF2B5EF4-FFF2-40B4-BE49-F238E27FC236}">
                <a16:creationId xmlns:a16="http://schemas.microsoft.com/office/drawing/2014/main" id="{822749E5-FC45-48E9-8FA8-FA607F23A929}"/>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7" name="Marcador de número de diapositiva 6">
            <a:extLst>
              <a:ext uri="{FF2B5EF4-FFF2-40B4-BE49-F238E27FC236}">
                <a16:creationId xmlns:a16="http://schemas.microsoft.com/office/drawing/2014/main" id="{730B4BAF-F0A8-486A-8390-AF99AA8A0EFA}"/>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88799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3F42D-00C0-4F95-961A-6EF9EBD35F2B}"/>
              </a:ext>
            </a:extLst>
          </p:cNvPr>
          <p:cNvSpPr>
            <a:spLocks noGrp="1"/>
          </p:cNvSpPr>
          <p:nvPr>
            <p:ph type="title"/>
          </p:nvPr>
        </p:nvSpPr>
        <p:spPr>
          <a:xfrm>
            <a:off x="839788" y="365127"/>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9A1A405-7B04-4D0F-B377-E9845879D41B}"/>
              </a:ext>
            </a:extLst>
          </p:cNvPr>
          <p:cNvSpPr>
            <a:spLocks noGrp="1"/>
          </p:cNvSpPr>
          <p:nvPr>
            <p:ph type="body" idx="1"/>
          </p:nvPr>
        </p:nvSpPr>
        <p:spPr>
          <a:xfrm>
            <a:off x="839789" y="1681163"/>
            <a:ext cx="5157787"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1895502-7CBB-4BF3-B17A-010C6C158DF8}"/>
              </a:ext>
            </a:extLst>
          </p:cNvPr>
          <p:cNvSpPr>
            <a:spLocks noGrp="1"/>
          </p:cNvSpPr>
          <p:nvPr>
            <p:ph sz="half" idx="2"/>
          </p:nvPr>
        </p:nvSpPr>
        <p:spPr>
          <a:xfrm>
            <a:off x="839789"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271E880-5463-445C-902A-08B418BE3160}"/>
              </a:ext>
            </a:extLst>
          </p:cNvPr>
          <p:cNvSpPr>
            <a:spLocks noGrp="1"/>
          </p:cNvSpPr>
          <p:nvPr>
            <p:ph type="body" sz="quarter" idx="3"/>
          </p:nvPr>
        </p:nvSpPr>
        <p:spPr>
          <a:xfrm>
            <a:off x="6172200" y="1681163"/>
            <a:ext cx="518318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13405E-D4A7-4D0E-B7E6-2FD2C21FB5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4E96B24-5E1D-468A-A24D-8A1DB215B91A}"/>
              </a:ext>
            </a:extLst>
          </p:cNvPr>
          <p:cNvSpPr>
            <a:spLocks noGrp="1"/>
          </p:cNvSpPr>
          <p:nvPr>
            <p:ph type="dt" sz="half" idx="10"/>
          </p:nvPr>
        </p:nvSpPr>
        <p:spPr/>
        <p:txBody>
          <a:bodyPr/>
          <a:lstStyle/>
          <a:p>
            <a:pPr rtl="0"/>
            <a:fld id="{4BCB0914-81D5-4225-BE96-14F6A1543AF9}" type="datetime1">
              <a:rPr lang="es-ES" noProof="0" smtClean="0"/>
              <a:t>30/01/2023</a:t>
            </a:fld>
            <a:endParaRPr lang="es-ES" noProof="0" dirty="0"/>
          </a:p>
        </p:txBody>
      </p:sp>
      <p:sp>
        <p:nvSpPr>
          <p:cNvPr id="8" name="Marcador de pie de página 7">
            <a:extLst>
              <a:ext uri="{FF2B5EF4-FFF2-40B4-BE49-F238E27FC236}">
                <a16:creationId xmlns:a16="http://schemas.microsoft.com/office/drawing/2014/main" id="{24501420-E439-4733-9B25-CD5489233DA5}"/>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9" name="Marcador de número de diapositiva 8">
            <a:extLst>
              <a:ext uri="{FF2B5EF4-FFF2-40B4-BE49-F238E27FC236}">
                <a16:creationId xmlns:a16="http://schemas.microsoft.com/office/drawing/2014/main" id="{2E4C83BE-2256-492C-9079-C74F57AF98CF}"/>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1568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31EBDB-EFB1-436B-A1BE-F3BB4B9529C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3E0BA83-F652-45C1-B189-E43D9F9FCA17}"/>
              </a:ext>
            </a:extLst>
          </p:cNvPr>
          <p:cNvSpPr>
            <a:spLocks noGrp="1"/>
          </p:cNvSpPr>
          <p:nvPr>
            <p:ph type="dt" sz="half" idx="10"/>
          </p:nvPr>
        </p:nvSpPr>
        <p:spPr/>
        <p:txBody>
          <a:bodyPr/>
          <a:lstStyle/>
          <a:p>
            <a:pPr rtl="0"/>
            <a:fld id="{859B2DCE-BE74-46DB-AFDA-823F6E2EEA98}" type="datetime1">
              <a:rPr lang="es-ES" noProof="0" smtClean="0"/>
              <a:t>30/01/2023</a:t>
            </a:fld>
            <a:endParaRPr lang="es-ES" noProof="0" dirty="0"/>
          </a:p>
        </p:txBody>
      </p:sp>
      <p:sp>
        <p:nvSpPr>
          <p:cNvPr id="4" name="Marcador de pie de página 3">
            <a:extLst>
              <a:ext uri="{FF2B5EF4-FFF2-40B4-BE49-F238E27FC236}">
                <a16:creationId xmlns:a16="http://schemas.microsoft.com/office/drawing/2014/main" id="{8691AA6B-FDFE-4C91-B82E-994BD0CF89E6}"/>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5" name="Marcador de número de diapositiva 4">
            <a:extLst>
              <a:ext uri="{FF2B5EF4-FFF2-40B4-BE49-F238E27FC236}">
                <a16:creationId xmlns:a16="http://schemas.microsoft.com/office/drawing/2014/main" id="{667A9A5B-0220-4A41-9F87-D86E23A9E19C}"/>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141905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8EA6B91-CA18-4D5C-BBCB-DC6CB0740A1D}"/>
              </a:ext>
            </a:extLst>
          </p:cNvPr>
          <p:cNvSpPr>
            <a:spLocks noGrp="1"/>
          </p:cNvSpPr>
          <p:nvPr>
            <p:ph type="dt" sz="half" idx="10"/>
          </p:nvPr>
        </p:nvSpPr>
        <p:spPr/>
        <p:txBody>
          <a:bodyPr/>
          <a:lstStyle/>
          <a:p>
            <a:pPr rtl="0"/>
            <a:fld id="{9D8BA2AA-3ACE-4C1C-97CE-BAB1C5203C19}" type="datetime1">
              <a:rPr lang="es-ES" noProof="0" smtClean="0"/>
              <a:t>30/01/2023</a:t>
            </a:fld>
            <a:endParaRPr lang="es-ES" noProof="0" dirty="0"/>
          </a:p>
        </p:txBody>
      </p:sp>
      <p:sp>
        <p:nvSpPr>
          <p:cNvPr id="3" name="Marcador de pie de página 2">
            <a:extLst>
              <a:ext uri="{FF2B5EF4-FFF2-40B4-BE49-F238E27FC236}">
                <a16:creationId xmlns:a16="http://schemas.microsoft.com/office/drawing/2014/main" id="{798E643E-DCBE-493B-8508-CD9DB5403029}"/>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4" name="Marcador de número de diapositiva 3">
            <a:extLst>
              <a:ext uri="{FF2B5EF4-FFF2-40B4-BE49-F238E27FC236}">
                <a16:creationId xmlns:a16="http://schemas.microsoft.com/office/drawing/2014/main" id="{1C77F63A-8292-4F90-9FAB-959A1F776C7D}"/>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2581848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00987-D84C-4B92-A7D4-B3962D8DAD93}"/>
              </a:ext>
            </a:extLst>
          </p:cNvPr>
          <p:cNvSpPr>
            <a:spLocks noGrp="1"/>
          </p:cNvSpPr>
          <p:nvPr>
            <p:ph type="title"/>
          </p:nvPr>
        </p:nvSpPr>
        <p:spPr>
          <a:xfrm>
            <a:off x="839789" y="457200"/>
            <a:ext cx="3932237" cy="1600200"/>
          </a:xfrm>
        </p:spPr>
        <p:txBody>
          <a:bodyPr anchor="b"/>
          <a:lstStyle>
            <a:lvl1pPr>
              <a:defRPr sz="3199"/>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E4DED19-9966-4E89-BDFC-02C9BDAAD2F9}"/>
              </a:ext>
            </a:extLst>
          </p:cNvPr>
          <p:cNvSpPr>
            <a:spLocks noGrp="1"/>
          </p:cNvSpPr>
          <p:nvPr>
            <p:ph idx="1"/>
          </p:nvPr>
        </p:nvSpPr>
        <p:spPr>
          <a:xfrm>
            <a:off x="5183188" y="987427"/>
            <a:ext cx="6172200"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A964943-66FD-4E0D-9053-B300DA795577}"/>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502DE48-39EC-4C20-B3C8-9311AE756120}"/>
              </a:ext>
            </a:extLst>
          </p:cNvPr>
          <p:cNvSpPr>
            <a:spLocks noGrp="1"/>
          </p:cNvSpPr>
          <p:nvPr>
            <p:ph type="dt" sz="half" idx="10"/>
          </p:nvPr>
        </p:nvSpPr>
        <p:spPr/>
        <p:txBody>
          <a:bodyPr/>
          <a:lstStyle/>
          <a:p>
            <a:pPr rtl="0"/>
            <a:fld id="{0DFEA511-49EE-4071-8517-15A3193DD268}" type="datetime1">
              <a:rPr lang="es-ES" noProof="0" smtClean="0"/>
              <a:t>30/01/2023</a:t>
            </a:fld>
            <a:endParaRPr lang="es-ES" noProof="0" dirty="0"/>
          </a:p>
        </p:txBody>
      </p:sp>
      <p:sp>
        <p:nvSpPr>
          <p:cNvPr id="6" name="Marcador de pie de página 5">
            <a:extLst>
              <a:ext uri="{FF2B5EF4-FFF2-40B4-BE49-F238E27FC236}">
                <a16:creationId xmlns:a16="http://schemas.microsoft.com/office/drawing/2014/main" id="{4EFA1E68-267D-40BF-BA57-48776ECEE8E3}"/>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7" name="Marcador de número de diapositiva 6">
            <a:extLst>
              <a:ext uri="{FF2B5EF4-FFF2-40B4-BE49-F238E27FC236}">
                <a16:creationId xmlns:a16="http://schemas.microsoft.com/office/drawing/2014/main" id="{E5A774A9-E888-4103-B338-84871C6A4F93}"/>
              </a:ext>
            </a:extLst>
          </p:cNvPr>
          <p:cNvSpPr>
            <a:spLocks noGrp="1"/>
          </p:cNvSpPr>
          <p:nvPr>
            <p:ph type="sldNum" sz="quarter" idx="12"/>
          </p:nvPr>
        </p:nvSpPr>
        <p:spPr/>
        <p:txBody>
          <a:bodyPr/>
          <a:lstStyle/>
          <a:p>
            <a:pPr rtl="0"/>
            <a:fld id="{F36C87F6-986D-49E6-AF40-1B3A1EE8064D}" type="slidenum">
              <a:rPr lang="es-ES" noProof="0" smtClean="0"/>
              <a:pPr rtl="0"/>
              <a:t>‹Nº›</a:t>
            </a:fld>
            <a:endParaRPr lang="es-ES" noProof="0" dirty="0"/>
          </a:p>
        </p:txBody>
      </p:sp>
    </p:spTree>
    <p:extLst>
      <p:ext uri="{BB962C8B-B14F-4D97-AF65-F5344CB8AC3E}">
        <p14:creationId xmlns:p14="http://schemas.microsoft.com/office/powerpoint/2010/main" val="142207062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AB494-364C-4E2C-B2F0-E1F9A466BC61}"/>
              </a:ext>
            </a:extLst>
          </p:cNvPr>
          <p:cNvSpPr>
            <a:spLocks noGrp="1"/>
          </p:cNvSpPr>
          <p:nvPr>
            <p:ph type="title"/>
          </p:nvPr>
        </p:nvSpPr>
        <p:spPr>
          <a:xfrm>
            <a:off x="839789" y="457200"/>
            <a:ext cx="3932237" cy="1600200"/>
          </a:xfrm>
        </p:spPr>
        <p:txBody>
          <a:bodyPr anchor="b"/>
          <a:lstStyle>
            <a:lvl1pPr>
              <a:defRPr sz="3199"/>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B345D92-245B-41BE-9DBA-20E81024C3A2}"/>
              </a:ext>
            </a:extLst>
          </p:cNvPr>
          <p:cNvSpPr>
            <a:spLocks noGrp="1"/>
          </p:cNvSpPr>
          <p:nvPr>
            <p:ph type="pic" idx="1"/>
          </p:nvPr>
        </p:nvSpPr>
        <p:spPr>
          <a:xfrm>
            <a:off x="5183188" y="987427"/>
            <a:ext cx="6172200"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s-ES"/>
          </a:p>
        </p:txBody>
      </p:sp>
      <p:sp>
        <p:nvSpPr>
          <p:cNvPr id="4" name="Marcador de texto 3">
            <a:extLst>
              <a:ext uri="{FF2B5EF4-FFF2-40B4-BE49-F238E27FC236}">
                <a16:creationId xmlns:a16="http://schemas.microsoft.com/office/drawing/2014/main" id="{20CA1514-362E-4672-9801-88D104660F8B}"/>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5D3E73-4B1D-433E-A3C5-C2B06C9A5E99}"/>
              </a:ext>
            </a:extLst>
          </p:cNvPr>
          <p:cNvSpPr>
            <a:spLocks noGrp="1"/>
          </p:cNvSpPr>
          <p:nvPr>
            <p:ph type="dt" sz="half" idx="10"/>
          </p:nvPr>
        </p:nvSpPr>
        <p:spPr/>
        <p:txBody>
          <a:bodyPr/>
          <a:lstStyle/>
          <a:p>
            <a:pPr rtl="0"/>
            <a:fld id="{0DFEA511-49EE-4071-8517-15A3193DD268}" type="datetime1">
              <a:rPr lang="es-ES" noProof="0" smtClean="0"/>
              <a:t>30/01/2023</a:t>
            </a:fld>
            <a:endParaRPr lang="es-ES" noProof="0" dirty="0"/>
          </a:p>
        </p:txBody>
      </p:sp>
      <p:sp>
        <p:nvSpPr>
          <p:cNvPr id="6" name="Marcador de pie de página 5">
            <a:extLst>
              <a:ext uri="{FF2B5EF4-FFF2-40B4-BE49-F238E27FC236}">
                <a16:creationId xmlns:a16="http://schemas.microsoft.com/office/drawing/2014/main" id="{744D8509-FC35-4D22-A5A8-364FD13089BF}"/>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7" name="Marcador de número de diapositiva 6">
            <a:extLst>
              <a:ext uri="{FF2B5EF4-FFF2-40B4-BE49-F238E27FC236}">
                <a16:creationId xmlns:a16="http://schemas.microsoft.com/office/drawing/2014/main" id="{0E50168F-9D1A-4941-BDA8-352140D40E3D}"/>
              </a:ext>
            </a:extLst>
          </p:cNvPr>
          <p:cNvSpPr>
            <a:spLocks noGrp="1"/>
          </p:cNvSpPr>
          <p:nvPr>
            <p:ph type="sldNum" sz="quarter" idx="12"/>
          </p:nvPr>
        </p:nvSpPr>
        <p:spPr/>
        <p:txBody>
          <a:bodyPr/>
          <a:lstStyle/>
          <a:p>
            <a:pPr rtl="0"/>
            <a:fld id="{F36C87F6-986D-49E6-AF40-1B3A1EE8064D}" type="slidenum">
              <a:rPr lang="es-ES" noProof="0" smtClean="0"/>
              <a:pPr rtl="0"/>
              <a:t>‹Nº›</a:t>
            </a:fld>
            <a:endParaRPr lang="es-ES" noProof="0" dirty="0"/>
          </a:p>
        </p:txBody>
      </p:sp>
    </p:spTree>
    <p:extLst>
      <p:ext uri="{BB962C8B-B14F-4D97-AF65-F5344CB8AC3E}">
        <p14:creationId xmlns:p14="http://schemas.microsoft.com/office/powerpoint/2010/main" val="129021482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D7F487-23C7-4F00-AB4A-34BE2FDB3F0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FC399A5-87E6-4555-B230-99DF1900B83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F884B39-DE97-4E50-A548-AAF9A7024CCA}"/>
              </a:ext>
            </a:extLst>
          </p:cNvPr>
          <p:cNvSpPr>
            <a:spLocks noGrp="1"/>
          </p:cNvSpPr>
          <p:nvPr>
            <p:ph type="dt" sz="half" idx="10"/>
          </p:nvPr>
        </p:nvSpPr>
        <p:spPr/>
        <p:txBody>
          <a:bodyPr/>
          <a:lstStyle/>
          <a:p>
            <a:pPr rtl="0"/>
            <a:fld id="{8E82A33F-C145-4B7D-9BAE-0853FE497FB2}"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EF70464C-C75F-486D-90CB-9A96C4251FDE}"/>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B2A9131B-9E2C-4693-9D7E-6960B170986E}"/>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56862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FAEF59A-1536-4A22-9CFE-D1A5B8A45B1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09E8E6-9528-4826-A043-44FD23D1F7D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F68A959-FAA7-4305-BBFE-F717941235EE}"/>
              </a:ext>
            </a:extLst>
          </p:cNvPr>
          <p:cNvSpPr>
            <a:spLocks noGrp="1"/>
          </p:cNvSpPr>
          <p:nvPr>
            <p:ph type="dt" sz="half" idx="10"/>
          </p:nvPr>
        </p:nvSpPr>
        <p:spPr/>
        <p:txBody>
          <a:bodyPr/>
          <a:lstStyle/>
          <a:p>
            <a:pPr rtl="0"/>
            <a:fld id="{87CBC754-D002-44DD-878F-13AADEF89338}"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68305224-0D0E-4A03-AA26-965914E2EF9A}"/>
              </a:ext>
            </a:extLst>
          </p:cNvPr>
          <p:cNvSpPr>
            <a:spLocks noGrp="1"/>
          </p:cNvSpPr>
          <p:nvPr>
            <p:ph type="ftr" sz="quarter" idx="11"/>
          </p:nvPr>
        </p:nvSpPr>
        <p:spPr/>
        <p:txBody>
          <a:body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5E9BEA37-D841-4C84-9789-C06157DCC82B}"/>
              </a:ext>
            </a:extLst>
          </p:cNvPr>
          <p:cNvSpPr>
            <a:spLocks noGrp="1"/>
          </p:cNvSpPr>
          <p:nvPr>
            <p:ph type="sldNum" sz="quarter" idx="12"/>
          </p:nvPr>
        </p:nvSpPr>
        <p:spPr/>
        <p:txBody>
          <a:bodyPr/>
          <a:lstStyle/>
          <a:p>
            <a:pPr rtl="0"/>
            <a:fld id="{F36C87F6-986D-49E6-AF40-1B3A1EE8064D}" type="slidenum">
              <a:rPr lang="es-ES" noProof="0" smtClean="0"/>
              <a:t>‹Nº›</a:t>
            </a:fld>
            <a:endParaRPr lang="es-ES" noProof="0" dirty="0"/>
          </a:p>
        </p:txBody>
      </p:sp>
    </p:spTree>
    <p:extLst>
      <p:ext uri="{BB962C8B-B14F-4D97-AF65-F5344CB8AC3E}">
        <p14:creationId xmlns:p14="http://schemas.microsoft.com/office/powerpoint/2010/main" val="297896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C386B789-E1F7-4622-A2C5-02EA7560A402}"/>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n-US"/>
              <a:t>Clic para editar título</a:t>
            </a:r>
            <a:endParaRPr lang="es-ES" altLang="en-US"/>
          </a:p>
        </p:txBody>
      </p:sp>
      <p:sp>
        <p:nvSpPr>
          <p:cNvPr id="1027" name="Marcador de texto 2">
            <a:extLst>
              <a:ext uri="{FF2B5EF4-FFF2-40B4-BE49-F238E27FC236}">
                <a16:creationId xmlns:a16="http://schemas.microsoft.com/office/drawing/2014/main" id="{FE5E7A7D-DE8E-4494-9DEC-70E655D942D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n-US"/>
              <a:t>Haga clic para modificar el estilo de texto del patrón</a:t>
            </a:r>
          </a:p>
          <a:p>
            <a:pPr lvl="1"/>
            <a:r>
              <a:rPr lang="es-ES_tradnl" altLang="en-US"/>
              <a:t>Segundo nivel</a:t>
            </a:r>
          </a:p>
          <a:p>
            <a:pPr lvl="2"/>
            <a:r>
              <a:rPr lang="es-ES_tradnl" altLang="en-US"/>
              <a:t>Tercer nivel</a:t>
            </a:r>
          </a:p>
          <a:p>
            <a:pPr lvl="3"/>
            <a:r>
              <a:rPr lang="es-ES_tradnl" altLang="en-US"/>
              <a:t>Cuarto nivel</a:t>
            </a:r>
          </a:p>
          <a:p>
            <a:pPr lvl="4"/>
            <a:r>
              <a:rPr lang="es-ES_tradnl" altLang="en-US"/>
              <a:t>Quinto nivel</a:t>
            </a:r>
            <a:endParaRPr lang="es-ES" altLang="en-US"/>
          </a:p>
        </p:txBody>
      </p:sp>
      <p:sp>
        <p:nvSpPr>
          <p:cNvPr id="4" name="Marcador de fecha 3">
            <a:extLst>
              <a:ext uri="{FF2B5EF4-FFF2-40B4-BE49-F238E27FC236}">
                <a16:creationId xmlns:a16="http://schemas.microsoft.com/office/drawing/2014/main" id="{BCCA0B39-C517-4CA6-93D4-EF8508B3E740}"/>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1A363B13-F2AE-4084-8423-6D57DD030B88}" type="datetimeFigureOut">
              <a:rPr lang="es-ES"/>
              <a:pPr>
                <a:defRPr/>
              </a:pPr>
              <a:t>30/01/2023</a:t>
            </a:fld>
            <a:endParaRPr lang="es-ES"/>
          </a:p>
        </p:txBody>
      </p:sp>
      <p:sp>
        <p:nvSpPr>
          <p:cNvPr id="5" name="Marcador de pie de página 4">
            <a:extLst>
              <a:ext uri="{FF2B5EF4-FFF2-40B4-BE49-F238E27FC236}">
                <a16:creationId xmlns:a16="http://schemas.microsoft.com/office/drawing/2014/main" id="{05A48A0F-C693-4F39-BE89-AFC3345E49A4}"/>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ES"/>
          </a:p>
        </p:txBody>
      </p:sp>
      <p:sp>
        <p:nvSpPr>
          <p:cNvPr id="6" name="Marcador de número de diapositiva 5">
            <a:extLst>
              <a:ext uri="{FF2B5EF4-FFF2-40B4-BE49-F238E27FC236}">
                <a16:creationId xmlns:a16="http://schemas.microsoft.com/office/drawing/2014/main" id="{61FED590-D5B9-4A3A-AC61-26EA90F1F64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F80E9AC0-7F52-41B7-8520-633362442FC9}"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defRPr>
      </a:lvl2pPr>
      <a:lvl3pPr algn="ctr" defTabSz="457200" rtl="0" eaLnBrk="0" fontAlgn="base" hangingPunct="0">
        <a:spcBef>
          <a:spcPct val="0"/>
        </a:spcBef>
        <a:spcAft>
          <a:spcPct val="0"/>
        </a:spcAft>
        <a:defRPr sz="4400">
          <a:solidFill>
            <a:schemeClr val="tx1"/>
          </a:solidFill>
          <a:latin typeface="Calibri" charset="0"/>
        </a:defRPr>
      </a:lvl3pPr>
      <a:lvl4pPr algn="ctr" defTabSz="457200" rtl="0" eaLnBrk="0" fontAlgn="base" hangingPunct="0">
        <a:spcBef>
          <a:spcPct val="0"/>
        </a:spcBef>
        <a:spcAft>
          <a:spcPct val="0"/>
        </a:spcAft>
        <a:defRPr sz="4400">
          <a:solidFill>
            <a:schemeClr val="tx1"/>
          </a:solidFill>
          <a:latin typeface="Calibri" charset="0"/>
        </a:defRPr>
      </a:lvl4pPr>
      <a:lvl5pPr algn="ctr" defTabSz="457200" rtl="0" eaLnBrk="0" fontAlgn="base" hangingPunct="0">
        <a:spcBef>
          <a:spcPct val="0"/>
        </a:spcBef>
        <a:spcAft>
          <a:spcPct val="0"/>
        </a:spcAft>
        <a:defRPr sz="4400">
          <a:solidFill>
            <a:schemeClr val="tx1"/>
          </a:solidFill>
          <a:latin typeface="Calibri" charset="0"/>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5C0FB2D-D81F-41BD-B294-2170FE7DE8DE}"/>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2A07905-C0A6-4432-AFF8-851E1215931B}"/>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648221C-1C72-4441-8D6A-3A2441C70B1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DFEA511-49EE-4071-8517-15A3193DD268}" type="datetime1">
              <a:rPr lang="es-ES" noProof="0" smtClean="0"/>
              <a:t>30/01/2023</a:t>
            </a:fld>
            <a:endParaRPr lang="es-ES" noProof="0" dirty="0"/>
          </a:p>
        </p:txBody>
      </p:sp>
      <p:sp>
        <p:nvSpPr>
          <p:cNvPr id="5" name="Marcador de pie de página 4">
            <a:extLst>
              <a:ext uri="{FF2B5EF4-FFF2-40B4-BE49-F238E27FC236}">
                <a16:creationId xmlns:a16="http://schemas.microsoft.com/office/drawing/2014/main" id="{BD320E9A-E92B-4BDB-B90F-7F57DBB47BEF}"/>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s-ES" noProof="0"/>
              <a:t>Agregar un pie de página</a:t>
            </a:r>
            <a:endParaRPr lang="es-ES" noProof="0" dirty="0"/>
          </a:p>
        </p:txBody>
      </p:sp>
      <p:sp>
        <p:nvSpPr>
          <p:cNvPr id="6" name="Marcador de número de diapositiva 5">
            <a:extLst>
              <a:ext uri="{FF2B5EF4-FFF2-40B4-BE49-F238E27FC236}">
                <a16:creationId xmlns:a16="http://schemas.microsoft.com/office/drawing/2014/main" id="{7C2AB586-8C53-430E-9E60-D7AD95148A0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F36C87F6-986D-49E6-AF40-1B3A1EE8064D}" type="slidenum">
              <a:rPr lang="es-ES" noProof="0" smtClean="0"/>
              <a:pPr rtl="0"/>
              <a:t>‹Nº›</a:t>
            </a:fld>
            <a:endParaRPr lang="es-ES" noProof="0" dirty="0"/>
          </a:p>
        </p:txBody>
      </p:sp>
      <p:sp>
        <p:nvSpPr>
          <p:cNvPr id="7" name="Rectángulo 6">
            <a:extLst>
              <a:ext uri="{FF2B5EF4-FFF2-40B4-BE49-F238E27FC236}">
                <a16:creationId xmlns:a16="http://schemas.microsoft.com/office/drawing/2014/main" id="{97D28479-A3A0-441F-B23A-E347C52A2E97}"/>
              </a:ext>
            </a:extLst>
          </p:cNvPr>
          <p:cNvSpPr/>
          <p:nvPr userDrawn="1"/>
        </p:nvSpPr>
        <p:spPr bwMode="ltGray">
          <a:xfrm>
            <a:off x="1460" y="0"/>
            <a:ext cx="12192127"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rtl="0"/>
            <a:endParaRPr lang="es-ES" sz="2400" noProof="0" dirty="0"/>
          </a:p>
        </p:txBody>
      </p:sp>
    </p:spTree>
    <p:extLst>
      <p:ext uri="{BB962C8B-B14F-4D97-AF65-F5344CB8AC3E}">
        <p14:creationId xmlns:p14="http://schemas.microsoft.com/office/powerpoint/2010/main" val="32611872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s-E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mdat.be/classificatio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2190B6D-11EA-401E-96B8-C3E6D32C6E32}"/>
              </a:ext>
            </a:extLst>
          </p:cNvPr>
          <p:cNvSpPr>
            <a:spLocks noChangeArrowheads="1"/>
          </p:cNvSpPr>
          <p:nvPr/>
        </p:nvSpPr>
        <p:spPr bwMode="auto">
          <a:xfrm>
            <a:off x="0" y="5126788"/>
            <a:ext cx="12192000" cy="1741487"/>
          </a:xfrm>
          <a:prstGeom prst="rect">
            <a:avLst/>
          </a:prstGeom>
          <a:solidFill>
            <a:srgbClr val="17375E"/>
          </a:solidFill>
          <a:ln w="9525">
            <a:solidFill>
              <a:srgbClr val="4A7EBB"/>
            </a:solidFill>
            <a:miter lim="800000"/>
            <a:headEnd/>
            <a:tailE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endParaRPr lang="es-ES_tradnl" altLang="en-US">
              <a:solidFill>
                <a:srgbClr val="FFFFFF"/>
              </a:solidFill>
            </a:endParaRPr>
          </a:p>
        </p:txBody>
      </p:sp>
      <p:pic>
        <p:nvPicPr>
          <p:cNvPr id="15362" name="Imagen 5">
            <a:extLst>
              <a:ext uri="{FF2B5EF4-FFF2-40B4-BE49-F238E27FC236}">
                <a16:creationId xmlns:a16="http://schemas.microsoft.com/office/drawing/2014/main" id="{E46EEAEA-C42F-4BB6-AA6B-64F05DC260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V="1">
            <a:off x="0" y="4954587"/>
            <a:ext cx="12192000" cy="21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Imagen 1">
            <a:extLst>
              <a:ext uri="{FF2B5EF4-FFF2-40B4-BE49-F238E27FC236}">
                <a16:creationId xmlns:a16="http://schemas.microsoft.com/office/drawing/2014/main" id="{3C4E9ECC-8446-4A31-89FB-07FA15A263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9458" y="433607"/>
            <a:ext cx="48799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CuadroTexto 1">
            <a:extLst>
              <a:ext uri="{FF2B5EF4-FFF2-40B4-BE49-F238E27FC236}">
                <a16:creationId xmlns:a16="http://schemas.microsoft.com/office/drawing/2014/main" id="{BAF02093-226A-4EC7-B8C7-A74866AF9258}"/>
              </a:ext>
            </a:extLst>
          </p:cNvPr>
          <p:cNvSpPr txBox="1">
            <a:spLocks noChangeArrowheads="1"/>
          </p:cNvSpPr>
          <p:nvPr/>
        </p:nvSpPr>
        <p:spPr bwMode="auto">
          <a:xfrm>
            <a:off x="1181528" y="1765979"/>
            <a:ext cx="1045628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b="1" dirty="0">
                <a:solidFill>
                  <a:schemeClr val="tx2">
                    <a:lumMod val="75000"/>
                  </a:schemeClr>
                </a:solidFill>
                <a:latin typeface="Arial Narrow" panose="020B0606020202030204" pitchFamily="34" charset="0"/>
              </a:rPr>
              <a:t>Disaster Management in the Philippines. Some reflections after the Covid-19 pandemic within the ASEAN context</a:t>
            </a:r>
            <a:endParaRPr lang="es-ES" b="1" dirty="0">
              <a:solidFill>
                <a:schemeClr val="tx2">
                  <a:lumMod val="75000"/>
                </a:schemeClr>
              </a:solidFill>
              <a:latin typeface="Arial Narrow" panose="020B0606020202030204" pitchFamily="34" charset="0"/>
            </a:endParaRPr>
          </a:p>
          <a:p>
            <a:pPr>
              <a:spcBef>
                <a:spcPct val="0"/>
              </a:spcBef>
              <a:buFontTx/>
              <a:buNone/>
            </a:pPr>
            <a:endParaRPr lang="es-ES" altLang="en-US" sz="2800" b="1" dirty="0">
              <a:solidFill>
                <a:schemeClr val="tx2">
                  <a:lumMod val="75000"/>
                </a:schemeClr>
              </a:solidFill>
              <a:latin typeface="Arial Narrow" panose="020B0606020202030204" pitchFamily="34" charset="0"/>
            </a:endParaRPr>
          </a:p>
          <a:p>
            <a:pPr>
              <a:spcBef>
                <a:spcPct val="0"/>
              </a:spcBef>
              <a:buFontTx/>
              <a:buNone/>
            </a:pPr>
            <a:endParaRPr lang="es-ES" altLang="en-US" sz="2800" b="1" dirty="0">
              <a:solidFill>
                <a:schemeClr val="tx2">
                  <a:lumMod val="75000"/>
                </a:schemeClr>
              </a:solidFill>
              <a:latin typeface="Arial Narrow" panose="020B0606020202030204" pitchFamily="34" charset="0"/>
            </a:endParaRPr>
          </a:p>
          <a:p>
            <a:pPr>
              <a:spcBef>
                <a:spcPct val="0"/>
              </a:spcBef>
              <a:buFontTx/>
              <a:buNone/>
            </a:pPr>
            <a:r>
              <a:rPr lang="es-ES" altLang="en-US" sz="2000" b="1" dirty="0">
                <a:solidFill>
                  <a:schemeClr val="tx2">
                    <a:lumMod val="75000"/>
                  </a:schemeClr>
                </a:solidFill>
                <a:latin typeface="Arial Narrow" panose="020B0606020202030204" pitchFamily="34" charset="0"/>
              </a:rPr>
              <a:t>Dr. Andrés Bautista-Hernáez</a:t>
            </a:r>
          </a:p>
          <a:p>
            <a:pPr>
              <a:spcBef>
                <a:spcPct val="0"/>
              </a:spcBef>
              <a:buFontTx/>
              <a:buNone/>
            </a:pPr>
            <a:r>
              <a:rPr lang="es-ES" altLang="en-US" sz="2000" b="1" i="1" dirty="0">
                <a:solidFill>
                  <a:schemeClr val="tx2">
                    <a:lumMod val="75000"/>
                  </a:schemeClr>
                </a:solidFill>
                <a:latin typeface="Arial Narrow" panose="020B0606020202030204" pitchFamily="34" charset="0"/>
              </a:rPr>
              <a:t>Prof. Derecho Internacional Público</a:t>
            </a:r>
          </a:p>
          <a:p>
            <a:pPr>
              <a:spcBef>
                <a:spcPct val="0"/>
              </a:spcBef>
              <a:buFontTx/>
              <a:buNone/>
            </a:pPr>
            <a:r>
              <a:rPr lang="es-ES" altLang="en-US" sz="2000" b="1" i="1" dirty="0">
                <a:solidFill>
                  <a:schemeClr val="tx2">
                    <a:lumMod val="75000"/>
                  </a:schemeClr>
                </a:solidFill>
                <a:latin typeface="Arial Narrow" panose="020B0606020202030204" pitchFamily="34" charset="0"/>
              </a:rPr>
              <a:t>Universidad de Málaga</a:t>
            </a:r>
            <a:endParaRPr lang="es-ES_tradnl" altLang="en-US" sz="2000" b="1" i="1" dirty="0">
              <a:solidFill>
                <a:schemeClr val="tx2">
                  <a:lumMod val="75000"/>
                </a:schemeClr>
              </a:solidFill>
              <a:latin typeface="Arial Narrow" panose="020B0606020202030204" pitchFamily="34" charset="0"/>
            </a:endParaRPr>
          </a:p>
        </p:txBody>
      </p:sp>
      <p:sp>
        <p:nvSpPr>
          <p:cNvPr id="2" name="CuadroTexto 1">
            <a:extLst>
              <a:ext uri="{FF2B5EF4-FFF2-40B4-BE49-F238E27FC236}">
                <a16:creationId xmlns:a16="http://schemas.microsoft.com/office/drawing/2014/main" id="{E31A2DC4-A9F3-4363-9A32-43725C5D43CB}"/>
              </a:ext>
            </a:extLst>
          </p:cNvPr>
          <p:cNvSpPr txBox="1"/>
          <p:nvPr/>
        </p:nvSpPr>
        <p:spPr>
          <a:xfrm>
            <a:off x="629459" y="5455579"/>
            <a:ext cx="11310400" cy="1200329"/>
          </a:xfrm>
          <a:prstGeom prst="rect">
            <a:avLst/>
          </a:prstGeom>
          <a:noFill/>
        </p:spPr>
        <p:txBody>
          <a:bodyPr wrap="square" rtlCol="0">
            <a:spAutoFit/>
          </a:bodyPr>
          <a:lstStyle/>
          <a:p>
            <a:pPr algn="ctr"/>
            <a:r>
              <a:rPr lang="en-GB" sz="2400" b="1" dirty="0">
                <a:solidFill>
                  <a:schemeClr val="bg1"/>
                </a:solidFill>
                <a:latin typeface="Arial Narrow" panose="020B0606020202030204" pitchFamily="34" charset="0"/>
              </a:rPr>
              <a:t>CALESA International Seminar on</a:t>
            </a:r>
          </a:p>
          <a:p>
            <a:pPr algn="ctr"/>
            <a:r>
              <a:rPr lang="en-GB" sz="2400" b="1" dirty="0">
                <a:solidFill>
                  <a:schemeClr val="bg1"/>
                </a:solidFill>
                <a:latin typeface="Arial Narrow" panose="020B0606020202030204" pitchFamily="34" charset="0"/>
              </a:rPr>
              <a:t>Current Challenges and Common Values:  Fostering Regional Integration within the ASEAN</a:t>
            </a:r>
            <a:endParaRPr lang="es-ES" sz="2400" b="1" dirty="0">
              <a:solidFill>
                <a:schemeClr val="bg1"/>
              </a:solidFill>
              <a:latin typeface="Arial Narrow" panose="020B0606020202030204" pitchFamily="34" charset="0"/>
            </a:endParaRPr>
          </a:p>
          <a:p>
            <a:pPr algn="ctr"/>
            <a:r>
              <a:rPr lang="es-ES" sz="2400" b="1" dirty="0">
                <a:solidFill>
                  <a:schemeClr val="bg1"/>
                </a:solidFill>
                <a:latin typeface="Arial Narrow" panose="020B0606020202030204" pitchFamily="34" charset="0"/>
              </a:rPr>
              <a:t>Ateneo de Manila University | 30 January-3 </a:t>
            </a:r>
            <a:r>
              <a:rPr lang="es-ES" sz="2400" b="1" dirty="0" err="1">
                <a:solidFill>
                  <a:schemeClr val="bg1"/>
                </a:solidFill>
                <a:latin typeface="Arial Narrow" panose="020B0606020202030204" pitchFamily="34" charset="0"/>
              </a:rPr>
              <a:t>February</a:t>
            </a:r>
            <a:r>
              <a:rPr lang="es-ES" sz="2400" b="1" dirty="0">
                <a:solidFill>
                  <a:schemeClr val="bg1"/>
                </a:solidFill>
                <a:latin typeface="Arial Narrow" panose="020B0606020202030204" pitchFamily="34" charset="0"/>
              </a:rPr>
              <a:t> 2023</a:t>
            </a:r>
            <a:endParaRPr lang="en-GB" sz="2400" b="1" dirty="0">
              <a:solidFill>
                <a:schemeClr val="bg1"/>
              </a:solidFill>
              <a:latin typeface="Arial Narrow" panose="020B0606020202030204" pitchFamily="34" charset="0"/>
            </a:endParaRPr>
          </a:p>
        </p:txBody>
      </p:sp>
      <p:pic>
        <p:nvPicPr>
          <p:cNvPr id="8" name="Imagen 7"/>
          <p:cNvPicPr/>
          <p:nvPr/>
        </p:nvPicPr>
        <p:blipFill>
          <a:blip r:embed="rId5">
            <a:extLst>
              <a:ext uri="{28A0092B-C50C-407E-A947-70E740481C1C}">
                <a14:useLocalDpi xmlns:a14="http://schemas.microsoft.com/office/drawing/2010/main" val="0"/>
              </a:ext>
            </a:extLst>
          </a:blip>
          <a:stretch>
            <a:fillRect/>
          </a:stretch>
        </p:blipFill>
        <p:spPr>
          <a:xfrm>
            <a:off x="5969286" y="252463"/>
            <a:ext cx="1849374" cy="1076020"/>
          </a:xfrm>
          <a:prstGeom prst="rect">
            <a:avLst/>
          </a:prstGeom>
        </p:spPr>
      </p:pic>
      <p:pic>
        <p:nvPicPr>
          <p:cNvPr id="9" name="Imagen 8"/>
          <p:cNvPicPr/>
          <p:nvPr/>
        </p:nvPicPr>
        <p:blipFill>
          <a:blip r:embed="rId6">
            <a:extLst>
              <a:ext uri="{28A0092B-C50C-407E-A947-70E740481C1C}">
                <a14:useLocalDpi xmlns:a14="http://schemas.microsoft.com/office/drawing/2010/main" val="0"/>
              </a:ext>
            </a:extLst>
          </a:blip>
          <a:srcRect/>
          <a:stretch>
            <a:fillRect/>
          </a:stretch>
        </p:blipFill>
        <p:spPr bwMode="auto">
          <a:xfrm>
            <a:off x="8382000" y="349992"/>
            <a:ext cx="3557859" cy="117400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1056">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6"/>
            <a:ext cx="7205472" cy="1508760"/>
          </a:xfrm>
          <a:prstGeom prst="rect">
            <a:avLst/>
          </a:prstGeom>
          <a:solidFill>
            <a:srgbClr val="4A4D6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uadroTexto 2">
            <a:extLst>
              <a:ext uri="{FF2B5EF4-FFF2-40B4-BE49-F238E27FC236}">
                <a16:creationId xmlns:a16="http://schemas.microsoft.com/office/drawing/2014/main" id="{38554D43-6C18-A51E-DBD9-93DB94CA011F}"/>
              </a:ext>
            </a:extLst>
          </p:cNvPr>
          <p:cNvSpPr txBox="1"/>
          <p:nvPr/>
        </p:nvSpPr>
        <p:spPr>
          <a:xfrm>
            <a:off x="777240" y="692912"/>
            <a:ext cx="6611112" cy="1045354"/>
          </a:xfrm>
          <a:prstGeom prst="rect">
            <a:avLst/>
          </a:prstGeom>
        </p:spPr>
        <p:txBody>
          <a:bodyPr vert="horz" lIns="91440" tIns="45720" rIns="91440" bIns="45720" rtlCol="0" anchor="ctr">
            <a:normAutofit/>
          </a:bodyPr>
          <a:lstStyle/>
          <a:p>
            <a:pPr defTabSz="914400" eaLnBrk="1" hangingPunct="1">
              <a:lnSpc>
                <a:spcPct val="90000"/>
              </a:lnSpc>
              <a:spcAft>
                <a:spcPts val="600"/>
              </a:spcAft>
            </a:pPr>
            <a:r>
              <a:rPr lang="en-US" sz="5400" b="1" kern="1200" dirty="0">
                <a:solidFill>
                  <a:srgbClr val="FFFFFF"/>
                </a:solidFill>
                <a:latin typeface="+mj-lt"/>
                <a:ea typeface="+mj-ea"/>
                <a:cs typeface="+mj-cs"/>
              </a:rPr>
              <a:t>CONTENTS</a:t>
            </a:r>
            <a:endParaRPr lang="en-US" sz="4200" kern="1200" dirty="0">
              <a:solidFill>
                <a:srgbClr val="FFFFFF"/>
              </a:solidFill>
              <a:latin typeface="+mj-lt"/>
              <a:ea typeface="+mj-ea"/>
              <a:cs typeface="+mj-cs"/>
            </a:endParaRPr>
          </a:p>
        </p:txBody>
      </p:sp>
      <p:sp>
        <p:nvSpPr>
          <p:cNvPr id="1059" name="Rectangle 1058">
            <a:extLst>
              <a:ext uri="{FF2B5EF4-FFF2-40B4-BE49-F238E27FC236}">
                <a16:creationId xmlns:a16="http://schemas.microsoft.com/office/drawing/2014/main" id="{594DA556-9BAB-455E-A184-EC9F79FC0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84" y="453269"/>
            <a:ext cx="3904695" cy="1505231"/>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61" name="Rectangle 1060">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2130552"/>
            <a:ext cx="7205472" cy="427024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66344" y="2130552"/>
            <a:ext cx="7205472" cy="427939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457200" lvl="0" indent="-228600" defTabSz="914400" eaLnBrk="1" hangingPunct="1">
              <a:lnSpc>
                <a:spcPct val="90000"/>
              </a:lnSpc>
            </a:pPr>
            <a:r>
              <a:rPr lang="en-US" sz="2800" dirty="0">
                <a:latin typeface="+mn-lt"/>
              </a:rPr>
              <a:t>Introduction: International Disaster Law and Management</a:t>
            </a:r>
          </a:p>
          <a:p>
            <a:pPr marL="457200" indent="-228600" defTabSz="914400" eaLnBrk="1" hangingPunct="1">
              <a:lnSpc>
                <a:spcPct val="90000"/>
              </a:lnSpc>
            </a:pPr>
            <a:r>
              <a:rPr lang="en-US" sz="2800" dirty="0">
                <a:latin typeface="+mn-lt"/>
              </a:rPr>
              <a:t>Disaster management and regulation within a regional integration context</a:t>
            </a:r>
          </a:p>
          <a:p>
            <a:pPr marL="457200" lvl="0" indent="-228600" defTabSz="914400" eaLnBrk="1" hangingPunct="1">
              <a:lnSpc>
                <a:spcPct val="90000"/>
              </a:lnSpc>
            </a:pPr>
            <a:r>
              <a:rPr lang="en-US" altLang="en-US" sz="2800" dirty="0">
                <a:latin typeface="+mn-lt"/>
              </a:rPr>
              <a:t>The ASEAN cooperation model and the Covid-19</a:t>
            </a:r>
          </a:p>
          <a:p>
            <a:pPr marL="457200" lvl="0" indent="-228600" defTabSz="914400" eaLnBrk="1" hangingPunct="1">
              <a:lnSpc>
                <a:spcPct val="90000"/>
              </a:lnSpc>
            </a:pPr>
            <a:r>
              <a:rPr lang="en-GB" sz="2800" dirty="0">
                <a:latin typeface="+mn-lt"/>
              </a:rPr>
              <a:t>Challenges of disaster management</a:t>
            </a:r>
            <a:endParaRPr lang="en-US" altLang="en-US" sz="2800" dirty="0">
              <a:latin typeface="+mn-lt"/>
            </a:endParaRPr>
          </a:p>
          <a:p>
            <a:pPr marL="457200" lvl="0" indent="-228600" defTabSz="914400" eaLnBrk="1" hangingPunct="1">
              <a:lnSpc>
                <a:spcPct val="90000"/>
              </a:lnSpc>
            </a:pPr>
            <a:r>
              <a:rPr lang="en-US" altLang="en-US" sz="2800" dirty="0">
                <a:latin typeface="+mn-lt"/>
              </a:rPr>
              <a:t>Final remarks</a:t>
            </a:r>
          </a:p>
          <a:p>
            <a:pPr indent="-228600" defTabSz="914400" eaLnBrk="1" hangingPunct="1">
              <a:lnSpc>
                <a:spcPct val="90000"/>
              </a:lnSpc>
              <a:spcBef>
                <a:spcPct val="0"/>
              </a:spcBef>
            </a:pPr>
            <a:endParaRPr lang="en-US" altLang="en-US" sz="2200" dirty="0">
              <a:latin typeface="+mn-lt"/>
            </a:endParaRPr>
          </a:p>
        </p:txBody>
      </p:sp>
      <p:pic>
        <p:nvPicPr>
          <p:cNvPr id="1026" name="Picture 2" descr="Un par de hombres sentados en una mesa&#10;&#10;Descripción generada automáticamente con confianza baja">
            <a:extLst>
              <a:ext uri="{FF2B5EF4-FFF2-40B4-BE49-F238E27FC236}">
                <a16:creationId xmlns:a16="http://schemas.microsoft.com/office/drawing/2014/main" id="{0390F16E-07B3-446F-83CA-C321C4CAFE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70" r="13360" b="-3"/>
          <a:stretch/>
        </p:blipFill>
        <p:spPr bwMode="auto">
          <a:xfrm>
            <a:off x="7828384" y="2130551"/>
            <a:ext cx="3904695" cy="24507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de asian disaster">
            <a:extLst>
              <a:ext uri="{FF2B5EF4-FFF2-40B4-BE49-F238E27FC236}">
                <a16:creationId xmlns:a16="http://schemas.microsoft.com/office/drawing/2014/main" id="{4CB21E24-88B5-4815-BE0C-F0B127D7C4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10" r="13128"/>
          <a:stretch/>
        </p:blipFill>
        <p:spPr bwMode="auto">
          <a:xfrm>
            <a:off x="7828384" y="4752175"/>
            <a:ext cx="1879089" cy="16486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vión militar volando en el cielo&#10;&#10;Descripción generada automáticamente con confianza media">
            <a:extLst>
              <a:ext uri="{FF2B5EF4-FFF2-40B4-BE49-F238E27FC236}">
                <a16:creationId xmlns:a16="http://schemas.microsoft.com/office/drawing/2014/main" id="{D050DFCF-E757-41AD-A67B-AF5EF7DFF3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54" r="41380" b="4"/>
          <a:stretch/>
        </p:blipFill>
        <p:spPr bwMode="auto">
          <a:xfrm>
            <a:off x="9870314" y="4752174"/>
            <a:ext cx="1862765" cy="164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784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adroTexto 1">
            <a:extLst>
              <a:ext uri="{FF2B5EF4-FFF2-40B4-BE49-F238E27FC236}">
                <a16:creationId xmlns:a16="http://schemas.microsoft.com/office/drawing/2014/main" id="{C73D5225-FA0E-CC8B-B652-402A36EB8E76}"/>
              </a:ext>
            </a:extLst>
          </p:cNvPr>
          <p:cNvSpPr txBox="1"/>
          <p:nvPr/>
        </p:nvSpPr>
        <p:spPr>
          <a:xfrm>
            <a:off x="2311147" y="282630"/>
            <a:ext cx="7569706" cy="1288238"/>
          </a:xfrm>
          <a:prstGeom prst="rect">
            <a:avLst/>
          </a:prstGeom>
        </p:spPr>
        <p:txBody>
          <a:bodyPr vert="horz" lIns="91440" tIns="45720" rIns="91440" bIns="45720" rtlCol="0" anchor="ctr">
            <a:normAutofit/>
          </a:bodyPr>
          <a:lstStyle/>
          <a:p>
            <a:pPr algn="ctr" defTabSz="914400" eaLnBrk="1" hangingPunct="1">
              <a:lnSpc>
                <a:spcPct val="90000"/>
              </a:lnSpc>
              <a:spcAft>
                <a:spcPts val="600"/>
              </a:spcAft>
            </a:pPr>
            <a:r>
              <a:rPr lang="en-US" sz="3700" b="1" kern="1200" dirty="0">
                <a:solidFill>
                  <a:schemeClr val="tx1"/>
                </a:solidFill>
                <a:latin typeface="+mj-lt"/>
                <a:ea typeface="+mj-ea"/>
                <a:cs typeface="+mj-cs"/>
              </a:rPr>
              <a:t>INTERNATIONAL SECURITY: AN EVOLVING AND INCLUSIVE CONCEPT</a:t>
            </a:r>
            <a:endParaRPr lang="en-US" sz="3700" kern="1200" dirty="0">
              <a:solidFill>
                <a:schemeClr val="tx1"/>
              </a:solidFill>
              <a:latin typeface="+mj-lt"/>
              <a:ea typeface="+mj-ea"/>
              <a:cs typeface="+mj-cs"/>
            </a:endParaRPr>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634843" y="1721281"/>
            <a:ext cx="9379527" cy="44024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indent="-228600" defTabSz="914400" eaLnBrk="1" hangingPunct="1">
              <a:lnSpc>
                <a:spcPct val="90000"/>
              </a:lnSpc>
            </a:pPr>
            <a:r>
              <a:rPr lang="en-US" sz="2000" dirty="0">
                <a:latin typeface="+mn-lt"/>
              </a:rPr>
              <a:t>The notion of international security has exponentially increased in recent decades.</a:t>
            </a:r>
          </a:p>
          <a:p>
            <a:pPr defTabSz="914400" eaLnBrk="1" hangingPunct="1">
              <a:lnSpc>
                <a:spcPct val="90000"/>
              </a:lnSpc>
              <a:buNone/>
            </a:pPr>
            <a:r>
              <a:rPr lang="en-US" sz="2000" dirty="0">
                <a:latin typeface="+mn-lt"/>
              </a:rPr>
              <a:t> </a:t>
            </a:r>
          </a:p>
          <a:p>
            <a:pPr indent="-228600" defTabSz="914400" eaLnBrk="1" hangingPunct="1">
              <a:lnSpc>
                <a:spcPct val="90000"/>
              </a:lnSpc>
            </a:pPr>
            <a:r>
              <a:rPr lang="en-US" sz="2000" i="1" dirty="0">
                <a:latin typeface="+mn-lt"/>
              </a:rPr>
              <a:t>Old fashion </a:t>
            </a:r>
            <a:r>
              <a:rPr lang="en-US" sz="2000" dirty="0">
                <a:latin typeface="+mn-lt"/>
              </a:rPr>
              <a:t>concept: in the Westphalian sense: “security at an internal level were focused on the protection of the territorial integrity against external attacks” (TORRES CAZORLA)</a:t>
            </a:r>
          </a:p>
          <a:p>
            <a:pPr indent="-228600" defTabSz="914400" eaLnBrk="1" hangingPunct="1">
              <a:lnSpc>
                <a:spcPct val="90000"/>
              </a:lnSpc>
            </a:pPr>
            <a:endParaRPr lang="en-US" altLang="en-US" sz="2000" dirty="0">
              <a:latin typeface="+mn-lt"/>
            </a:endParaRPr>
          </a:p>
          <a:p>
            <a:pPr indent="-228600" defTabSz="914400" eaLnBrk="1" hangingPunct="1">
              <a:lnSpc>
                <a:spcPct val="90000"/>
              </a:lnSpc>
            </a:pPr>
            <a:r>
              <a:rPr lang="en-US" sz="2000" dirty="0">
                <a:latin typeface="+mn-lt"/>
              </a:rPr>
              <a:t>Notion of </a:t>
            </a:r>
            <a:r>
              <a:rPr lang="en-US" sz="2000" b="1" dirty="0">
                <a:latin typeface="+mn-lt"/>
              </a:rPr>
              <a:t>International security </a:t>
            </a:r>
            <a:r>
              <a:rPr lang="en-US" sz="2000" dirty="0">
                <a:latin typeface="+mn-lt"/>
              </a:rPr>
              <a:t>related to that of </a:t>
            </a:r>
            <a:r>
              <a:rPr lang="en-US" sz="2000" b="1" dirty="0">
                <a:latin typeface="+mn-lt"/>
              </a:rPr>
              <a:t>“human security”: </a:t>
            </a:r>
            <a:r>
              <a:rPr lang="en-US" sz="2000" dirty="0">
                <a:latin typeface="+mn-lt"/>
              </a:rPr>
              <a:t>“the preventive action in the face of chronic threats and specific crises with the purpose of granting stability and well-being to all people, individually considered, and with the aspiration of guaranteeing life and […] the dignity of human beings” (GALLEGO HERNÁNDEZ)</a:t>
            </a:r>
            <a:endParaRPr lang="en-US" altLang="en-US" sz="2000" dirty="0">
              <a:latin typeface="+mn-lt"/>
            </a:endParaRPr>
          </a:p>
          <a:p>
            <a:pPr indent="-228600" defTabSz="914400" eaLnBrk="1" hangingPunct="1">
              <a:lnSpc>
                <a:spcPct val="90000"/>
              </a:lnSpc>
              <a:spcBef>
                <a:spcPct val="0"/>
              </a:spcBef>
            </a:pPr>
            <a:endParaRPr lang="en-US" altLang="en-US" sz="2000" dirty="0">
              <a:latin typeface="+mn-lt"/>
            </a:endParaRPr>
          </a:p>
          <a:p>
            <a:pPr indent="-228600" defTabSz="914400" eaLnBrk="1" hangingPunct="1">
              <a:lnSpc>
                <a:spcPct val="90000"/>
              </a:lnSpc>
              <a:spcBef>
                <a:spcPct val="0"/>
              </a:spcBef>
            </a:pPr>
            <a:r>
              <a:rPr lang="en-US" sz="2000" b="1" dirty="0">
                <a:latin typeface="+mn-lt"/>
              </a:rPr>
              <a:t>Holistic approach </a:t>
            </a:r>
            <a:r>
              <a:rPr lang="en-US" sz="2000" dirty="0">
                <a:latin typeface="+mn-lt"/>
              </a:rPr>
              <a:t>of </a:t>
            </a:r>
            <a:r>
              <a:rPr lang="en-US" sz="2000" i="1" dirty="0">
                <a:latin typeface="+mn-lt"/>
              </a:rPr>
              <a:t>security</a:t>
            </a:r>
            <a:r>
              <a:rPr lang="en-US" sz="2000" dirty="0">
                <a:latin typeface="+mn-lt"/>
              </a:rPr>
              <a:t>:  “the idea of security from a holistic approach is linked up with </a:t>
            </a:r>
            <a:r>
              <a:rPr lang="en-US" sz="2000" dirty="0" err="1">
                <a:latin typeface="+mn-lt"/>
              </a:rPr>
              <a:t>Biolaw</a:t>
            </a:r>
            <a:r>
              <a:rPr lang="en-US" sz="2000" dirty="0">
                <a:latin typeface="+mn-lt"/>
              </a:rPr>
              <a:t> as the protection of the very essence of people and its human rights” (GARCÍA SAN JOSÉ)</a:t>
            </a:r>
          </a:p>
        </p:txBody>
      </p:sp>
    </p:spTree>
    <p:extLst>
      <p:ext uri="{BB962C8B-B14F-4D97-AF65-F5344CB8AC3E}">
        <p14:creationId xmlns:p14="http://schemas.microsoft.com/office/powerpoint/2010/main" val="12187049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116498" y="655127"/>
            <a:ext cx="7024522" cy="24277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spcBef>
                <a:spcPct val="0"/>
              </a:spcBef>
              <a:spcAft>
                <a:spcPts val="600"/>
              </a:spcAft>
              <a:buNone/>
            </a:pPr>
            <a:r>
              <a:rPr lang="en-US" sz="2400" b="1" dirty="0">
                <a:latin typeface="+mj-lt"/>
                <a:ea typeface="+mj-ea"/>
                <a:cs typeface="+mj-cs"/>
              </a:rPr>
              <a:t>INTERNATIONAL SECURITY: AN </a:t>
            </a:r>
          </a:p>
          <a:p>
            <a:pPr lvl="0" defTabSz="914400" eaLnBrk="1" hangingPunct="1">
              <a:lnSpc>
                <a:spcPct val="90000"/>
              </a:lnSpc>
              <a:spcBef>
                <a:spcPct val="0"/>
              </a:spcBef>
              <a:spcAft>
                <a:spcPts val="600"/>
              </a:spcAft>
              <a:buNone/>
            </a:pPr>
            <a:r>
              <a:rPr lang="en-US" sz="2400" b="1" dirty="0">
                <a:latin typeface="+mj-lt"/>
                <a:ea typeface="+mj-ea"/>
                <a:cs typeface="+mj-cs"/>
              </a:rPr>
              <a:t>EVOLVING AND INCLUSIVE CONCEPT</a:t>
            </a:r>
          </a:p>
          <a:p>
            <a:pPr defTabSz="914400" eaLnBrk="1" hangingPunct="1">
              <a:lnSpc>
                <a:spcPct val="90000"/>
              </a:lnSpc>
              <a:spcBef>
                <a:spcPct val="0"/>
              </a:spcBef>
              <a:spcAft>
                <a:spcPts val="600"/>
              </a:spcAft>
              <a:buNone/>
            </a:pPr>
            <a:endParaRPr lang="en-US" altLang="en-US" sz="2400" dirty="0">
              <a:latin typeface="+mj-lt"/>
              <a:ea typeface="+mj-ea"/>
              <a:cs typeface="+mj-cs"/>
            </a:endParaRPr>
          </a:p>
          <a:p>
            <a:pPr defTabSz="914400" eaLnBrk="1" hangingPunct="1">
              <a:lnSpc>
                <a:spcPct val="90000"/>
              </a:lnSpc>
              <a:spcBef>
                <a:spcPct val="0"/>
              </a:spcBef>
              <a:spcAft>
                <a:spcPts val="600"/>
              </a:spcAft>
              <a:buNone/>
            </a:pPr>
            <a:r>
              <a:rPr lang="en-US" altLang="en-US" sz="2400" dirty="0">
                <a:latin typeface="+mj-lt"/>
                <a:ea typeface="+mj-ea"/>
                <a:cs typeface="+mj-cs"/>
              </a:rPr>
              <a:t>Notion of security</a:t>
            </a:r>
            <a:r>
              <a:rPr lang="en-US" altLang="en-US" sz="2400" dirty="0">
                <a:latin typeface="+mj-lt"/>
                <a:ea typeface="+mj-ea"/>
                <a:cs typeface="+mj-cs"/>
                <a:sym typeface="Wingdings" panose="05000000000000000000" pitchFamily="2" charset="2"/>
              </a:rPr>
              <a:t> human being  human security</a:t>
            </a:r>
          </a:p>
          <a:p>
            <a:pPr defTabSz="914400" eaLnBrk="1" hangingPunct="1">
              <a:lnSpc>
                <a:spcPct val="90000"/>
              </a:lnSpc>
              <a:spcBef>
                <a:spcPct val="0"/>
              </a:spcBef>
              <a:spcAft>
                <a:spcPts val="600"/>
              </a:spcAft>
              <a:buNone/>
            </a:pPr>
            <a:endParaRPr lang="en-US" altLang="en-US" sz="1700" dirty="0">
              <a:latin typeface="+mj-lt"/>
              <a:ea typeface="+mj-ea"/>
              <a:cs typeface="+mj-cs"/>
            </a:endParaRPr>
          </a:p>
        </p:txBody>
      </p:sp>
      <p:sp>
        <p:nvSpPr>
          <p:cNvPr id="1033" name="Rectangle 1032">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5" name="Group 1034">
            <a:extLst>
              <a:ext uri="{FF2B5EF4-FFF2-40B4-BE49-F238E27FC236}">
                <a16:creationId xmlns:a16="http://schemas.microsoft.com/office/drawing/2014/main" id="{1F49CE81-B2F4-47B2-9D4A-886DCE0A84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036" name="Rectangle 64">
              <a:extLst>
                <a:ext uri="{FF2B5EF4-FFF2-40B4-BE49-F238E27FC236}">
                  <a16:creationId xmlns:a16="http://schemas.microsoft.com/office/drawing/2014/main" id="{4BE32177-3EAD-42DA-997C-8DAE1BFEE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66">
              <a:extLst>
                <a:ext uri="{FF2B5EF4-FFF2-40B4-BE49-F238E27FC236}">
                  <a16:creationId xmlns:a16="http://schemas.microsoft.com/office/drawing/2014/main" id="{A0DEE160-9825-4DB5-8188-911AC13EA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64">
              <a:extLst>
                <a:ext uri="{FF2B5EF4-FFF2-40B4-BE49-F238E27FC236}">
                  <a16:creationId xmlns:a16="http://schemas.microsoft.com/office/drawing/2014/main" id="{9C5FEDB5-0AEE-40E4-9CA6-6718B956D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66">
              <a:extLst>
                <a:ext uri="{FF2B5EF4-FFF2-40B4-BE49-F238E27FC236}">
                  <a16:creationId xmlns:a16="http://schemas.microsoft.com/office/drawing/2014/main" id="{1A11DF2D-1D4B-45DA-906B-2A1F84C99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64">
              <a:extLst>
                <a:ext uri="{FF2B5EF4-FFF2-40B4-BE49-F238E27FC236}">
                  <a16:creationId xmlns:a16="http://schemas.microsoft.com/office/drawing/2014/main" id="{B6A5BAC0-9806-4124-A584-7F924A658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66">
              <a:extLst>
                <a:ext uri="{FF2B5EF4-FFF2-40B4-BE49-F238E27FC236}">
                  <a16:creationId xmlns:a16="http://schemas.microsoft.com/office/drawing/2014/main" id="{A8F6BFA3-38BE-4F0A-94D9-EF0E6EA0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64">
              <a:extLst>
                <a:ext uri="{FF2B5EF4-FFF2-40B4-BE49-F238E27FC236}">
                  <a16:creationId xmlns:a16="http://schemas.microsoft.com/office/drawing/2014/main" id="{BE6BCF21-959F-419E-BCA4-B20AF92EF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66">
              <a:extLst>
                <a:ext uri="{FF2B5EF4-FFF2-40B4-BE49-F238E27FC236}">
                  <a16:creationId xmlns:a16="http://schemas.microsoft.com/office/drawing/2014/main" id="{54B6E037-E222-42EB-9AEB-C45EF209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64">
              <a:extLst>
                <a:ext uri="{FF2B5EF4-FFF2-40B4-BE49-F238E27FC236}">
                  <a16:creationId xmlns:a16="http://schemas.microsoft.com/office/drawing/2014/main" id="{A0494426-372E-42B8-87E1-170F1B596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66">
              <a:extLst>
                <a:ext uri="{FF2B5EF4-FFF2-40B4-BE49-F238E27FC236}">
                  <a16:creationId xmlns:a16="http://schemas.microsoft.com/office/drawing/2014/main" id="{14DB5AB5-5D73-4375-8CF4-DF4B7A5D7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64">
              <a:extLst>
                <a:ext uri="{FF2B5EF4-FFF2-40B4-BE49-F238E27FC236}">
                  <a16:creationId xmlns:a16="http://schemas.microsoft.com/office/drawing/2014/main" id="{009B2A6E-6D36-4A9A-AFAA-CF4D85914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66">
              <a:extLst>
                <a:ext uri="{FF2B5EF4-FFF2-40B4-BE49-F238E27FC236}">
                  <a16:creationId xmlns:a16="http://schemas.microsoft.com/office/drawing/2014/main" id="{85DC0718-B29F-47A6-931F-F0EF9FA99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ectangle 64">
              <a:extLst>
                <a:ext uri="{FF2B5EF4-FFF2-40B4-BE49-F238E27FC236}">
                  <a16:creationId xmlns:a16="http://schemas.microsoft.com/office/drawing/2014/main" id="{AAED958D-AFCC-4BEF-818A-EFF7E41D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Rectangle 66">
              <a:extLst>
                <a:ext uri="{FF2B5EF4-FFF2-40B4-BE49-F238E27FC236}">
                  <a16:creationId xmlns:a16="http://schemas.microsoft.com/office/drawing/2014/main" id="{C216DD5A-D1AE-429E-937E-456A5034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64">
              <a:extLst>
                <a:ext uri="{FF2B5EF4-FFF2-40B4-BE49-F238E27FC236}">
                  <a16:creationId xmlns:a16="http://schemas.microsoft.com/office/drawing/2014/main" id="{A845B253-9DEE-45AC-AADA-FAA6812C3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66">
              <a:extLst>
                <a:ext uri="{FF2B5EF4-FFF2-40B4-BE49-F238E27FC236}">
                  <a16:creationId xmlns:a16="http://schemas.microsoft.com/office/drawing/2014/main" id="{CE7B6CBF-757B-4B55-84CB-062B712D3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Rectangle 64">
              <a:extLst>
                <a:ext uri="{FF2B5EF4-FFF2-40B4-BE49-F238E27FC236}">
                  <a16:creationId xmlns:a16="http://schemas.microsoft.com/office/drawing/2014/main" id="{2CC28C7A-EF33-43D3-90CD-DCAC92546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66">
              <a:extLst>
                <a:ext uri="{FF2B5EF4-FFF2-40B4-BE49-F238E27FC236}">
                  <a16:creationId xmlns:a16="http://schemas.microsoft.com/office/drawing/2014/main" id="{BC0C9DCF-F15B-4B7A-A16B-37B4335E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64">
              <a:extLst>
                <a:ext uri="{FF2B5EF4-FFF2-40B4-BE49-F238E27FC236}">
                  <a16:creationId xmlns:a16="http://schemas.microsoft.com/office/drawing/2014/main" id="{94991FD1-406A-4958-87D4-8DFA9FEA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Rectangle 66">
              <a:extLst>
                <a:ext uri="{FF2B5EF4-FFF2-40B4-BE49-F238E27FC236}">
                  <a16:creationId xmlns:a16="http://schemas.microsoft.com/office/drawing/2014/main" id="{5CD32F69-27AD-4088-877C-E2A40F8B0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Ver las imágenes de origen"/>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9837" y="625570"/>
            <a:ext cx="5586942" cy="2025266"/>
          </a:xfrm>
          <a:prstGeom prst="rect">
            <a:avLst/>
          </a:prstGeom>
          <a:noFill/>
          <a:extLst>
            <a:ext uri="{909E8E84-426E-40DD-AFC4-6F175D3DCCD1}">
              <a14:hiddenFill xmlns:a14="http://schemas.microsoft.com/office/drawing/2010/main">
                <a:solidFill>
                  <a:srgbClr val="FFFFFF"/>
                </a:solidFill>
              </a14:hiddenFill>
            </a:ext>
          </a:extLst>
        </p:spPr>
      </p:pic>
      <p:sp>
        <p:nvSpPr>
          <p:cNvPr id="1057" name="Rectangle 1056">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202" y="3315854"/>
            <a:ext cx="5176945" cy="3455611"/>
          </a:xfrm>
          <a:prstGeom prst="rect">
            <a:avLst/>
          </a:prstGeom>
        </p:spPr>
      </p:pic>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9838" y="3877385"/>
            <a:ext cx="5586942" cy="2332548"/>
          </a:xfrm>
          <a:prstGeom prst="rect">
            <a:avLst/>
          </a:prstGeom>
        </p:spPr>
      </p:pic>
    </p:spTree>
    <p:extLst>
      <p:ext uri="{BB962C8B-B14F-4D97-AF65-F5344CB8AC3E}">
        <p14:creationId xmlns:p14="http://schemas.microsoft.com/office/powerpoint/2010/main" val="16042928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052946" y="403638"/>
            <a:ext cx="10418618" cy="595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000" b="1" dirty="0">
                <a:solidFill>
                  <a:srgbClr val="17375E"/>
                </a:solidFill>
                <a:latin typeface="Arial" panose="020B0604020202020204" pitchFamily="34" charset="0"/>
                <a:cs typeface="Arial" panose="020B0604020202020204" pitchFamily="34" charset="0"/>
              </a:rPr>
              <a:t>INTERNATIONAL LAW AND… DISASTERS, SECURITY, HEALTH</a:t>
            </a:r>
          </a:p>
          <a:p>
            <a:pPr>
              <a:buNone/>
            </a:pPr>
            <a:endParaRPr lang="en-GB" altLang="en-US" sz="2000" dirty="0">
              <a:solidFill>
                <a:srgbClr val="17375E"/>
              </a:solidFill>
              <a:latin typeface="Arial" panose="020B0604020202020204" pitchFamily="34" charset="0"/>
              <a:cs typeface="Arial" panose="020B0604020202020204" pitchFamily="34" charset="0"/>
            </a:endParaRPr>
          </a:p>
          <a:p>
            <a:pPr>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r>
              <a:rPr lang="en-GB" altLang="en-US" sz="2000" dirty="0">
                <a:solidFill>
                  <a:srgbClr val="17375E"/>
                </a:solidFill>
                <a:latin typeface="Arial" panose="020B0604020202020204" pitchFamily="34" charset="0"/>
                <a:cs typeface="Arial" panose="020B0604020202020204" pitchFamily="34" charset="0"/>
              </a:rPr>
              <a:t>IDL </a:t>
            </a:r>
            <a:r>
              <a:rPr lang="en-US" sz="2000" dirty="0">
                <a:solidFill>
                  <a:srgbClr val="17375E"/>
                </a:solidFill>
                <a:latin typeface="Arial" panose="020B0604020202020204" pitchFamily="34" charset="0"/>
                <a:cs typeface="Arial" panose="020B0604020202020204" pitchFamily="34" charset="0"/>
              </a:rPr>
              <a:t>aims to protect people, their property, and the environment, regulating the phenomenon of disasters and the activities related to their management in all its phases</a:t>
            </a:r>
            <a:endParaRPr lang="en-GB" altLang="en-US" sz="2000" dirty="0">
              <a:solidFill>
                <a:srgbClr val="17375E"/>
              </a:solidFill>
              <a:latin typeface="Arial" panose="020B0604020202020204" pitchFamily="34" charset="0"/>
              <a:cs typeface="Arial" panose="020B0604020202020204" pitchFamily="34" charset="0"/>
              <a:sym typeface="Wingdings" panose="05000000000000000000" pitchFamily="2" charset="2"/>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altLang="en-US" sz="2000" dirty="0">
              <a:solidFill>
                <a:srgbClr val="17375E"/>
              </a:solidFill>
              <a:latin typeface="Arial" panose="020B0604020202020204" pitchFamily="34" charset="0"/>
              <a:cs typeface="Arial" panose="020B0604020202020204" pitchFamily="34" charset="0"/>
            </a:endParaRPr>
          </a:p>
          <a:p>
            <a:pPr algn="just">
              <a:buNone/>
            </a:pPr>
            <a:endParaRPr lang="en-GB" sz="1200" dirty="0">
              <a:solidFill>
                <a:srgbClr val="17375E"/>
              </a:solidFill>
              <a:latin typeface="Arial" panose="020B0604020202020204" pitchFamily="34" charset="0"/>
              <a:cs typeface="Arial" panose="020B0604020202020204" pitchFamily="34" charset="0"/>
            </a:endParaRPr>
          </a:p>
          <a:p>
            <a:pPr algn="just">
              <a:buNone/>
            </a:pPr>
            <a:r>
              <a:rPr lang="en-GB" sz="1200" dirty="0">
                <a:solidFill>
                  <a:srgbClr val="17375E"/>
                </a:solidFill>
                <a:latin typeface="Arial" panose="020B0604020202020204" pitchFamily="34" charset="0"/>
                <a:cs typeface="Arial" panose="020B0604020202020204" pitchFamily="34" charset="0"/>
              </a:rPr>
              <a:t>        *See: IPCC, Sixth Assessment Report, </a:t>
            </a:r>
            <a:r>
              <a:rPr lang="en-GB" sz="1200" i="1" dirty="0">
                <a:solidFill>
                  <a:srgbClr val="17375E"/>
                </a:solidFill>
                <a:latin typeface="Arial" panose="020B0604020202020204" pitchFamily="34" charset="0"/>
                <a:cs typeface="Arial" panose="020B0604020202020204" pitchFamily="34" charset="0"/>
              </a:rPr>
              <a:t>Climate Change 2021: The Physical Science Basis</a:t>
            </a:r>
            <a:r>
              <a:rPr lang="en-GB" sz="1200" dirty="0">
                <a:solidFill>
                  <a:srgbClr val="17375E"/>
                </a:solidFill>
                <a:latin typeface="Arial" panose="020B0604020202020204" pitchFamily="34" charset="0"/>
                <a:cs typeface="Arial" panose="020B0604020202020204" pitchFamily="34" charset="0"/>
              </a:rPr>
              <a:t>, 2021</a:t>
            </a:r>
            <a:endParaRPr lang="en-GB" altLang="en-US" sz="1200" dirty="0">
              <a:solidFill>
                <a:srgbClr val="17375E"/>
              </a:solidFill>
              <a:latin typeface="Arial" panose="020B0604020202020204" pitchFamily="34" charset="0"/>
              <a:cs typeface="Arial" panose="020B0604020202020204" pitchFamily="34" charset="0"/>
            </a:endParaRPr>
          </a:p>
        </p:txBody>
      </p:sp>
      <p:graphicFrame>
        <p:nvGraphicFramePr>
          <p:cNvPr id="4" name="Diagrama 3"/>
          <p:cNvGraphicFramePr/>
          <p:nvPr>
            <p:extLst>
              <p:ext uri="{D42A27DB-BD31-4B8C-83A1-F6EECF244321}">
                <p14:modId xmlns:p14="http://schemas.microsoft.com/office/powerpoint/2010/main" val="3705632074"/>
              </p:ext>
            </p:extLst>
          </p:nvPr>
        </p:nvGraphicFramePr>
        <p:xfrm>
          <a:off x="512321" y="3442850"/>
          <a:ext cx="11323285" cy="2473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uadroTexto 1">
            <a:extLst>
              <a:ext uri="{FF2B5EF4-FFF2-40B4-BE49-F238E27FC236}">
                <a16:creationId xmlns:a16="http://schemas.microsoft.com/office/drawing/2014/main" id="{7CD5651E-2C58-1D3E-EF00-F915F8BA628A}"/>
              </a:ext>
            </a:extLst>
          </p:cNvPr>
          <p:cNvSpPr txBox="1">
            <a:spLocks noChangeArrowheads="1"/>
          </p:cNvSpPr>
          <p:nvPr/>
        </p:nvSpPr>
        <p:spPr bwMode="auto">
          <a:xfrm>
            <a:off x="2632363" y="2590542"/>
            <a:ext cx="6927273" cy="852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1" hangingPunct="1">
              <a:lnSpc>
                <a:spcPct val="90000"/>
              </a:lnSpc>
              <a:spcBef>
                <a:spcPct val="0"/>
              </a:spcBef>
              <a:spcAft>
                <a:spcPts val="600"/>
              </a:spcAft>
              <a:buNone/>
            </a:pPr>
            <a:r>
              <a:rPr lang="en-US" altLang="en-US" sz="2400" dirty="0">
                <a:latin typeface="+mj-lt"/>
                <a:ea typeface="+mj-ea"/>
                <a:cs typeface="+mj-cs"/>
              </a:rPr>
              <a:t>Notion of security</a:t>
            </a:r>
            <a:r>
              <a:rPr lang="en-US" altLang="en-US" sz="2400" dirty="0">
                <a:latin typeface="+mj-lt"/>
                <a:ea typeface="+mj-ea"/>
                <a:cs typeface="+mj-cs"/>
                <a:sym typeface="Wingdings" panose="05000000000000000000" pitchFamily="2" charset="2"/>
              </a:rPr>
              <a:t> human being  human security</a:t>
            </a:r>
          </a:p>
          <a:p>
            <a:pPr defTabSz="914400" eaLnBrk="1" hangingPunct="1">
              <a:lnSpc>
                <a:spcPct val="90000"/>
              </a:lnSpc>
              <a:spcBef>
                <a:spcPct val="0"/>
              </a:spcBef>
              <a:spcAft>
                <a:spcPts val="600"/>
              </a:spcAft>
              <a:buNone/>
            </a:pPr>
            <a:endParaRPr lang="en-US" altLang="en-US" sz="1700" dirty="0">
              <a:latin typeface="+mj-lt"/>
              <a:ea typeface="+mj-ea"/>
              <a:cs typeface="+mj-cs"/>
            </a:endParaRPr>
          </a:p>
        </p:txBody>
      </p:sp>
    </p:spTree>
    <p:extLst>
      <p:ext uri="{BB962C8B-B14F-4D97-AF65-F5344CB8AC3E}">
        <p14:creationId xmlns:p14="http://schemas.microsoft.com/office/powerpoint/2010/main" val="3609024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64" name="Freeform: Shape 1063">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Resultado de imagen de climate change">
            <a:extLst>
              <a:ext uri="{FF2B5EF4-FFF2-40B4-BE49-F238E27FC236}">
                <a16:creationId xmlns:a16="http://schemas.microsoft.com/office/drawing/2014/main" id="{A09C0D65-A5B6-11BA-4A6E-58712649E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48" r="1352"/>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303818" y="138542"/>
            <a:ext cx="5597237" cy="671945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2400" b="1" dirty="0">
                <a:latin typeface="+mn-lt"/>
              </a:rPr>
              <a:t>DISASTERS AND CLIMATE CHANGE</a:t>
            </a:r>
            <a:endParaRPr lang="en-US" sz="1800" b="1" dirty="0">
              <a:latin typeface="+mn-lt"/>
            </a:endParaRPr>
          </a:p>
          <a:p>
            <a:pPr indent="-228600" defTabSz="914400" eaLnBrk="1" hangingPunct="1">
              <a:lnSpc>
                <a:spcPct val="90000"/>
              </a:lnSpc>
            </a:pPr>
            <a:endParaRPr lang="en-US" sz="1800" dirty="0">
              <a:latin typeface="+mn-lt"/>
            </a:endParaRPr>
          </a:p>
          <a:p>
            <a:pPr defTabSz="914400" eaLnBrk="1" hangingPunct="1">
              <a:lnSpc>
                <a:spcPct val="90000"/>
              </a:lnSpc>
              <a:buNone/>
            </a:pPr>
            <a:r>
              <a:rPr lang="en-US" sz="1800" dirty="0">
                <a:latin typeface="+mn-lt"/>
              </a:rPr>
              <a:t>“It is common to </a:t>
            </a:r>
            <a:r>
              <a:rPr lang="en-US" sz="1800" b="1" dirty="0">
                <a:latin typeface="+mn-lt"/>
              </a:rPr>
              <a:t>question whether human-caused climate change caused a major weather- and climate-related disaster.</a:t>
            </a:r>
            <a:r>
              <a:rPr lang="en-US" sz="1800" dirty="0">
                <a:latin typeface="+mn-lt"/>
              </a:rPr>
              <a:t> When extreme weather and climate events do occur, both exposure and vulnerability play an important role in determining the magnitude and impacts of the resulting disaster. As such, it is difficult to attribute a specific disaster directly to climate change. However, the relatively new science of event attribution enables scientists to attribute aspects of specific extreme weather and climate events to certain causes. Scientists cannot answer directly whether a particular event was caused by climate change, as extremes do occur naturally and any specific weather and climate event is the result of a complex mix of human and natural factors. Instead, </a:t>
            </a:r>
            <a:r>
              <a:rPr lang="en-US" sz="1800" b="1" dirty="0">
                <a:latin typeface="+mn-lt"/>
              </a:rPr>
              <a:t>scientists quantify the relative importance of human and natural influences on the magnitude and/or probability of specific extreme weather events. Such information is important for disaster risk reduction planning</a:t>
            </a:r>
            <a:r>
              <a:rPr lang="en-US" sz="1800" dirty="0">
                <a:latin typeface="+mn-lt"/>
              </a:rPr>
              <a:t>, because improved knowledge about changes in the probability and magnitude of relevant extreme events enables better quantification of disaster risks” </a:t>
            </a:r>
          </a:p>
          <a:p>
            <a:pPr indent="-228600" defTabSz="914400" eaLnBrk="1" hangingPunct="1">
              <a:lnSpc>
                <a:spcPct val="90000"/>
              </a:lnSpc>
            </a:pPr>
            <a:endParaRPr lang="en-US" altLang="en-US" sz="1100" dirty="0">
              <a:latin typeface="+mn-lt"/>
            </a:endParaRPr>
          </a:p>
          <a:p>
            <a:pPr defTabSz="914400" eaLnBrk="1" hangingPunct="1">
              <a:lnSpc>
                <a:spcPct val="90000"/>
              </a:lnSpc>
              <a:buNone/>
            </a:pPr>
            <a:r>
              <a:rPr lang="en-US" sz="1800" dirty="0">
                <a:latin typeface="+mn-lt"/>
              </a:rPr>
              <a:t>IPCC, Sixth Assessment Report, </a:t>
            </a:r>
            <a:r>
              <a:rPr lang="en-US" sz="1800" i="1" dirty="0">
                <a:latin typeface="+mn-lt"/>
              </a:rPr>
              <a:t>Climate Change 2021: The Physical Science Basis</a:t>
            </a:r>
            <a:r>
              <a:rPr lang="en-US" sz="1800" dirty="0">
                <a:latin typeface="+mn-lt"/>
              </a:rPr>
              <a:t>, 2021</a:t>
            </a:r>
            <a:endParaRPr lang="en-US" altLang="en-US" sz="1800" dirty="0">
              <a:latin typeface="+mn-lt"/>
            </a:endParaRPr>
          </a:p>
        </p:txBody>
      </p:sp>
    </p:spTree>
    <p:extLst>
      <p:ext uri="{BB962C8B-B14F-4D97-AF65-F5344CB8AC3E}">
        <p14:creationId xmlns:p14="http://schemas.microsoft.com/office/powerpoint/2010/main" val="41080074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318655" y="180110"/>
            <a:ext cx="8160327"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400" b="1" dirty="0">
                <a:solidFill>
                  <a:srgbClr val="17375E"/>
                </a:solidFill>
                <a:latin typeface="Arial" panose="020B0604020202020204" pitchFamily="34" charset="0"/>
                <a:cs typeface="Arial" panose="020B0604020202020204" pitchFamily="34" charset="0"/>
              </a:rPr>
              <a:t>DISASTERS MANAGEMENT AND DEFENCE STRATEGIES</a:t>
            </a:r>
          </a:p>
          <a:p>
            <a:pPr algn="just">
              <a:buNone/>
            </a:pPr>
            <a:endParaRPr lang="en-GB" sz="2000" dirty="0">
              <a:solidFill>
                <a:srgbClr val="17375E"/>
              </a:solidFill>
              <a:latin typeface="Arial" panose="020B0604020202020204" pitchFamily="34" charset="0"/>
              <a:cs typeface="Arial" panose="020B0604020202020204" pitchFamily="34" charset="0"/>
            </a:endParaRPr>
          </a:p>
          <a:p>
            <a:pPr algn="just">
              <a:buNone/>
            </a:pPr>
            <a:r>
              <a:rPr lang="en-US" sz="2000" dirty="0">
                <a:solidFill>
                  <a:srgbClr val="17375E"/>
                </a:solidFill>
                <a:latin typeface="Arial" panose="020B0604020202020204" pitchFamily="34" charset="0"/>
                <a:cs typeface="Arial" panose="020B0604020202020204" pitchFamily="34" charset="0"/>
              </a:rPr>
              <a:t>The protection of people in the event of a disaster is not only configured as an interest for the international community as a whole, but is also an aspect of international and national security</a:t>
            </a:r>
          </a:p>
          <a:p>
            <a:pPr algn="just">
              <a:buNone/>
            </a:pPr>
            <a:endParaRPr lang="en-US" sz="2000" dirty="0">
              <a:solidFill>
                <a:srgbClr val="17375E"/>
              </a:solidFill>
              <a:latin typeface="Arial" panose="020B0604020202020204" pitchFamily="34" charset="0"/>
              <a:cs typeface="Arial" panose="020B0604020202020204" pitchFamily="34" charset="0"/>
            </a:endParaRPr>
          </a:p>
          <a:p>
            <a:pPr algn="just">
              <a:buNone/>
            </a:pPr>
            <a:r>
              <a:rPr lang="en-US" sz="2000" b="1" dirty="0">
                <a:solidFill>
                  <a:srgbClr val="17375E"/>
                </a:solidFill>
                <a:latin typeface="Arial" panose="020B0604020202020204" pitchFamily="34" charset="0"/>
                <a:cs typeface="Arial" panose="020B0604020202020204" pitchFamily="34" charset="0"/>
              </a:rPr>
              <a:t>EUROPE</a:t>
            </a:r>
            <a:r>
              <a:rPr lang="en-US" sz="2000" dirty="0">
                <a:solidFill>
                  <a:srgbClr val="17375E"/>
                </a:solidFill>
                <a:latin typeface="Arial" panose="020B0604020202020204" pitchFamily="34" charset="0"/>
                <a:cs typeface="Arial" panose="020B0604020202020204" pitchFamily="34" charset="0"/>
              </a:rPr>
              <a:t>: </a:t>
            </a:r>
          </a:p>
          <a:p>
            <a:pPr algn="just">
              <a:buNone/>
            </a:pPr>
            <a:r>
              <a:rPr lang="en-US" sz="2000" b="1" i="1" dirty="0">
                <a:solidFill>
                  <a:srgbClr val="17375E"/>
                </a:solidFill>
                <a:latin typeface="Arial" panose="020B0604020202020204" pitchFamily="34" charset="0"/>
                <a:cs typeface="Arial" panose="020B0604020202020204" pitchFamily="34" charset="0"/>
              </a:rPr>
              <a:t>Strategic Agenda 2019-2024 </a:t>
            </a:r>
            <a:r>
              <a:rPr lang="en-US" sz="2000" dirty="0">
                <a:solidFill>
                  <a:srgbClr val="17375E"/>
                </a:solidFill>
                <a:latin typeface="Arial" panose="020B0604020202020204" pitchFamily="34" charset="0"/>
                <a:cs typeface="Arial" panose="020B0604020202020204" pitchFamily="34" charset="0"/>
              </a:rPr>
              <a:t>adopted by the European Council, which aims to strengthen the resilience of the EU against both natural and man-made disasters through active solidarity and the pooling of resources</a:t>
            </a:r>
          </a:p>
          <a:p>
            <a:pPr algn="just">
              <a:buNone/>
            </a:pPr>
            <a:endParaRPr lang="en-US" sz="2000" dirty="0">
              <a:solidFill>
                <a:srgbClr val="17375E"/>
              </a:solidFill>
              <a:latin typeface="Arial" panose="020B0604020202020204" pitchFamily="34" charset="0"/>
              <a:cs typeface="Arial" panose="020B0604020202020204" pitchFamily="34" charset="0"/>
            </a:endParaRPr>
          </a:p>
          <a:p>
            <a:pPr algn="just">
              <a:buNone/>
            </a:pPr>
            <a:r>
              <a:rPr lang="en-US" sz="2000" b="1" dirty="0">
                <a:solidFill>
                  <a:srgbClr val="17375E"/>
                </a:solidFill>
                <a:latin typeface="Arial" panose="020B0604020202020204" pitchFamily="34" charset="0"/>
                <a:cs typeface="Arial" panose="020B0604020202020204" pitchFamily="34" charset="0"/>
              </a:rPr>
              <a:t>SPAIN</a:t>
            </a:r>
            <a:r>
              <a:rPr lang="en-US" sz="2000" dirty="0">
                <a:solidFill>
                  <a:srgbClr val="17375E"/>
                </a:solidFill>
                <a:latin typeface="Arial" panose="020B0604020202020204" pitchFamily="34" charset="0"/>
                <a:cs typeface="Arial" panose="020B0604020202020204" pitchFamily="34" charset="0"/>
              </a:rPr>
              <a:t>:</a:t>
            </a:r>
          </a:p>
          <a:p>
            <a:r>
              <a:rPr lang="en-US" sz="2000" b="1" i="1" dirty="0">
                <a:solidFill>
                  <a:srgbClr val="17375E"/>
                </a:solidFill>
                <a:latin typeface="Arial" panose="020B0604020202020204" pitchFamily="34" charset="0"/>
                <a:cs typeface="Arial" panose="020B0604020202020204" pitchFamily="34" charset="0"/>
              </a:rPr>
              <a:t> 2017 National Security Strategy</a:t>
            </a:r>
            <a:r>
              <a:rPr lang="en-US" sz="2000" dirty="0">
                <a:solidFill>
                  <a:srgbClr val="17375E"/>
                </a:solidFill>
                <a:latin typeface="Arial" panose="020B0604020202020204" pitchFamily="34" charset="0"/>
                <a:cs typeface="Arial" panose="020B0604020202020204" pitchFamily="34" charset="0"/>
              </a:rPr>
              <a:t>, </a:t>
            </a:r>
          </a:p>
          <a:p>
            <a:r>
              <a:rPr lang="en-US" sz="2000" b="1" i="1" dirty="0">
                <a:solidFill>
                  <a:srgbClr val="17375E"/>
                </a:solidFill>
                <a:latin typeface="Arial" panose="020B0604020202020204" pitchFamily="34" charset="0"/>
                <a:cs typeface="Arial" panose="020B0604020202020204" pitchFamily="34" charset="0"/>
              </a:rPr>
              <a:t> 2019-2024 National Civil Protection Strategy</a:t>
            </a:r>
          </a:p>
          <a:p>
            <a:r>
              <a:rPr lang="en-US" sz="2000" b="1" i="1" dirty="0">
                <a:solidFill>
                  <a:srgbClr val="17375E"/>
                </a:solidFill>
                <a:latin typeface="Arial" panose="020B0604020202020204" pitchFamily="34" charset="0"/>
                <a:cs typeface="Arial" panose="020B0604020202020204" pitchFamily="34" charset="0"/>
              </a:rPr>
              <a:t> 2021 Comprehensive National Security Culture Plan</a:t>
            </a:r>
            <a:r>
              <a:rPr lang="en-US" sz="2000" dirty="0">
                <a:solidFill>
                  <a:srgbClr val="17375E"/>
                </a:solidFill>
                <a:latin typeface="Arial" panose="020B0604020202020204" pitchFamily="34" charset="0"/>
                <a:cs typeface="Arial" panose="020B0604020202020204" pitchFamily="34" charset="0"/>
              </a:rPr>
              <a:t>, approved on May 25, 2021</a:t>
            </a:r>
          </a:p>
        </p:txBody>
      </p:sp>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r="36929"/>
          <a:stretch/>
        </p:blipFill>
        <p:spPr>
          <a:xfrm>
            <a:off x="8752192" y="2701636"/>
            <a:ext cx="3283527" cy="4156364"/>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2192" y="143924"/>
            <a:ext cx="3283527" cy="2232389"/>
          </a:xfrm>
          <a:prstGeom prst="rect">
            <a:avLst/>
          </a:prstGeom>
        </p:spPr>
      </p:pic>
    </p:spTree>
    <p:extLst>
      <p:ext uri="{BB962C8B-B14F-4D97-AF65-F5344CB8AC3E}">
        <p14:creationId xmlns:p14="http://schemas.microsoft.com/office/powerpoint/2010/main" val="2630174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2A4F65A-1C31-4E8A-9C3D-6236324AC6E5}"/>
              </a:ext>
            </a:extLst>
          </p:cNvPr>
          <p:cNvSpPr>
            <a:spLocks noGrp="1"/>
          </p:cNvSpPr>
          <p:nvPr>
            <p:ph type="title"/>
          </p:nvPr>
        </p:nvSpPr>
        <p:spPr>
          <a:xfrm>
            <a:off x="526073" y="489439"/>
            <a:ext cx="11139854" cy="930447"/>
          </a:xfrm>
        </p:spPr>
        <p:txBody>
          <a:bodyPr vert="horz" lIns="91440" tIns="45720" rIns="91440" bIns="45720" rtlCol="0" anchor="b">
            <a:normAutofit/>
          </a:bodyPr>
          <a:lstStyle/>
          <a:p>
            <a:pPr defTabSz="914400" eaLnBrk="1" hangingPunct="1">
              <a:lnSpc>
                <a:spcPct val="90000"/>
              </a:lnSpc>
            </a:pPr>
            <a:r>
              <a:rPr lang="en-US" sz="5400" kern="1200">
                <a:solidFill>
                  <a:schemeClr val="bg1"/>
                </a:solidFill>
                <a:latin typeface="+mj-lt"/>
                <a:ea typeface="+mj-ea"/>
                <a:cs typeface="+mj-cs"/>
              </a:rPr>
              <a:t>The relevance of disasters</a:t>
            </a:r>
          </a:p>
        </p:txBody>
      </p:sp>
      <p:cxnSp>
        <p:nvCxnSpPr>
          <p:cNvPr id="15" name="Straight Connector 14">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A3D4DECE-269A-5304-587C-93A3D31DFC68}"/>
              </a:ext>
            </a:extLst>
          </p:cNvPr>
          <p:cNvPicPr>
            <a:picLocks noChangeAspect="1"/>
          </p:cNvPicPr>
          <p:nvPr/>
        </p:nvPicPr>
        <p:blipFill>
          <a:blip r:embed="rId3"/>
          <a:stretch>
            <a:fillRect/>
          </a:stretch>
        </p:blipFill>
        <p:spPr>
          <a:xfrm>
            <a:off x="1363676" y="1479733"/>
            <a:ext cx="9464648" cy="5252880"/>
          </a:xfrm>
          <a:prstGeom prst="rect">
            <a:avLst/>
          </a:prstGeom>
        </p:spPr>
      </p:pic>
    </p:spTree>
    <p:extLst>
      <p:ext uri="{BB962C8B-B14F-4D97-AF65-F5344CB8AC3E}">
        <p14:creationId xmlns:p14="http://schemas.microsoft.com/office/powerpoint/2010/main" val="256272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FBD4BA-71E9-44AD-9CD8-3145C4BFE7CD}"/>
              </a:ext>
            </a:extLst>
          </p:cNvPr>
          <p:cNvSpPr>
            <a:spLocks noGrp="1"/>
          </p:cNvSpPr>
          <p:nvPr>
            <p:ph idx="1"/>
          </p:nvPr>
        </p:nvSpPr>
        <p:spPr>
          <a:xfrm>
            <a:off x="349486" y="265472"/>
            <a:ext cx="10972800" cy="4525963"/>
          </a:xfrm>
        </p:spPr>
        <p:txBody>
          <a:bodyPr/>
          <a:lstStyle/>
          <a:p>
            <a:r>
              <a:rPr lang="es-ES" dirty="0" err="1"/>
              <a:t>Reported</a:t>
            </a:r>
            <a:r>
              <a:rPr lang="es-ES" dirty="0"/>
              <a:t> natural </a:t>
            </a:r>
            <a:r>
              <a:rPr lang="es-ES" dirty="0" err="1"/>
              <a:t>disasters</a:t>
            </a:r>
            <a:r>
              <a:rPr lang="es-ES" dirty="0"/>
              <a:t> 1900-2018 (</a:t>
            </a:r>
            <a:r>
              <a:rPr lang="es-ES" dirty="0">
                <a:hlinkClick r:id="rId3"/>
              </a:rPr>
              <a:t>CRED</a:t>
            </a:r>
            <a:r>
              <a:rPr lang="es-ES" dirty="0"/>
              <a:t>)</a:t>
            </a:r>
          </a:p>
        </p:txBody>
      </p:sp>
      <p:pic>
        <p:nvPicPr>
          <p:cNvPr id="4" name="Imagen 3">
            <a:extLst>
              <a:ext uri="{FF2B5EF4-FFF2-40B4-BE49-F238E27FC236}">
                <a16:creationId xmlns:a16="http://schemas.microsoft.com/office/drawing/2014/main" id="{04284626-7ADD-4C33-9716-4EDA93B33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486" y="891710"/>
            <a:ext cx="11742492" cy="5700818"/>
          </a:xfrm>
          <a:prstGeom prst="rect">
            <a:avLst/>
          </a:prstGeom>
        </p:spPr>
      </p:pic>
    </p:spTree>
    <p:extLst>
      <p:ext uri="{BB962C8B-B14F-4D97-AF65-F5344CB8AC3E}">
        <p14:creationId xmlns:p14="http://schemas.microsoft.com/office/powerpoint/2010/main" val="334873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41403FD-8AB2-4309-905F-6EDF955D2864}"/>
              </a:ext>
            </a:extLst>
          </p:cNvPr>
          <p:cNvSpPr>
            <a:spLocks noGrp="1"/>
          </p:cNvSpPr>
          <p:nvPr>
            <p:ph idx="1"/>
          </p:nvPr>
        </p:nvSpPr>
        <p:spPr>
          <a:xfrm>
            <a:off x="609600" y="210859"/>
            <a:ext cx="10972800" cy="5915306"/>
          </a:xfrm>
        </p:spPr>
        <p:txBody>
          <a:bodyPr/>
          <a:lstStyle/>
          <a:p>
            <a:r>
              <a:rPr lang="es-ES" dirty="0" err="1"/>
              <a:t>Reported</a:t>
            </a:r>
            <a:r>
              <a:rPr lang="es-ES" dirty="0"/>
              <a:t> </a:t>
            </a:r>
            <a:r>
              <a:rPr lang="es-ES" dirty="0" err="1"/>
              <a:t>Technological</a:t>
            </a:r>
            <a:r>
              <a:rPr lang="es-ES" dirty="0"/>
              <a:t> </a:t>
            </a:r>
            <a:r>
              <a:rPr lang="es-ES" dirty="0" err="1"/>
              <a:t>disasters</a:t>
            </a:r>
            <a:r>
              <a:rPr lang="es-ES" dirty="0"/>
              <a:t> 1900-2018</a:t>
            </a:r>
          </a:p>
        </p:txBody>
      </p:sp>
      <p:pic>
        <p:nvPicPr>
          <p:cNvPr id="4" name="Imagen 3">
            <a:extLst>
              <a:ext uri="{FF2B5EF4-FFF2-40B4-BE49-F238E27FC236}">
                <a16:creationId xmlns:a16="http://schemas.microsoft.com/office/drawing/2014/main" id="{21B93C24-2495-4674-99C0-51768A307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34" y="879489"/>
            <a:ext cx="11880156" cy="5767652"/>
          </a:xfrm>
          <a:prstGeom prst="rect">
            <a:avLst/>
          </a:prstGeom>
        </p:spPr>
      </p:pic>
    </p:spTree>
    <p:extLst>
      <p:ext uri="{BB962C8B-B14F-4D97-AF65-F5344CB8AC3E}">
        <p14:creationId xmlns:p14="http://schemas.microsoft.com/office/powerpoint/2010/main" val="253419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B2D91FC-614A-42FD-B8BC-7B61E3DF7E63}"/>
              </a:ext>
            </a:extLst>
          </p:cNvPr>
          <p:cNvSpPr>
            <a:spLocks noGrp="1"/>
          </p:cNvSpPr>
          <p:nvPr>
            <p:ph type="title"/>
          </p:nvPr>
        </p:nvSpPr>
        <p:spPr>
          <a:xfrm>
            <a:off x="367204" y="7929"/>
            <a:ext cx="10231523" cy="1159200"/>
          </a:xfrm>
        </p:spPr>
        <p:txBody>
          <a:bodyPr vert="horz" lIns="91440" tIns="45720" rIns="91440" bIns="45720" rtlCol="0" anchor="ctr">
            <a:normAutofit/>
          </a:bodyPr>
          <a:lstStyle/>
          <a:p>
            <a:pPr algn="l" defTabSz="914400" eaLnBrk="1" hangingPunct="1">
              <a:lnSpc>
                <a:spcPct val="90000"/>
              </a:lnSpc>
            </a:pPr>
            <a:r>
              <a:rPr lang="en-US" sz="3700" kern="1200" dirty="0">
                <a:solidFill>
                  <a:srgbClr val="FFFFFF"/>
                </a:solidFill>
                <a:latin typeface="+mj-lt"/>
                <a:ea typeface="+mj-ea"/>
                <a:cs typeface="+mj-cs"/>
              </a:rPr>
              <a:t>Transboundary or international consequences</a:t>
            </a:r>
          </a:p>
        </p:txBody>
      </p:sp>
      <p:pic>
        <p:nvPicPr>
          <p:cNvPr id="6" name="Imagen 5">
            <a:extLst>
              <a:ext uri="{FF2B5EF4-FFF2-40B4-BE49-F238E27FC236}">
                <a16:creationId xmlns:a16="http://schemas.microsoft.com/office/drawing/2014/main" id="{553B09D6-F7C9-AB90-2B28-A5633AA875DB}"/>
              </a:ext>
            </a:extLst>
          </p:cNvPr>
          <p:cNvPicPr>
            <a:picLocks noChangeAspect="1"/>
          </p:cNvPicPr>
          <p:nvPr/>
        </p:nvPicPr>
        <p:blipFill>
          <a:blip r:embed="rId3"/>
          <a:stretch>
            <a:fillRect/>
          </a:stretch>
        </p:blipFill>
        <p:spPr>
          <a:xfrm>
            <a:off x="630380" y="1066553"/>
            <a:ext cx="10931235" cy="5791447"/>
          </a:xfrm>
          <a:prstGeom prst="rect">
            <a:avLst/>
          </a:prstGeom>
        </p:spPr>
      </p:pic>
    </p:spTree>
    <p:extLst>
      <p:ext uri="{BB962C8B-B14F-4D97-AF65-F5344CB8AC3E}">
        <p14:creationId xmlns:p14="http://schemas.microsoft.com/office/powerpoint/2010/main" val="171622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51EA626-66AA-1CB5-6363-42ECF48A0E59}"/>
              </a:ext>
            </a:extLst>
          </p:cNvPr>
          <p:cNvPicPr>
            <a:picLocks noChangeAspect="1"/>
          </p:cNvPicPr>
          <p:nvPr/>
        </p:nvPicPr>
        <p:blipFill rotWithShape="1">
          <a:blip r:embed="rId3"/>
          <a:srcRect b="1159"/>
          <a:stretch/>
        </p:blipFill>
        <p:spPr>
          <a:xfrm>
            <a:off x="4038599" y="10"/>
            <a:ext cx="8160026" cy="6875809"/>
          </a:xfrm>
          <a:prstGeom prst="rect">
            <a:avLst/>
          </a:prstGeom>
        </p:spPr>
      </p:pic>
      <p:sp>
        <p:nvSpPr>
          <p:cNvPr id="16" name="Freeform: Shape 1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CB2D91FC-614A-42FD-B8BC-7B61E3DF7E63}"/>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defTabSz="914400" eaLnBrk="1" hangingPunct="1">
              <a:lnSpc>
                <a:spcPct val="90000"/>
              </a:lnSpc>
            </a:pPr>
            <a:r>
              <a:rPr lang="en-US" sz="3700">
                <a:solidFill>
                  <a:srgbClr val="FFFFFF"/>
                </a:solidFill>
              </a:rPr>
              <a:t>Fukushima Nuclear contamination</a:t>
            </a:r>
          </a:p>
        </p:txBody>
      </p:sp>
    </p:spTree>
    <p:extLst>
      <p:ext uri="{BB962C8B-B14F-4D97-AF65-F5344CB8AC3E}">
        <p14:creationId xmlns:p14="http://schemas.microsoft.com/office/powerpoint/2010/main" val="15789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8" name="Oval 17">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8" name="Straight Connector 27">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r="1" b="19671"/>
          <a:stretch/>
        </p:blipFill>
        <p:spPr>
          <a:xfrm>
            <a:off x="626590" y="317578"/>
            <a:ext cx="10851111" cy="3508437"/>
          </a:xfrm>
          <a:prstGeom prst="rect">
            <a:avLst/>
          </a:prstGeom>
        </p:spPr>
      </p:pic>
      <p:grpSp>
        <p:nvGrpSpPr>
          <p:cNvPr id="33" name="Group 32">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4" name="Straight Connector 33">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2" name="Straight Connector 41">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26590" y="4018143"/>
            <a:ext cx="10533595" cy="27290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ctr" defTabSz="914400" eaLnBrk="1" hangingPunct="1">
              <a:lnSpc>
                <a:spcPct val="90000"/>
              </a:lnSpc>
              <a:buNone/>
            </a:pPr>
            <a:r>
              <a:rPr lang="en-US" b="1" dirty="0">
                <a:solidFill>
                  <a:schemeClr val="bg1"/>
                </a:solidFill>
                <a:latin typeface="+mn-lt"/>
              </a:rPr>
              <a:t>AIM OF DISASTER MANAGEMENT AND REGULATION:</a:t>
            </a:r>
          </a:p>
          <a:p>
            <a:pPr algn="ctr" defTabSz="914400" eaLnBrk="1" hangingPunct="1">
              <a:lnSpc>
                <a:spcPct val="90000"/>
              </a:lnSpc>
              <a:buNone/>
            </a:pPr>
            <a:endParaRPr lang="en-US" sz="1600" dirty="0">
              <a:solidFill>
                <a:schemeClr val="bg1"/>
              </a:solidFill>
              <a:latin typeface="+mn-lt"/>
            </a:endParaRPr>
          </a:p>
          <a:p>
            <a:pPr algn="ctr" defTabSz="914400" eaLnBrk="1" hangingPunct="1">
              <a:lnSpc>
                <a:spcPct val="90000"/>
              </a:lnSpc>
              <a:buNone/>
            </a:pPr>
            <a:r>
              <a:rPr lang="en-US" dirty="0">
                <a:solidFill>
                  <a:schemeClr val="bg1"/>
                </a:solidFill>
                <a:latin typeface="+mn-lt"/>
              </a:rPr>
              <a:t>The basic objective is (must be) the protection of the human being and the defense of its fundamental rights, along with the protection of goods and the environment</a:t>
            </a:r>
          </a:p>
          <a:p>
            <a:pPr algn="ctr" defTabSz="914400" eaLnBrk="1" hangingPunct="1">
              <a:lnSpc>
                <a:spcPct val="90000"/>
              </a:lnSpc>
              <a:buNone/>
            </a:pPr>
            <a:r>
              <a:rPr lang="en-US" i="1" dirty="0">
                <a:solidFill>
                  <a:schemeClr val="bg1"/>
                </a:solidFill>
                <a:latin typeface="+mn-lt"/>
              </a:rPr>
              <a:t>…International Law</a:t>
            </a:r>
            <a:r>
              <a:rPr lang="en-US" dirty="0">
                <a:solidFill>
                  <a:schemeClr val="bg1"/>
                </a:solidFill>
                <a:latin typeface="+mn-lt"/>
              </a:rPr>
              <a:t>? …</a:t>
            </a:r>
            <a:r>
              <a:rPr lang="en-US" i="1" dirty="0">
                <a:solidFill>
                  <a:schemeClr val="bg1"/>
                </a:solidFill>
                <a:latin typeface="+mn-lt"/>
              </a:rPr>
              <a:t>Disaster</a:t>
            </a:r>
            <a:r>
              <a:rPr lang="en-US" dirty="0">
                <a:solidFill>
                  <a:schemeClr val="bg1"/>
                </a:solidFill>
                <a:latin typeface="+mn-lt"/>
              </a:rPr>
              <a:t>?</a:t>
            </a:r>
          </a:p>
        </p:txBody>
      </p:sp>
    </p:spTree>
    <p:extLst>
      <p:ext uri="{BB962C8B-B14F-4D97-AF65-F5344CB8AC3E}">
        <p14:creationId xmlns:p14="http://schemas.microsoft.com/office/powerpoint/2010/main" val="1193024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943276" y="826324"/>
            <a:ext cx="10410524" cy="535063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lnSpcReduction="10000"/>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2800" b="1" dirty="0">
                <a:solidFill>
                  <a:srgbClr val="FFFFFF"/>
                </a:solidFill>
                <a:latin typeface="+mn-lt"/>
              </a:rPr>
              <a:t>INTERNATIONAL DISASTER LAW AND MANAGEMENT: BASIC IDEAS</a:t>
            </a:r>
          </a:p>
          <a:p>
            <a:pPr indent="-228600" defTabSz="914400" eaLnBrk="1" hangingPunct="1">
              <a:lnSpc>
                <a:spcPct val="90000"/>
              </a:lnSpc>
            </a:pPr>
            <a:endParaRPr lang="en-US" sz="2400" dirty="0">
              <a:solidFill>
                <a:srgbClr val="FFFFFF"/>
              </a:solidFill>
              <a:latin typeface="+mn-lt"/>
            </a:endParaRPr>
          </a:p>
          <a:p>
            <a:pPr indent="-228600" defTabSz="914400" eaLnBrk="1" hangingPunct="1">
              <a:lnSpc>
                <a:spcPct val="90000"/>
              </a:lnSpc>
            </a:pPr>
            <a:endParaRPr lang="en-US" sz="2400" dirty="0">
              <a:solidFill>
                <a:srgbClr val="FFFFFF"/>
              </a:solidFill>
              <a:latin typeface="+mn-lt"/>
            </a:endParaRPr>
          </a:p>
          <a:p>
            <a:pPr defTabSz="914400" eaLnBrk="1" hangingPunct="1">
              <a:lnSpc>
                <a:spcPct val="90000"/>
              </a:lnSpc>
              <a:buNone/>
            </a:pPr>
            <a:r>
              <a:rPr lang="en-US" sz="2800" dirty="0">
                <a:solidFill>
                  <a:srgbClr val="FFFFFF"/>
                </a:solidFill>
                <a:latin typeface="+mn-lt"/>
              </a:rPr>
              <a:t>Challenges when we have to define disaster:</a:t>
            </a:r>
          </a:p>
          <a:p>
            <a:pPr marL="457200" indent="-342900" defTabSz="914400" eaLnBrk="1" hangingPunct="1">
              <a:lnSpc>
                <a:spcPct val="90000"/>
              </a:lnSpc>
              <a:buFont typeface="Wingdings" panose="05000000000000000000" pitchFamily="2" charset="2"/>
              <a:buChar char="v"/>
            </a:pPr>
            <a:r>
              <a:rPr lang="en-US" sz="2800" dirty="0">
                <a:solidFill>
                  <a:srgbClr val="FFFFFF"/>
                </a:solidFill>
                <a:latin typeface="+mn-lt"/>
              </a:rPr>
              <a:t>Different words used interchangeably: crisis, disaster, emergency, catastrophe…</a:t>
            </a:r>
          </a:p>
          <a:p>
            <a:pPr marL="457200" indent="-342900" defTabSz="914400" eaLnBrk="1" hangingPunct="1">
              <a:lnSpc>
                <a:spcPct val="90000"/>
              </a:lnSpc>
              <a:buFont typeface="Wingdings" panose="05000000000000000000" pitchFamily="2" charset="2"/>
              <a:buChar char="v"/>
            </a:pPr>
            <a:r>
              <a:rPr lang="en-US" sz="2800" dirty="0">
                <a:solidFill>
                  <a:srgbClr val="FFFFFF"/>
                </a:solidFill>
                <a:latin typeface="+mn-lt"/>
              </a:rPr>
              <a:t>Different “surnames” to disaster: ecological, human, sanitary, natural, human…</a:t>
            </a:r>
          </a:p>
          <a:p>
            <a:pPr marL="457200" indent="-342900" defTabSz="914400" eaLnBrk="1" hangingPunct="1">
              <a:lnSpc>
                <a:spcPct val="90000"/>
              </a:lnSpc>
              <a:buFont typeface="Wingdings" panose="05000000000000000000" pitchFamily="2" charset="2"/>
              <a:buChar char="v"/>
            </a:pPr>
            <a:r>
              <a:rPr lang="en-US" sz="2800" dirty="0">
                <a:solidFill>
                  <a:srgbClr val="FFFFFF"/>
                </a:solidFill>
                <a:latin typeface="+mn-lt"/>
              </a:rPr>
              <a:t>Different elements: strength, casualties, economic damage, overwhelming authorities</a:t>
            </a:r>
          </a:p>
          <a:p>
            <a:pPr indent="-228600" defTabSz="914400" eaLnBrk="1" hangingPunct="1">
              <a:lnSpc>
                <a:spcPct val="90000"/>
              </a:lnSpc>
            </a:pPr>
            <a:endParaRPr lang="en-US" sz="2800" dirty="0">
              <a:solidFill>
                <a:srgbClr val="FFFFFF"/>
              </a:solidFill>
              <a:latin typeface="+mn-lt"/>
            </a:endParaRPr>
          </a:p>
          <a:p>
            <a:pPr defTabSz="914400" eaLnBrk="1" hangingPunct="1">
              <a:lnSpc>
                <a:spcPct val="90000"/>
              </a:lnSpc>
              <a:buNone/>
            </a:pPr>
            <a:r>
              <a:rPr lang="en-US" sz="2800" dirty="0">
                <a:solidFill>
                  <a:srgbClr val="FFFFFF"/>
                </a:solidFill>
                <a:latin typeface="+mn-lt"/>
              </a:rPr>
              <a:t>We can track down more than 50 definitions in national and international instruments</a:t>
            </a:r>
          </a:p>
          <a:p>
            <a:pPr marL="342900" indent="-228600" defTabSz="914400" eaLnBrk="1" hangingPunct="1">
              <a:lnSpc>
                <a:spcPct val="90000"/>
              </a:lnSpc>
            </a:pPr>
            <a:endParaRPr lang="en-US" sz="2400" dirty="0">
              <a:solidFill>
                <a:srgbClr val="FFFFFF"/>
              </a:solidFill>
              <a:latin typeface="+mn-lt"/>
            </a:endParaRPr>
          </a:p>
        </p:txBody>
      </p:sp>
    </p:spTree>
    <p:extLst>
      <p:ext uri="{BB962C8B-B14F-4D97-AF65-F5344CB8AC3E}">
        <p14:creationId xmlns:p14="http://schemas.microsoft.com/office/powerpoint/2010/main" val="4228316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42938" y="642938"/>
            <a:ext cx="3466573" cy="557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90000"/>
              </a:lnSpc>
              <a:buNone/>
            </a:pPr>
            <a:endParaRPr lang="en-GB" sz="2000" dirty="0">
              <a:solidFill>
                <a:srgbClr val="17375E"/>
              </a:solidFill>
              <a:latin typeface="Arial" panose="020B0604020202020204" pitchFamily="34" charset="0"/>
              <a:cs typeface="Arial" panose="020B0604020202020204" pitchFamily="34" charset="0"/>
            </a:endParaRPr>
          </a:p>
          <a:p>
            <a:pPr algn="just">
              <a:lnSpc>
                <a:spcPct val="90000"/>
              </a:lnSpc>
              <a:buNone/>
            </a:pPr>
            <a:endParaRPr lang="en-GB" sz="2000" dirty="0">
              <a:solidFill>
                <a:srgbClr val="17375E"/>
              </a:solidFill>
              <a:latin typeface="Arial" panose="020B0604020202020204" pitchFamily="34" charset="0"/>
              <a:cs typeface="Arial" panose="020B0604020202020204" pitchFamily="34" charset="0"/>
            </a:endParaRPr>
          </a:p>
          <a:p>
            <a:pPr algn="ctr">
              <a:lnSpc>
                <a:spcPct val="90000"/>
              </a:lnSpc>
              <a:buNone/>
            </a:pPr>
            <a:r>
              <a:rPr lang="en-US" b="1" dirty="0">
                <a:solidFill>
                  <a:srgbClr val="17375E"/>
                </a:solidFill>
                <a:latin typeface="Arial" panose="020B0604020202020204" pitchFamily="34" charset="0"/>
                <a:cs typeface="Arial" panose="020B0604020202020204" pitchFamily="34" charset="0"/>
              </a:rPr>
              <a:t>…a disaster is:</a:t>
            </a:r>
          </a:p>
          <a:p>
            <a:pPr algn="ctr">
              <a:lnSpc>
                <a:spcPct val="90000"/>
              </a:lnSpc>
              <a:buNone/>
            </a:pPr>
            <a:r>
              <a:rPr lang="en-US" b="1" dirty="0">
                <a:solidFill>
                  <a:srgbClr val="17375E"/>
                </a:solidFill>
                <a:latin typeface="Arial" panose="020B0604020202020204" pitchFamily="34" charset="0"/>
                <a:cs typeface="Arial" panose="020B0604020202020204" pitchFamily="34" charset="0"/>
              </a:rPr>
              <a:t> “An event” </a:t>
            </a:r>
          </a:p>
          <a:p>
            <a:pPr algn="ctr">
              <a:lnSpc>
                <a:spcPct val="90000"/>
              </a:lnSpc>
              <a:buNone/>
            </a:pPr>
            <a:r>
              <a:rPr lang="en-US" b="1" dirty="0">
                <a:solidFill>
                  <a:srgbClr val="17375E"/>
                </a:solidFill>
                <a:latin typeface="Arial" panose="020B0604020202020204" pitchFamily="34" charset="0"/>
                <a:cs typeface="Arial" panose="020B0604020202020204" pitchFamily="34" charset="0"/>
              </a:rPr>
              <a:t>vs. </a:t>
            </a:r>
          </a:p>
          <a:p>
            <a:pPr algn="ctr">
              <a:lnSpc>
                <a:spcPct val="90000"/>
              </a:lnSpc>
              <a:buNone/>
            </a:pPr>
            <a:r>
              <a:rPr lang="en-US" b="1" dirty="0">
                <a:solidFill>
                  <a:srgbClr val="17375E"/>
                </a:solidFill>
                <a:latin typeface="Arial" panose="020B0604020202020204" pitchFamily="34" charset="0"/>
                <a:cs typeface="Arial" panose="020B0604020202020204" pitchFamily="34" charset="0"/>
              </a:rPr>
              <a:t>“a serious disruption”</a:t>
            </a:r>
          </a:p>
          <a:p>
            <a:pPr algn="just">
              <a:lnSpc>
                <a:spcPct val="90000"/>
              </a:lnSpc>
              <a:buNone/>
            </a:pPr>
            <a:endParaRPr lang="en-US" sz="2000" dirty="0">
              <a:solidFill>
                <a:srgbClr val="17375E"/>
              </a:solidFill>
              <a:latin typeface="Arial" panose="020B0604020202020204" pitchFamily="34" charset="0"/>
              <a:cs typeface="Arial" panose="020B0604020202020204" pitchFamily="34" charset="0"/>
            </a:endParaRPr>
          </a:p>
          <a:p>
            <a:pPr algn="just">
              <a:lnSpc>
                <a:spcPct val="90000"/>
              </a:lnSpc>
              <a:buNone/>
            </a:pPr>
            <a:endParaRPr lang="en-US" sz="2000" dirty="0">
              <a:solidFill>
                <a:srgbClr val="17375E"/>
              </a:solidFill>
              <a:latin typeface="Arial" panose="020B0604020202020204" pitchFamily="34" charset="0"/>
              <a:cs typeface="Arial" panose="020B0604020202020204" pitchFamily="34" charset="0"/>
            </a:endParaRPr>
          </a:p>
          <a:p>
            <a:pPr algn="just">
              <a:lnSpc>
                <a:spcPct val="90000"/>
              </a:lnSpc>
              <a:buNone/>
            </a:pPr>
            <a:endParaRPr lang="en-US" sz="2000" dirty="0">
              <a:solidFill>
                <a:srgbClr val="17375E"/>
              </a:solidFill>
              <a:latin typeface="Arial" panose="020B0604020202020204" pitchFamily="34" charset="0"/>
              <a:cs typeface="Arial" panose="020B0604020202020204" pitchFamily="34" charset="0"/>
            </a:endParaRPr>
          </a:p>
          <a:p>
            <a:pPr algn="just">
              <a:lnSpc>
                <a:spcPct val="90000"/>
              </a:lnSpc>
              <a:buNone/>
            </a:pPr>
            <a:endParaRPr lang="en-US" sz="2000" dirty="0">
              <a:solidFill>
                <a:srgbClr val="17375E"/>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F104F2C8-6BB2-6238-4C91-6B94E21A272F}"/>
              </a:ext>
            </a:extLst>
          </p:cNvPr>
          <p:cNvSpPr txBox="1"/>
          <p:nvPr/>
        </p:nvSpPr>
        <p:spPr>
          <a:xfrm>
            <a:off x="4275437" y="642938"/>
            <a:ext cx="7273625" cy="557053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t">
            <a:normAutofit fontScale="92500" lnSpcReduction="10000"/>
          </a:bodyPr>
          <a:lstStyle/>
          <a:p>
            <a:pPr algn="just">
              <a:lnSpc>
                <a:spcPct val="90000"/>
              </a:lnSpc>
              <a:spcAft>
                <a:spcPts val="600"/>
              </a:spcAft>
            </a:pPr>
            <a:endParaRPr lang="en-US" sz="2400" dirty="0">
              <a:solidFill>
                <a:srgbClr val="17375E"/>
              </a:solidFill>
              <a:latin typeface="Arial" panose="020B0604020202020204" pitchFamily="34" charset="0"/>
              <a:cs typeface="Arial" panose="020B0604020202020204" pitchFamily="34" charset="0"/>
            </a:endParaRPr>
          </a:p>
          <a:p>
            <a:pPr algn="just">
              <a:lnSpc>
                <a:spcPct val="90000"/>
              </a:lnSpc>
              <a:spcAft>
                <a:spcPts val="600"/>
              </a:spcAft>
            </a:pPr>
            <a:r>
              <a:rPr lang="en-US" sz="2400" dirty="0">
                <a:solidFill>
                  <a:srgbClr val="17375E"/>
                </a:solidFill>
                <a:latin typeface="Arial" panose="020B0604020202020204" pitchFamily="34" charset="0"/>
                <a:cs typeface="Arial" panose="020B0604020202020204" pitchFamily="34" charset="0"/>
              </a:rPr>
              <a:t>The Philippine Disaster Risk Reduction and Management Act of 2010 provide a large notion of the term:</a:t>
            </a:r>
          </a:p>
          <a:p>
            <a:pPr algn="just">
              <a:lnSpc>
                <a:spcPct val="90000"/>
              </a:lnSpc>
              <a:spcAft>
                <a:spcPts val="600"/>
              </a:spcAft>
            </a:pPr>
            <a:endParaRPr lang="en-US" sz="2400" dirty="0">
              <a:solidFill>
                <a:srgbClr val="17375E"/>
              </a:solidFill>
              <a:latin typeface="Arial" panose="020B0604020202020204" pitchFamily="34" charset="0"/>
              <a:cs typeface="Arial" panose="020B0604020202020204" pitchFamily="34" charset="0"/>
            </a:endParaRPr>
          </a:p>
          <a:p>
            <a:pPr algn="just">
              <a:lnSpc>
                <a:spcPct val="90000"/>
              </a:lnSpc>
              <a:spcAft>
                <a:spcPts val="600"/>
              </a:spcAft>
            </a:pPr>
            <a:r>
              <a:rPr lang="en-US" sz="2400" dirty="0">
                <a:solidFill>
                  <a:srgbClr val="17375E"/>
                </a:solidFill>
                <a:latin typeface="Arial" panose="020B0604020202020204" pitchFamily="34" charset="0"/>
                <a:cs typeface="Arial" panose="020B0604020202020204" pitchFamily="34" charset="0"/>
              </a:rPr>
              <a:t>“</a:t>
            </a:r>
            <a:r>
              <a:rPr lang="en-US" sz="2400" b="1" dirty="0">
                <a:solidFill>
                  <a:srgbClr val="17375E"/>
                </a:solidFill>
                <a:latin typeface="Arial" panose="020B0604020202020204" pitchFamily="34" charset="0"/>
                <a:cs typeface="Arial" panose="020B0604020202020204" pitchFamily="34" charset="0"/>
              </a:rPr>
              <a:t>A serious disruption of the functioning of a community </a:t>
            </a:r>
            <a:r>
              <a:rPr lang="en-US" sz="2400" dirty="0">
                <a:solidFill>
                  <a:srgbClr val="17375E"/>
                </a:solidFill>
                <a:latin typeface="Arial" panose="020B0604020202020204" pitchFamily="34" charset="0"/>
                <a:cs typeface="Arial" panose="020B0604020202020204" pitchFamily="34" charset="0"/>
              </a:rPr>
              <a:t>or a society involving widespread human, material, economic or environmental losses and impacts, which exceeds the ability of the affected community or society to cope using its own resources. Disasters are often described as a result of the combination of: the exposure to a hazard; the conditions of vulnerability that are present; and insufficient capacity or measures to reduce or cope with the potential negative consequences, Disaster impacts may include loss of life, injury, disease and other negative effects on human, physical, mental and social well-being, together with damage to property, destruction of assets, loss of services, social and economic disruption and environmental degradation”</a:t>
            </a:r>
          </a:p>
        </p:txBody>
      </p:sp>
    </p:spTree>
    <p:extLst>
      <p:ext uri="{BB962C8B-B14F-4D97-AF65-F5344CB8AC3E}">
        <p14:creationId xmlns:p14="http://schemas.microsoft.com/office/powerpoint/2010/main" val="1503494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a:extLst>
              <a:ext uri="{FF2B5EF4-FFF2-40B4-BE49-F238E27FC236}">
                <a16:creationId xmlns:a16="http://schemas.microsoft.com/office/drawing/2014/main" id="{1B228307-9CDB-4A62-A54A-1C58DD8FE1D0}"/>
              </a:ext>
            </a:extLst>
          </p:cNvPr>
          <p:cNvSpPr>
            <a:spLocks noGrp="1"/>
          </p:cNvSpPr>
          <p:nvPr>
            <p:ph type="title"/>
          </p:nvPr>
        </p:nvSpPr>
        <p:spPr>
          <a:xfrm>
            <a:off x="777240" y="731519"/>
            <a:ext cx="2845191" cy="3237579"/>
          </a:xfrm>
        </p:spPr>
        <p:txBody>
          <a:bodyPr>
            <a:normAutofit/>
          </a:bodyPr>
          <a:lstStyle/>
          <a:p>
            <a:r>
              <a:rPr lang="en-GB" sz="3800">
                <a:solidFill>
                  <a:srgbClr val="FFFFFF"/>
                </a:solidFill>
              </a:rPr>
              <a:t>Existing definitions</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A19F3A0-C300-4064-A229-0EDA6F6FBEA1}"/>
              </a:ext>
            </a:extLst>
          </p:cNvPr>
          <p:cNvSpPr>
            <a:spLocks noGrp="1"/>
          </p:cNvSpPr>
          <p:nvPr>
            <p:ph idx="1"/>
          </p:nvPr>
        </p:nvSpPr>
        <p:spPr>
          <a:xfrm>
            <a:off x="4044603" y="457200"/>
            <a:ext cx="7681053" cy="5941879"/>
          </a:xfrm>
        </p:spPr>
        <p:txBody>
          <a:bodyPr anchor="ctr">
            <a:normAutofit fontScale="92500" lnSpcReduction="10000"/>
          </a:bodyPr>
          <a:lstStyle/>
          <a:p>
            <a:pPr>
              <a:lnSpc>
                <a:spcPct val="90000"/>
              </a:lnSpc>
            </a:pPr>
            <a:r>
              <a:rPr lang="en-GB" sz="2800" dirty="0"/>
              <a:t>Art. 1 b), </a:t>
            </a:r>
            <a:r>
              <a:rPr lang="en-GB" sz="2800" i="1" dirty="0"/>
              <a:t>Proposed draft convention on expediting the delivery of emergency relief</a:t>
            </a:r>
            <a:r>
              <a:rPr lang="en-GB" sz="2800" dirty="0"/>
              <a:t>, 1984</a:t>
            </a:r>
          </a:p>
          <a:p>
            <a:pPr lvl="1">
              <a:lnSpc>
                <a:spcPct val="90000"/>
              </a:lnSpc>
            </a:pPr>
            <a:r>
              <a:rPr lang="en-GB" dirty="0"/>
              <a:t>Disaster: «means </a:t>
            </a:r>
            <a:r>
              <a:rPr lang="en-GB" b="1" dirty="0"/>
              <a:t>any natural, accidental or deliberate event </a:t>
            </a:r>
            <a:r>
              <a:rPr lang="en-GB" dirty="0"/>
              <a:t>(not being an ongoing situation of armed conflict) as a result of which assistance is needed from outside the State upon whose territory the event occurred or which has been affected by the consequences of the event».</a:t>
            </a:r>
          </a:p>
          <a:p>
            <a:pPr>
              <a:lnSpc>
                <a:spcPct val="90000"/>
              </a:lnSpc>
            </a:pPr>
            <a:r>
              <a:rPr lang="en-GB" sz="2800" dirty="0"/>
              <a:t>2016 ILC Draft Article on Protection of Persons in the event of disasters (A/71/10)</a:t>
            </a:r>
          </a:p>
          <a:p>
            <a:pPr lvl="1">
              <a:lnSpc>
                <a:spcPct val="90000"/>
              </a:lnSpc>
            </a:pPr>
            <a:r>
              <a:rPr lang="en-US" dirty="0"/>
              <a:t>“disaster” means </a:t>
            </a:r>
            <a:r>
              <a:rPr lang="en-US" b="1" dirty="0"/>
              <a:t>a calamitous event </a:t>
            </a:r>
            <a:r>
              <a:rPr lang="en-US" dirty="0"/>
              <a:t>or series of events resulting in widespread loss of life, great human suffering and distress, mass displacement, or large-scale material or environmental damage, thereby seriously disrupting the functioning of society</a:t>
            </a:r>
            <a:endParaRPr lang="en-GB" dirty="0"/>
          </a:p>
          <a:p>
            <a:pPr>
              <a:lnSpc>
                <a:spcPct val="90000"/>
              </a:lnSpc>
            </a:pPr>
            <a:endParaRPr lang="en-GB" sz="2200" dirty="0"/>
          </a:p>
        </p:txBody>
      </p:sp>
    </p:spTree>
    <p:extLst>
      <p:ext uri="{BB962C8B-B14F-4D97-AF65-F5344CB8AC3E}">
        <p14:creationId xmlns:p14="http://schemas.microsoft.com/office/powerpoint/2010/main" val="288017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8F72A4-A5E5-44A2-9840-C0746A7F7CE7}"/>
              </a:ext>
            </a:extLst>
          </p:cNvPr>
          <p:cNvSpPr>
            <a:spLocks noGrp="1"/>
          </p:cNvSpPr>
          <p:nvPr>
            <p:ph type="title"/>
          </p:nvPr>
        </p:nvSpPr>
        <p:spPr>
          <a:xfrm>
            <a:off x="943276" y="712268"/>
            <a:ext cx="10410524" cy="1193533"/>
          </a:xfrm>
        </p:spPr>
        <p:txBody>
          <a:bodyPr>
            <a:normAutofit/>
          </a:bodyPr>
          <a:lstStyle/>
          <a:p>
            <a:r>
              <a:rPr lang="en-GB">
                <a:solidFill>
                  <a:srgbClr val="FFFFFF"/>
                </a:solidFill>
              </a:rPr>
              <a:t>Proposed legal concept</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3356AAE3-30DD-41C9-9F5F-29BBA2134798}"/>
              </a:ext>
            </a:extLst>
          </p:cNvPr>
          <p:cNvSpPr>
            <a:spLocks noGrp="1"/>
          </p:cNvSpPr>
          <p:nvPr>
            <p:ph idx="1"/>
          </p:nvPr>
        </p:nvSpPr>
        <p:spPr>
          <a:xfrm>
            <a:off x="943276" y="2050181"/>
            <a:ext cx="10410524" cy="4126782"/>
          </a:xfrm>
        </p:spPr>
        <p:txBody>
          <a:bodyPr>
            <a:normAutofit/>
          </a:bodyPr>
          <a:lstStyle/>
          <a:p>
            <a:pPr marL="0" indent="0" algn="just">
              <a:buNone/>
            </a:pPr>
            <a:r>
              <a:rPr lang="en-US" sz="2800" dirty="0">
                <a:solidFill>
                  <a:srgbClr val="FFFFFF"/>
                </a:solidFill>
              </a:rPr>
              <a:t>"The result of a process involving an event, action or the resulting situation of both, which produces a series of consequences such as the interruption of the normal functioning of society and damage to people, property or the environment, and which implies, given its seriousness, the incapacity of the ordinary means of the affected society to face it and requires the adoption of special national or international measures”</a:t>
            </a:r>
            <a:endParaRPr lang="en-GB" sz="2800" dirty="0">
              <a:solidFill>
                <a:srgbClr val="FFFFFF"/>
              </a:solidFill>
            </a:endParaRPr>
          </a:p>
          <a:p>
            <a:endParaRPr lang="en-GB" sz="2400" dirty="0">
              <a:solidFill>
                <a:srgbClr val="FFFFFF"/>
              </a:solidFill>
            </a:endParaRPr>
          </a:p>
        </p:txBody>
      </p:sp>
    </p:spTree>
    <p:extLst>
      <p:ext uri="{BB962C8B-B14F-4D97-AF65-F5344CB8AC3E}">
        <p14:creationId xmlns:p14="http://schemas.microsoft.com/office/powerpoint/2010/main" val="41983017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F9857ED-1DEF-4481-AEB4-E7759342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457275" cy="6858000"/>
          </a:xfrm>
          <a:custGeom>
            <a:avLst/>
            <a:gdLst>
              <a:gd name="connsiteX0" fmla="*/ 5457275 w 5457275"/>
              <a:gd name="connsiteY0" fmla="*/ 0 h 6858000"/>
              <a:gd name="connsiteX1" fmla="*/ 361354 w 5457275"/>
              <a:gd name="connsiteY1" fmla="*/ 0 h 6858000"/>
              <a:gd name="connsiteX2" fmla="*/ 335637 w 5457275"/>
              <a:gd name="connsiteY2" fmla="*/ 94722 h 6858000"/>
              <a:gd name="connsiteX3" fmla="*/ 690849 w 5457275"/>
              <a:gd name="connsiteY3" fmla="*/ 6842426 h 6858000"/>
              <a:gd name="connsiteX4" fmla="*/ 696735 w 5457275"/>
              <a:gd name="connsiteY4" fmla="*/ 6858000 h 6858000"/>
              <a:gd name="connsiteX5" fmla="*/ 5457275 w 54572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7275" h="6858000">
                <a:moveTo>
                  <a:pt x="5457275" y="0"/>
                </a:moveTo>
                <a:lnTo>
                  <a:pt x="361354" y="0"/>
                </a:lnTo>
                <a:lnTo>
                  <a:pt x="335637" y="94722"/>
                </a:lnTo>
                <a:cubicBezTo>
                  <a:pt x="-226206" y="2374054"/>
                  <a:pt x="-65870" y="4704140"/>
                  <a:pt x="690849" y="6842426"/>
                </a:cubicBezTo>
                <a:lnTo>
                  <a:pt x="696735" y="6858000"/>
                </a:lnTo>
                <a:lnTo>
                  <a:pt x="5457275"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6E4FBE1-8E8A-42A6-B693-88C8979D8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228693" cy="6858000"/>
          </a:xfrm>
          <a:custGeom>
            <a:avLst/>
            <a:gdLst>
              <a:gd name="connsiteX0" fmla="*/ 5228693 w 5228693"/>
              <a:gd name="connsiteY0" fmla="*/ 0 h 6858000"/>
              <a:gd name="connsiteX1" fmla="*/ 371685 w 5228693"/>
              <a:gd name="connsiteY1" fmla="*/ 1 h 6858000"/>
              <a:gd name="connsiteX2" fmla="*/ 319533 w 5228693"/>
              <a:gd name="connsiteY2" fmla="*/ 193787 h 6858000"/>
              <a:gd name="connsiteX3" fmla="*/ 623642 w 5228693"/>
              <a:gd name="connsiteY3" fmla="*/ 6599363 h 6858000"/>
              <a:gd name="connsiteX4" fmla="*/ 717029 w 5228693"/>
              <a:gd name="connsiteY4" fmla="*/ 6858000 h 6858000"/>
              <a:gd name="connsiteX5" fmla="*/ 5228693 w 522869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8693" h="6858000">
                <a:moveTo>
                  <a:pt x="5228693" y="0"/>
                </a:moveTo>
                <a:lnTo>
                  <a:pt x="371685" y="1"/>
                </a:lnTo>
                <a:lnTo>
                  <a:pt x="319533" y="193787"/>
                </a:lnTo>
                <a:cubicBezTo>
                  <a:pt x="-206622" y="2355719"/>
                  <a:pt x="-67685" y="4563346"/>
                  <a:pt x="623642" y="6599363"/>
                </a:cubicBezTo>
                <a:lnTo>
                  <a:pt x="717029" y="6858000"/>
                </a:lnTo>
                <a:lnTo>
                  <a:pt x="5228693" y="685800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10D28276-AEEC-8F2F-8ECF-05251F708C4D}"/>
              </a:ext>
            </a:extLst>
          </p:cNvPr>
          <p:cNvSpPr>
            <a:spLocks noGrp="1"/>
          </p:cNvSpPr>
          <p:nvPr>
            <p:ph type="title"/>
          </p:nvPr>
        </p:nvSpPr>
        <p:spPr>
          <a:xfrm>
            <a:off x="804671" y="1330007"/>
            <a:ext cx="3820669" cy="4692396"/>
          </a:xfrm>
        </p:spPr>
        <p:txBody>
          <a:bodyPr anchor="ctr">
            <a:normAutofit/>
          </a:bodyPr>
          <a:lstStyle/>
          <a:p>
            <a:pPr algn="l"/>
            <a:r>
              <a:rPr lang="es-ES" sz="5400"/>
              <a:t>Covid-19 is a disaster?</a:t>
            </a:r>
          </a:p>
        </p:txBody>
      </p:sp>
      <p:sp>
        <p:nvSpPr>
          <p:cNvPr id="3" name="Marcador de contenido 2">
            <a:extLst>
              <a:ext uri="{FF2B5EF4-FFF2-40B4-BE49-F238E27FC236}">
                <a16:creationId xmlns:a16="http://schemas.microsoft.com/office/drawing/2014/main" id="{0AC04933-CB05-59DA-D4D2-C797539D006C}"/>
              </a:ext>
            </a:extLst>
          </p:cNvPr>
          <p:cNvSpPr>
            <a:spLocks noGrp="1"/>
          </p:cNvSpPr>
          <p:nvPr>
            <p:ph idx="1"/>
          </p:nvPr>
        </p:nvSpPr>
        <p:spPr>
          <a:xfrm>
            <a:off x="5807676" y="593124"/>
            <a:ext cx="5741196" cy="6005383"/>
          </a:xfrm>
        </p:spPr>
        <p:txBody>
          <a:bodyPr anchor="ctr">
            <a:normAutofit fontScale="92500" lnSpcReduction="10000"/>
          </a:bodyPr>
          <a:lstStyle/>
          <a:p>
            <a:pPr marL="0" indent="0">
              <a:lnSpc>
                <a:spcPct val="90000"/>
              </a:lnSpc>
              <a:buNone/>
            </a:pPr>
            <a:r>
              <a:rPr lang="en-GB" sz="2600" noProof="0" dirty="0"/>
              <a:t>According to the latest definition Covid-19 pandemic can be </a:t>
            </a:r>
            <a:r>
              <a:rPr lang="en-GB" sz="2600" dirty="0"/>
              <a:t>considered a natural/anthropogenic disaster. </a:t>
            </a:r>
          </a:p>
          <a:p>
            <a:pPr marL="0" indent="0">
              <a:lnSpc>
                <a:spcPct val="90000"/>
              </a:lnSpc>
              <a:buNone/>
            </a:pPr>
            <a:endParaRPr lang="en-GB" sz="2600" dirty="0"/>
          </a:p>
          <a:p>
            <a:pPr marL="0" indent="0">
              <a:lnSpc>
                <a:spcPct val="90000"/>
              </a:lnSpc>
              <a:buNone/>
            </a:pPr>
            <a:r>
              <a:rPr lang="en-GB" sz="2600" dirty="0"/>
              <a:t>The joint international team examined four scenarios for introduction:</a:t>
            </a:r>
            <a:endParaRPr lang="es-ES" sz="2600" dirty="0"/>
          </a:p>
          <a:p>
            <a:pPr marL="628650" indent="-514350">
              <a:lnSpc>
                <a:spcPct val="90000"/>
              </a:lnSpc>
              <a:buFont typeface="+mj-lt"/>
              <a:buAutoNum type="arabicPeriod"/>
            </a:pPr>
            <a:r>
              <a:rPr lang="en-GB" sz="2600" dirty="0"/>
              <a:t>direct zoonotic transmission to humans (</a:t>
            </a:r>
            <a:r>
              <a:rPr lang="en-GB" sz="2600" dirty="0" err="1"/>
              <a:t>spillover</a:t>
            </a:r>
            <a:r>
              <a:rPr lang="en-GB" sz="2600" dirty="0"/>
              <a:t>);</a:t>
            </a:r>
            <a:endParaRPr lang="es-ES" sz="2600" dirty="0"/>
          </a:p>
          <a:p>
            <a:pPr marL="628650" indent="-514350">
              <a:lnSpc>
                <a:spcPct val="90000"/>
              </a:lnSpc>
              <a:buFont typeface="+mj-lt"/>
              <a:buAutoNum type="arabicPeriod"/>
            </a:pPr>
            <a:r>
              <a:rPr lang="en-GB" sz="2600" dirty="0"/>
              <a:t>introduction through an intermediate host followed by </a:t>
            </a:r>
            <a:r>
              <a:rPr lang="en-GB" sz="2600" dirty="0" err="1"/>
              <a:t>spillover</a:t>
            </a:r>
            <a:r>
              <a:rPr lang="en-GB" sz="2600" dirty="0"/>
              <a:t>;</a:t>
            </a:r>
            <a:endParaRPr lang="es-ES" sz="2600" dirty="0"/>
          </a:p>
          <a:p>
            <a:pPr marL="628650" indent="-514350">
              <a:lnSpc>
                <a:spcPct val="90000"/>
              </a:lnSpc>
              <a:buFont typeface="+mj-lt"/>
              <a:buAutoNum type="arabicPeriod"/>
            </a:pPr>
            <a:r>
              <a:rPr lang="en-GB" sz="2600" dirty="0"/>
              <a:t>introduction through the (cold) food chain;</a:t>
            </a:r>
            <a:endParaRPr lang="es-ES" sz="2600" dirty="0"/>
          </a:p>
          <a:p>
            <a:pPr marL="628650" indent="-514350">
              <a:lnSpc>
                <a:spcPct val="90000"/>
              </a:lnSpc>
              <a:spcAft>
                <a:spcPts val="800"/>
              </a:spcAft>
              <a:buFont typeface="+mj-lt"/>
              <a:buAutoNum type="arabicPeriod"/>
            </a:pPr>
            <a:r>
              <a:rPr lang="en-GB" sz="2600" dirty="0"/>
              <a:t>introduction through a laboratory incident.</a:t>
            </a:r>
          </a:p>
          <a:p>
            <a:pPr marL="114300" indent="0">
              <a:lnSpc>
                <a:spcPct val="90000"/>
              </a:lnSpc>
              <a:spcAft>
                <a:spcPts val="800"/>
              </a:spcAft>
              <a:buNone/>
            </a:pPr>
            <a:r>
              <a:rPr lang="en-GB" sz="2000" i="1" dirty="0"/>
              <a:t>Joint WHO-China study: 14 January - 10 February 2021, 30 March 2021  | </a:t>
            </a:r>
            <a:r>
              <a:rPr lang="en-US" sz="2000" i="1" dirty="0"/>
              <a:t>COVID-19: Animal-human interface and food safety</a:t>
            </a:r>
            <a:endParaRPr lang="es-ES" sz="2000" i="1" dirty="0"/>
          </a:p>
        </p:txBody>
      </p:sp>
    </p:spTree>
    <p:extLst>
      <p:ext uri="{BB962C8B-B14F-4D97-AF65-F5344CB8AC3E}">
        <p14:creationId xmlns:p14="http://schemas.microsoft.com/office/powerpoint/2010/main" val="351150831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59347" y="313899"/>
            <a:ext cx="10636284" cy="6400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92500" lnSpcReduction="20000"/>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1" hangingPunct="1">
              <a:lnSpc>
                <a:spcPct val="90000"/>
              </a:lnSpc>
              <a:buNone/>
            </a:pPr>
            <a:r>
              <a:rPr lang="en-US" sz="3900" b="1" dirty="0">
                <a:solidFill>
                  <a:schemeClr val="bg1"/>
                </a:solidFill>
                <a:latin typeface="+mn-lt"/>
              </a:rPr>
              <a:t>Int. Disaster Law - International disaster management </a:t>
            </a:r>
          </a:p>
          <a:p>
            <a:pPr defTabSz="914400" eaLnBrk="1" hangingPunct="1">
              <a:lnSpc>
                <a:spcPct val="90000"/>
              </a:lnSpc>
              <a:buNone/>
            </a:pPr>
            <a:endParaRPr lang="en-US" sz="1700" dirty="0">
              <a:latin typeface="+mn-lt"/>
            </a:endParaRPr>
          </a:p>
          <a:p>
            <a:pPr defTabSz="914400" eaLnBrk="1" hangingPunct="1">
              <a:lnSpc>
                <a:spcPct val="90000"/>
              </a:lnSpc>
              <a:buNone/>
            </a:pPr>
            <a:endParaRPr lang="en-US" sz="1700" dirty="0">
              <a:latin typeface="+mn-lt"/>
            </a:endParaRPr>
          </a:p>
          <a:p>
            <a:pPr defTabSz="914400" eaLnBrk="1" hangingPunct="1">
              <a:lnSpc>
                <a:spcPct val="90000"/>
              </a:lnSpc>
              <a:buNone/>
            </a:pPr>
            <a:endParaRPr lang="en-US" sz="1700" dirty="0">
              <a:latin typeface="+mn-lt"/>
            </a:endParaRPr>
          </a:p>
          <a:p>
            <a:pPr defTabSz="914400" eaLnBrk="1" hangingPunct="1">
              <a:lnSpc>
                <a:spcPct val="90000"/>
              </a:lnSpc>
              <a:buNone/>
            </a:pPr>
            <a:endParaRPr lang="en-US" sz="1700" dirty="0">
              <a:latin typeface="+mn-lt"/>
            </a:endParaRPr>
          </a:p>
          <a:p>
            <a:pPr indent="-228600" defTabSz="914400" eaLnBrk="1" hangingPunct="1">
              <a:lnSpc>
                <a:spcPct val="90000"/>
              </a:lnSpc>
            </a:pPr>
            <a:r>
              <a:rPr lang="en-US" sz="2400" dirty="0">
                <a:latin typeface="+mn-lt"/>
              </a:rPr>
              <a:t>It would include the set of measures, actions and policies dictated and applied in the different phases of the disaster process by the members of the International Community, with the aim of reducing or eliminating the effects of the disaster.</a:t>
            </a:r>
          </a:p>
          <a:p>
            <a:pPr defTabSz="914400" eaLnBrk="1" hangingPunct="1">
              <a:lnSpc>
                <a:spcPct val="90000"/>
              </a:lnSpc>
              <a:buNone/>
            </a:pPr>
            <a:endParaRPr lang="en-US" sz="2400" dirty="0">
              <a:latin typeface="+mn-lt"/>
            </a:endParaRPr>
          </a:p>
          <a:p>
            <a:pPr indent="-228600" defTabSz="914400" eaLnBrk="1" hangingPunct="1">
              <a:lnSpc>
                <a:spcPct val="90000"/>
              </a:lnSpc>
            </a:pPr>
            <a:r>
              <a:rPr lang="en-US" sz="2400" dirty="0">
                <a:latin typeface="+mn-lt"/>
              </a:rPr>
              <a:t>So, the role of international law (Int. Law related with Disasters): </a:t>
            </a:r>
            <a:r>
              <a:rPr lang="en-US" sz="2400" dirty="0"/>
              <a:t>That sector of the international legal order destined to </a:t>
            </a:r>
            <a:r>
              <a:rPr lang="en-US" sz="2400" b="1" dirty="0"/>
              <a:t>regulate</a:t>
            </a:r>
            <a:r>
              <a:rPr lang="en-US" sz="2400" dirty="0"/>
              <a:t> the phenomenon of catastrophes and the activities related to its management </a:t>
            </a:r>
            <a:r>
              <a:rPr lang="en-US" sz="2400" b="1" dirty="0"/>
              <a:t>in all its phases</a:t>
            </a:r>
            <a:r>
              <a:rPr lang="en-US" sz="2400" dirty="0"/>
              <a:t>, in order </a:t>
            </a:r>
            <a:r>
              <a:rPr lang="en-US" sz="2400" b="1" dirty="0"/>
              <a:t>to protect </a:t>
            </a:r>
            <a:r>
              <a:rPr lang="en-US" sz="2400" dirty="0"/>
              <a:t>people, their goods or the environment.</a:t>
            </a:r>
          </a:p>
          <a:p>
            <a:pPr indent="-228600" defTabSz="914400" eaLnBrk="1" hangingPunct="1">
              <a:lnSpc>
                <a:spcPct val="90000"/>
              </a:lnSpc>
            </a:pPr>
            <a:endParaRPr lang="en-US" sz="2400" dirty="0">
              <a:latin typeface="+mn-lt"/>
            </a:endParaRPr>
          </a:p>
          <a:p>
            <a:pPr indent="-228600" defTabSz="914400" eaLnBrk="1" hangingPunct="1">
              <a:lnSpc>
                <a:spcPct val="90000"/>
              </a:lnSpc>
            </a:pPr>
            <a:r>
              <a:rPr lang="en-US" sz="2400" b="1" dirty="0">
                <a:latin typeface="+mn-lt"/>
              </a:rPr>
              <a:t>Participants / subjects at stake: </a:t>
            </a:r>
            <a:r>
              <a:rPr lang="en-US" sz="2400" dirty="0">
                <a:latin typeface="+mn-lt"/>
              </a:rPr>
              <a:t>victims, States (affected and non affected), International </a:t>
            </a:r>
            <a:r>
              <a:rPr lang="en-US" sz="2400" dirty="0" err="1">
                <a:latin typeface="+mn-lt"/>
              </a:rPr>
              <a:t>Organisations</a:t>
            </a:r>
            <a:r>
              <a:rPr lang="en-US" sz="2400" dirty="0">
                <a:latin typeface="+mn-lt"/>
              </a:rPr>
              <a:t>, Financial institutions, NGO’s, private entities… </a:t>
            </a:r>
          </a:p>
          <a:p>
            <a:pPr indent="-228600" defTabSz="914400" eaLnBrk="1" hangingPunct="1">
              <a:lnSpc>
                <a:spcPct val="90000"/>
              </a:lnSpc>
            </a:pPr>
            <a:endParaRPr lang="en-US" sz="2400" dirty="0">
              <a:latin typeface="+mn-lt"/>
            </a:endParaRPr>
          </a:p>
          <a:p>
            <a:pPr indent="-228600" defTabSz="914400" eaLnBrk="1" hangingPunct="1">
              <a:lnSpc>
                <a:spcPct val="90000"/>
              </a:lnSpc>
            </a:pPr>
            <a:r>
              <a:rPr lang="en-US" sz="2400" dirty="0">
                <a:latin typeface="+mn-lt"/>
              </a:rPr>
              <a:t>International disaster law (IDL) regulates a wide array of issues in a natural, anthropogenic or hybrid disaster: “the obligation of the States to prevent or mitigate a disaster and to appropriately give assistance, the relations between the disaster-affected State and other States or international organizations, the way of request and offer assistance, the status of relief personnel” (GUTTRY), and during all the phases of the so call </a:t>
            </a:r>
            <a:r>
              <a:rPr lang="en-US" sz="2400" i="1" dirty="0">
                <a:latin typeface="+mn-lt"/>
              </a:rPr>
              <a:t>disaster management cycle</a:t>
            </a:r>
            <a:r>
              <a:rPr lang="en-US" sz="2400" dirty="0">
                <a:latin typeface="+mn-lt"/>
              </a:rPr>
              <a:t>. </a:t>
            </a:r>
          </a:p>
        </p:txBody>
      </p:sp>
    </p:spTree>
    <p:extLst>
      <p:ext uri="{BB962C8B-B14F-4D97-AF65-F5344CB8AC3E}">
        <p14:creationId xmlns:p14="http://schemas.microsoft.com/office/powerpoint/2010/main" val="3219872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11479" y="821852"/>
            <a:ext cx="4498848" cy="54509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3600" b="1" dirty="0">
                <a:latin typeface="+mn-lt"/>
              </a:rPr>
              <a:t>PHASES OF DISASTER MANAGEMENT</a:t>
            </a:r>
          </a:p>
          <a:p>
            <a:pPr indent="-228600" defTabSz="914400" eaLnBrk="1" hangingPunct="1">
              <a:lnSpc>
                <a:spcPct val="90000"/>
              </a:lnSpc>
            </a:pPr>
            <a:endParaRPr lang="en-US" sz="3600" dirty="0">
              <a:latin typeface="+mn-lt"/>
            </a:endParaRPr>
          </a:p>
          <a:p>
            <a:pPr defTabSz="914400" eaLnBrk="1" hangingPunct="1">
              <a:lnSpc>
                <a:spcPct val="90000"/>
              </a:lnSpc>
              <a:buNone/>
            </a:pPr>
            <a:endParaRPr lang="en-US" sz="3600" dirty="0">
              <a:latin typeface="+mn-lt"/>
            </a:endParaRPr>
          </a:p>
          <a:p>
            <a:pPr marL="114300" indent="-342900" defTabSz="914400" eaLnBrk="1" hangingPunct="1">
              <a:lnSpc>
                <a:spcPct val="90000"/>
              </a:lnSpc>
              <a:buFont typeface="+mj-lt"/>
              <a:buAutoNum type="arabicPeriod"/>
            </a:pPr>
            <a:r>
              <a:rPr lang="en-US" sz="3600" dirty="0">
                <a:latin typeface="+mn-lt"/>
              </a:rPr>
              <a:t>PREVENTION</a:t>
            </a:r>
          </a:p>
          <a:p>
            <a:pPr marL="114300" indent="-342900" defTabSz="914400" eaLnBrk="1" hangingPunct="1">
              <a:lnSpc>
                <a:spcPct val="90000"/>
              </a:lnSpc>
              <a:buFont typeface="+mj-lt"/>
              <a:buAutoNum type="arabicPeriod"/>
            </a:pPr>
            <a:r>
              <a:rPr lang="en-US" sz="3600" dirty="0">
                <a:latin typeface="+mn-lt"/>
              </a:rPr>
              <a:t>PREPARATION</a:t>
            </a:r>
          </a:p>
          <a:p>
            <a:pPr marL="114300" indent="-342900" defTabSz="914400" eaLnBrk="1" hangingPunct="1">
              <a:lnSpc>
                <a:spcPct val="90000"/>
              </a:lnSpc>
              <a:buFont typeface="+mj-lt"/>
              <a:buAutoNum type="arabicPeriod"/>
            </a:pPr>
            <a:r>
              <a:rPr lang="en-US" sz="3600" dirty="0">
                <a:latin typeface="+mn-lt"/>
              </a:rPr>
              <a:t>RESPONSE</a:t>
            </a:r>
          </a:p>
          <a:p>
            <a:pPr marL="114300" indent="-342900" defTabSz="914400" eaLnBrk="1" hangingPunct="1">
              <a:lnSpc>
                <a:spcPct val="90000"/>
              </a:lnSpc>
              <a:buFont typeface="+mj-lt"/>
              <a:buAutoNum type="arabicPeriod"/>
            </a:pPr>
            <a:r>
              <a:rPr lang="en-US" sz="3600" dirty="0">
                <a:latin typeface="+mn-lt"/>
              </a:rPr>
              <a:t>RECONSTRUCTION</a:t>
            </a:r>
          </a:p>
          <a:p>
            <a:pPr indent="-228600" defTabSz="914400" eaLnBrk="1" hangingPunct="1">
              <a:lnSpc>
                <a:spcPct val="90000"/>
              </a:lnSpc>
            </a:pPr>
            <a:endParaRPr lang="en-US" sz="1800" dirty="0">
              <a:latin typeface="+mn-lt"/>
            </a:endParaRPr>
          </a:p>
          <a:p>
            <a:pPr indent="-228600" defTabSz="914400" eaLnBrk="1" hangingPunct="1">
              <a:lnSpc>
                <a:spcPct val="90000"/>
              </a:lnSpc>
            </a:pPr>
            <a:endParaRPr lang="en-US" sz="1800" dirty="0">
              <a:latin typeface="+mn-lt"/>
            </a:endParaRPr>
          </a:p>
        </p:txBody>
      </p:sp>
      <p:pic>
        <p:nvPicPr>
          <p:cNvPr id="2" name="Imagen 1">
            <a:extLst>
              <a:ext uri="{FF2B5EF4-FFF2-40B4-BE49-F238E27FC236}">
                <a16:creationId xmlns:a16="http://schemas.microsoft.com/office/drawing/2014/main" id="{F42320E8-735A-FDF4-4871-64747A988959}"/>
              </a:ext>
            </a:extLst>
          </p:cNvPr>
          <p:cNvPicPr>
            <a:picLocks noChangeAspect="1"/>
          </p:cNvPicPr>
          <p:nvPr/>
        </p:nvPicPr>
        <p:blipFill rotWithShape="1">
          <a:blip r:embed="rId3"/>
          <a:srcRect r="-1" b="3365"/>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913049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a:extLst>
              <a:ext uri="{FF2B5EF4-FFF2-40B4-BE49-F238E27FC236}">
                <a16:creationId xmlns:a16="http://schemas.microsoft.com/office/drawing/2014/main" id="{87C6B58B-ECCB-49A0-96D1-1BBA7E02229F}"/>
              </a:ext>
            </a:extLst>
          </p:cNvPr>
          <p:cNvPicPr>
            <a:picLocks noGrp="1" noChangeAspect="1"/>
          </p:cNvPicPr>
          <p:nvPr>
            <p:ph idx="1"/>
          </p:nvPr>
        </p:nvPicPr>
        <p:blipFill rotWithShape="1">
          <a:blip r:embed="rId3"/>
          <a:srcRect l="1801" t="14979" r="5262" b="10277"/>
          <a:stretch/>
        </p:blipFill>
        <p:spPr>
          <a:xfrm>
            <a:off x="668740" y="879124"/>
            <a:ext cx="10918209" cy="5003061"/>
          </a:xfrm>
          <a:prstGeom prst="rect">
            <a:avLst/>
          </a:prstGeom>
        </p:spPr>
      </p:pic>
    </p:spTree>
    <p:extLst>
      <p:ext uri="{BB962C8B-B14F-4D97-AF65-F5344CB8AC3E}">
        <p14:creationId xmlns:p14="http://schemas.microsoft.com/office/powerpoint/2010/main" val="127821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517409" y="395785"/>
            <a:ext cx="7328848" cy="62506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1" hangingPunct="1">
              <a:lnSpc>
                <a:spcPct val="90000"/>
              </a:lnSpc>
              <a:buNone/>
            </a:pPr>
            <a:r>
              <a:rPr lang="en-US" sz="2000" dirty="0">
                <a:latin typeface="+mn-lt"/>
              </a:rPr>
              <a:t>Circular perspective: “disaster management cycle” o “disaster cycle” (FARBER)</a:t>
            </a:r>
          </a:p>
          <a:p>
            <a:pPr indent="-228600" defTabSz="914400" eaLnBrk="1" hangingPunct="1">
              <a:lnSpc>
                <a:spcPct val="90000"/>
              </a:lnSpc>
            </a:pPr>
            <a:endParaRPr lang="en-US" sz="2000" dirty="0">
              <a:latin typeface="+mn-lt"/>
            </a:endParaRPr>
          </a:p>
          <a:p>
            <a:pPr defTabSz="914400" eaLnBrk="1" hangingPunct="1">
              <a:lnSpc>
                <a:spcPct val="90000"/>
              </a:lnSpc>
              <a:buNone/>
            </a:pPr>
            <a:r>
              <a:rPr lang="en-US" sz="2000" b="1" dirty="0">
                <a:latin typeface="+mn-lt"/>
              </a:rPr>
              <a:t>PREVENTION:</a:t>
            </a:r>
          </a:p>
          <a:p>
            <a:pPr indent="-228600" defTabSz="914400" eaLnBrk="1" hangingPunct="1">
              <a:lnSpc>
                <a:spcPct val="90000"/>
              </a:lnSpc>
            </a:pPr>
            <a:r>
              <a:rPr lang="en-US" sz="2000" dirty="0">
                <a:latin typeface="+mn-lt"/>
              </a:rPr>
              <a:t>Any action aimed at reducing risks or mitigating the adverse consequences of a catastrophe for people, the environment and property, including cultural heritage</a:t>
            </a:r>
          </a:p>
          <a:p>
            <a:pPr defTabSz="914400" eaLnBrk="1" hangingPunct="1">
              <a:lnSpc>
                <a:spcPct val="90000"/>
              </a:lnSpc>
              <a:buNone/>
            </a:pPr>
            <a:r>
              <a:rPr lang="en-US" sz="2000" b="1" dirty="0">
                <a:latin typeface="+mn-lt"/>
              </a:rPr>
              <a:t>PREPARATION:</a:t>
            </a:r>
          </a:p>
          <a:p>
            <a:pPr indent="-228600" defTabSz="914400" eaLnBrk="1" hangingPunct="1">
              <a:lnSpc>
                <a:spcPct val="90000"/>
              </a:lnSpc>
            </a:pPr>
            <a:r>
              <a:rPr lang="en-US" sz="2000" dirty="0">
                <a:latin typeface="+mn-lt"/>
              </a:rPr>
              <a:t>Activities and measures taken in advance to ensure an effective response to the impact of threats, including the timely and effective issuance of early warnings and the temporary evacuation of population and property from the threatened area.</a:t>
            </a:r>
          </a:p>
          <a:p>
            <a:pPr defTabSz="914400" eaLnBrk="1" hangingPunct="1">
              <a:lnSpc>
                <a:spcPct val="90000"/>
              </a:lnSpc>
              <a:buNone/>
            </a:pPr>
            <a:r>
              <a:rPr lang="en-US" sz="2000" b="1" dirty="0">
                <a:latin typeface="+mn-lt"/>
              </a:rPr>
              <a:t>RESPONSE</a:t>
            </a:r>
          </a:p>
          <a:p>
            <a:pPr indent="-228600" defTabSz="914400" eaLnBrk="1" hangingPunct="1">
              <a:lnSpc>
                <a:spcPct val="90000"/>
              </a:lnSpc>
            </a:pPr>
            <a:r>
              <a:rPr lang="en-US" sz="2000" dirty="0">
                <a:latin typeface="+mn-lt"/>
              </a:rPr>
              <a:t>Measures taken directly before, during or immediately after a disaster in order to save lives, reduce impacts. includes emergency assistance and the adoption of measures such as early warning.</a:t>
            </a:r>
          </a:p>
          <a:p>
            <a:pPr defTabSz="914400" eaLnBrk="1" hangingPunct="1">
              <a:lnSpc>
                <a:spcPct val="90000"/>
              </a:lnSpc>
              <a:buNone/>
            </a:pPr>
            <a:r>
              <a:rPr lang="en-US" sz="2000" b="1" dirty="0">
                <a:latin typeface="+mn-lt"/>
              </a:rPr>
              <a:t>RECONSTRUCTION</a:t>
            </a:r>
          </a:p>
          <a:p>
            <a:pPr indent="-228600" defTabSz="914400" eaLnBrk="1" hangingPunct="1">
              <a:lnSpc>
                <a:spcPct val="90000"/>
              </a:lnSpc>
            </a:pPr>
            <a:r>
              <a:rPr lang="en-US" sz="2000" dirty="0">
                <a:latin typeface="+mn-lt"/>
              </a:rPr>
              <a:t>Measures adopted so that the affected society returns to the state before being hit by the disaster.</a:t>
            </a:r>
          </a:p>
        </p:txBody>
      </p:sp>
      <p:sp>
        <p:nvSpPr>
          <p:cNvPr id="2" name="CuadroTexto 1">
            <a:extLst>
              <a:ext uri="{FF2B5EF4-FFF2-40B4-BE49-F238E27FC236}">
                <a16:creationId xmlns:a16="http://schemas.microsoft.com/office/drawing/2014/main" id="{BDB7B1D9-0828-F3AB-5704-1F91000347EF}"/>
              </a:ext>
            </a:extLst>
          </p:cNvPr>
          <p:cNvSpPr txBox="1"/>
          <p:nvPr/>
        </p:nvSpPr>
        <p:spPr>
          <a:xfrm>
            <a:off x="136102" y="2140025"/>
            <a:ext cx="3493827" cy="2215991"/>
          </a:xfrm>
          <a:prstGeom prst="rect">
            <a:avLst/>
          </a:prstGeom>
          <a:noFill/>
        </p:spPr>
        <p:txBody>
          <a:bodyPr wrap="square" rtlCol="0">
            <a:spAutoFit/>
          </a:bodyPr>
          <a:lstStyle/>
          <a:p>
            <a:r>
              <a:rPr lang="en-US" sz="4000" b="1" dirty="0">
                <a:solidFill>
                  <a:schemeClr val="bg1"/>
                </a:solidFill>
                <a:latin typeface="+mn-lt"/>
              </a:rPr>
              <a:t>PHASES OF DISASTER MANAGEMENT </a:t>
            </a:r>
          </a:p>
          <a:p>
            <a:endParaRPr lang="es-ES" dirty="0"/>
          </a:p>
        </p:txBody>
      </p:sp>
    </p:spTree>
    <p:extLst>
      <p:ext uri="{BB962C8B-B14F-4D97-AF65-F5344CB8AC3E}">
        <p14:creationId xmlns:p14="http://schemas.microsoft.com/office/powerpoint/2010/main" val="35822410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B181E26-89C4-4A14-92DE-0F4C4B0E9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9" y="0"/>
            <a:ext cx="121888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n-US">
              <a:solidFill>
                <a:prstClr val="white"/>
              </a:solidFill>
              <a:latin typeface="Calibri" panose="020F0502020204030204"/>
            </a:endParaRPr>
          </a:p>
        </p:txBody>
      </p:sp>
      <p:pic>
        <p:nvPicPr>
          <p:cNvPr id="5" name="Picture 4" descr="Resultado de imagen de cruz roja 1949">
            <a:extLst>
              <a:ext uri="{FF2B5EF4-FFF2-40B4-BE49-F238E27FC236}">
                <a16:creationId xmlns:a16="http://schemas.microsoft.com/office/drawing/2014/main" id="{E5B732AB-47F0-4F5B-A5CE-5D7739CEA6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432" r="1" b="25728"/>
          <a:stretch/>
        </p:blipFill>
        <p:spPr bwMode="auto">
          <a:xfrm>
            <a:off x="6587203" y="1690690"/>
            <a:ext cx="5603211" cy="2501837"/>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Resultado de imagen de orden de malta">
            <a:extLst>
              <a:ext uri="{FF2B5EF4-FFF2-40B4-BE49-F238E27FC236}">
                <a16:creationId xmlns:a16="http://schemas.microsoft.com/office/drawing/2014/main" id="{077DADFD-1113-4BD8-8790-A54CD65C6F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812" r="-3" b="9321"/>
          <a:stretch/>
        </p:blipFill>
        <p:spPr bwMode="auto">
          <a:xfrm>
            <a:off x="4791415" y="4357117"/>
            <a:ext cx="7398998" cy="2500884"/>
          </a:xfrm>
          <a:custGeom>
            <a:avLst/>
            <a:gdLst>
              <a:gd name="connsiteX0" fmla="*/ 1717230 w 7400925"/>
              <a:gd name="connsiteY0" fmla="*/ 0 h 2500884"/>
              <a:gd name="connsiteX1" fmla="*/ 7400925 w 7400925"/>
              <a:gd name="connsiteY1" fmla="*/ 0 h 2500884"/>
              <a:gd name="connsiteX2" fmla="*/ 7400925 w 7400925"/>
              <a:gd name="connsiteY2" fmla="*/ 2500884 h 2500884"/>
              <a:gd name="connsiteX3" fmla="*/ 0 w 7400925"/>
              <a:gd name="connsiteY3" fmla="*/ 2500884 h 2500884"/>
              <a:gd name="connsiteX4" fmla="*/ 0 w 7400925"/>
              <a:gd name="connsiteY4" fmla="*/ 2500883 h 2500884"/>
              <a:gd name="connsiteX5" fmla="*/ 552186 w 7400925"/>
              <a:gd name="connsiteY5" fmla="*/ 2500883 h 2500884"/>
              <a:gd name="connsiteX6" fmla="*/ 558423 w 7400925"/>
              <a:gd name="connsiteY6"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0925" h="2500884">
                <a:moveTo>
                  <a:pt x="1717230" y="0"/>
                </a:moveTo>
                <a:lnTo>
                  <a:pt x="7400925" y="0"/>
                </a:lnTo>
                <a:lnTo>
                  <a:pt x="7400925" y="2500884"/>
                </a:lnTo>
                <a:lnTo>
                  <a:pt x="0" y="2500884"/>
                </a:lnTo>
                <a:lnTo>
                  <a:pt x="0" y="2500883"/>
                </a:lnTo>
                <a:lnTo>
                  <a:pt x="552186" y="2500883"/>
                </a:lnTo>
                <a:lnTo>
                  <a:pt x="558423" y="2500883"/>
                </a:lnTo>
                <a:close/>
              </a:path>
            </a:pathLst>
          </a:custGeom>
          <a:noFill/>
          <a:extLst>
            <a:ext uri="{909E8E84-426E-40DD-AFC4-6F175D3DCCD1}">
              <a14:hiddenFill xmlns:a14="http://schemas.microsoft.com/office/drawing/2010/main">
                <a:solidFill>
                  <a:srgbClr val="FFFFFF"/>
                </a:solidFill>
              </a14:hiddenFill>
            </a:ext>
          </a:extLst>
        </p:spPr>
      </p:pic>
      <p:sp>
        <p:nvSpPr>
          <p:cNvPr id="31" name="Freeform 37">
            <a:extLst>
              <a:ext uri="{FF2B5EF4-FFF2-40B4-BE49-F238E27FC236}">
                <a16:creationId xmlns:a16="http://schemas.microsoft.com/office/drawing/2014/main" id="{13958066-7CBD-4B89-8F46-614C4F28B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588" y="1691641"/>
            <a:ext cx="7569290"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eaLnBrk="1" fontAlgn="auto" hangingPunct="1">
              <a:spcBef>
                <a:spcPts val="0"/>
              </a:spcBef>
              <a:spcAft>
                <a:spcPts val="0"/>
              </a:spcAft>
            </a:pP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674F6D70-700B-48AB-A31F-301178F38309}"/>
              </a:ext>
            </a:extLst>
          </p:cNvPr>
          <p:cNvSpPr>
            <a:spLocks noGrp="1"/>
          </p:cNvSpPr>
          <p:nvPr>
            <p:ph type="title"/>
          </p:nvPr>
        </p:nvSpPr>
        <p:spPr>
          <a:xfrm>
            <a:off x="839569" y="365126"/>
            <a:ext cx="10512862" cy="1325563"/>
          </a:xfrm>
        </p:spPr>
        <p:txBody>
          <a:bodyPr vert="horz" lIns="91440" tIns="45720" rIns="91440" bIns="45720" rtlCol="0" anchor="ctr">
            <a:normAutofit/>
          </a:bodyPr>
          <a:lstStyle/>
          <a:p>
            <a:pPr defTabSz="914400"/>
            <a:r>
              <a:rPr lang="en-US" sz="4400">
                <a:solidFill>
                  <a:schemeClr val="bg1"/>
                </a:solidFill>
              </a:rPr>
              <a:t>Evolution of International regulation of disasters</a:t>
            </a:r>
          </a:p>
        </p:txBody>
      </p:sp>
      <p:sp>
        <p:nvSpPr>
          <p:cNvPr id="16" name="Marcador de contenido 2">
            <a:extLst>
              <a:ext uri="{FF2B5EF4-FFF2-40B4-BE49-F238E27FC236}">
                <a16:creationId xmlns:a16="http://schemas.microsoft.com/office/drawing/2014/main" id="{815F669A-40F1-4C9E-B9A1-E2CF3E38A02F}"/>
              </a:ext>
            </a:extLst>
          </p:cNvPr>
          <p:cNvSpPr txBox="1">
            <a:spLocks/>
          </p:cNvSpPr>
          <p:nvPr/>
        </p:nvSpPr>
        <p:spPr>
          <a:xfrm>
            <a:off x="119337" y="2015406"/>
            <a:ext cx="5816685" cy="4581946"/>
          </a:xfrm>
          <a:prstGeom prst="rect">
            <a:avLst/>
          </a:prstGeom>
        </p:spPr>
        <p:txBody>
          <a:bodyPr vert="horz" lIns="91440" tIns="45720" rIns="91440" bIns="45720" rtlCol="0" anchor="t">
            <a:normAutofit fontScale="92500" lnSpcReduction="10000"/>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indent="-228600" defTabSz="914400" fontAlgn="auto">
              <a:spcAft>
                <a:spcPts val="0"/>
              </a:spcAft>
            </a:pPr>
            <a:r>
              <a:rPr lang="en-US" sz="2000" dirty="0">
                <a:solidFill>
                  <a:prstClr val="white"/>
                </a:solidFill>
                <a:latin typeface="Calibri" panose="020F0502020204030204"/>
              </a:rPr>
              <a:t>Sectorial</a:t>
            </a:r>
          </a:p>
          <a:p>
            <a:pPr lvl="1" indent="-228600" defTabSz="914400" fontAlgn="auto">
              <a:spcAft>
                <a:spcPts val="0"/>
              </a:spcAft>
            </a:pPr>
            <a:r>
              <a:rPr lang="en-US" sz="1800" dirty="0">
                <a:solidFill>
                  <a:prstClr val="white"/>
                </a:solidFill>
                <a:latin typeface="Calibri" panose="020F0502020204030204"/>
              </a:rPr>
              <a:t>1960 Convention on Third Party Liability in the Field of Nuclear Energy, 29 July 1960</a:t>
            </a:r>
          </a:p>
          <a:p>
            <a:pPr lvl="1" indent="-228600" defTabSz="914400" fontAlgn="auto">
              <a:spcAft>
                <a:spcPts val="0"/>
              </a:spcAft>
            </a:pPr>
            <a:r>
              <a:rPr lang="en-US" sz="1800" dirty="0">
                <a:solidFill>
                  <a:prstClr val="white"/>
                </a:solidFill>
                <a:latin typeface="Calibri" panose="020F0502020204030204"/>
              </a:rPr>
              <a:t>1963 Vienna Convention on civil liability for nuclear damage, 21 May 1963</a:t>
            </a:r>
          </a:p>
          <a:p>
            <a:pPr lvl="1" indent="-228600" defTabSz="914400" fontAlgn="auto">
              <a:spcAft>
                <a:spcPts val="0"/>
              </a:spcAft>
            </a:pPr>
            <a:r>
              <a:rPr lang="en-US" sz="1800" dirty="0">
                <a:solidFill>
                  <a:prstClr val="white"/>
                </a:solidFill>
                <a:latin typeface="Calibri" panose="020F0502020204030204"/>
              </a:rPr>
              <a:t>1969 International Convention Relating to Intervention on the High Seas in Cases of Oil Pollution Casualties, 29 November 1969</a:t>
            </a:r>
          </a:p>
          <a:p>
            <a:pPr lvl="1" indent="-228600" defTabSz="914400" fontAlgn="auto">
              <a:spcAft>
                <a:spcPts val="0"/>
              </a:spcAft>
            </a:pPr>
            <a:r>
              <a:rPr lang="en-US" sz="1800" dirty="0">
                <a:solidFill>
                  <a:prstClr val="white"/>
                </a:solidFill>
                <a:latin typeface="Calibri" panose="020F0502020204030204"/>
              </a:rPr>
              <a:t>1972 Convention on the Prevention of Marine Pollution by Dumping of Wastes and Other Matter, 13 November 1972</a:t>
            </a:r>
          </a:p>
          <a:p>
            <a:pPr indent="-228600" defTabSz="914400" fontAlgn="auto">
              <a:spcAft>
                <a:spcPts val="0"/>
              </a:spcAft>
            </a:pPr>
            <a:r>
              <a:rPr lang="en-US" sz="2000" dirty="0">
                <a:solidFill>
                  <a:prstClr val="white"/>
                </a:solidFill>
                <a:latin typeface="Calibri" panose="020F0502020204030204"/>
              </a:rPr>
              <a:t>Global: </a:t>
            </a:r>
          </a:p>
          <a:p>
            <a:pPr lvl="1" indent="-228600" defTabSz="914400" fontAlgn="auto">
              <a:spcAft>
                <a:spcPts val="0"/>
              </a:spcAft>
            </a:pPr>
            <a:r>
              <a:rPr lang="en-US" sz="1800" dirty="0">
                <a:solidFill>
                  <a:prstClr val="white"/>
                </a:solidFill>
                <a:latin typeface="Calibri" panose="020F0502020204030204"/>
              </a:rPr>
              <a:t>1997 Tampere Convention on the Provision of Telecommunication Resources for Disaster Mitigation and Relief Operations</a:t>
            </a:r>
          </a:p>
          <a:p>
            <a:pPr lvl="1" indent="-228600" defTabSz="914400" fontAlgn="auto">
              <a:spcAft>
                <a:spcPts val="0"/>
              </a:spcAft>
            </a:pPr>
            <a:r>
              <a:rPr lang="en-US" sz="1800" dirty="0">
                <a:solidFill>
                  <a:prstClr val="white"/>
                </a:solidFill>
                <a:latin typeface="Calibri" panose="020F0502020204030204"/>
              </a:rPr>
              <a:t>2000 Framework Convention on Civil Defense Assistance, 22 May 2000 </a:t>
            </a:r>
            <a:r>
              <a:rPr lang="en-US" sz="1800" dirty="0">
                <a:solidFill>
                  <a:srgbClr val="FF0000"/>
                </a:solidFill>
                <a:latin typeface="Calibri" panose="020F0502020204030204"/>
              </a:rPr>
              <a:t>(Jordan, Libya, Tunisia and Ukraine)</a:t>
            </a:r>
          </a:p>
          <a:p>
            <a:pPr indent="-228600" defTabSz="914400" fontAlgn="auto">
              <a:spcAft>
                <a:spcPts val="0"/>
              </a:spcAft>
            </a:pPr>
            <a:endParaRPr lang="en-US" sz="1000" dirty="0">
              <a:solidFill>
                <a:prstClr val="white"/>
              </a:solidFill>
              <a:latin typeface="Calibri" panose="020F0502020204030204"/>
            </a:endParaRPr>
          </a:p>
        </p:txBody>
      </p:sp>
    </p:spTree>
    <p:extLst>
      <p:ext uri="{BB962C8B-B14F-4D97-AF65-F5344CB8AC3E}">
        <p14:creationId xmlns:p14="http://schemas.microsoft.com/office/powerpoint/2010/main" val="38014398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9" name="Rectangle 18">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191966" y="895610"/>
            <a:ext cx="3995608" cy="505737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2800" b="1" dirty="0">
                <a:latin typeface="+mn-lt"/>
              </a:rPr>
              <a:t>DISASTER MANAGEMENT AND REGULATION WITHIN A REGIONAL INTEGRATION CONTEXT</a:t>
            </a:r>
          </a:p>
          <a:p>
            <a:pPr indent="-228600" defTabSz="914400" eaLnBrk="1" hangingPunct="1">
              <a:lnSpc>
                <a:spcPct val="90000"/>
              </a:lnSpc>
            </a:pPr>
            <a:endParaRPr lang="en-US" sz="2000" dirty="0">
              <a:latin typeface="+mn-lt"/>
            </a:endParaRPr>
          </a:p>
          <a:p>
            <a:pPr indent="-228600" defTabSz="914400" eaLnBrk="1" hangingPunct="1">
              <a:lnSpc>
                <a:spcPct val="90000"/>
              </a:lnSpc>
            </a:pPr>
            <a:r>
              <a:rPr lang="en-US" sz="2000" dirty="0">
                <a:latin typeface="+mn-lt"/>
              </a:rPr>
              <a:t>International disaster management would include the set of measures, actions and policies dictated and applied in the different phases of the disaster process by the members of the regional Community</a:t>
            </a:r>
          </a:p>
          <a:p>
            <a:pPr defTabSz="914400" eaLnBrk="1" hangingPunct="1">
              <a:lnSpc>
                <a:spcPct val="90000"/>
              </a:lnSpc>
              <a:buNone/>
            </a:pPr>
            <a:endParaRPr lang="en-US" sz="2000" dirty="0">
              <a:latin typeface="+mn-lt"/>
            </a:endParaRPr>
          </a:p>
          <a:p>
            <a:pPr defTabSz="914400" eaLnBrk="1" hangingPunct="1">
              <a:lnSpc>
                <a:spcPct val="90000"/>
              </a:lnSpc>
              <a:buNone/>
            </a:pPr>
            <a:r>
              <a:rPr lang="en-US" sz="2000" b="1" dirty="0">
                <a:latin typeface="+mn-lt"/>
              </a:rPr>
              <a:t>Integration process of the EU </a:t>
            </a:r>
            <a:r>
              <a:rPr lang="en-US" sz="2000" b="1" dirty="0">
                <a:latin typeface="+mn-lt"/>
                <a:sym typeface="Wingdings" panose="05000000000000000000" pitchFamily="2" charset="2"/>
              </a:rPr>
              <a:t> </a:t>
            </a:r>
            <a:r>
              <a:rPr lang="en-US" sz="2000" b="1" dirty="0">
                <a:latin typeface="+mn-lt"/>
              </a:rPr>
              <a:t>special relationship Member States and EU</a:t>
            </a:r>
          </a:p>
        </p:txBody>
      </p:sp>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l="27748" r="7750" b="-1"/>
          <a:stretch/>
        </p:blipFill>
        <p:spPr>
          <a:xfrm>
            <a:off x="5359151" y="895610"/>
            <a:ext cx="6107166" cy="5058020"/>
          </a:xfrm>
          <a:prstGeom prst="rect">
            <a:avLst/>
          </a:prstGeom>
        </p:spPr>
      </p:pic>
    </p:spTree>
    <p:extLst>
      <p:ext uri="{BB962C8B-B14F-4D97-AF65-F5344CB8AC3E}">
        <p14:creationId xmlns:p14="http://schemas.microsoft.com/office/powerpoint/2010/main" val="1527261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DC95FA9-076A-421D-93A3-9C29819EBF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6C8D94-3813-4D93-A6A7-A97EFFBCF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3794673D-8563-4993-8E86-6D89D6E97E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8" name="Oval 17">
              <a:extLst>
                <a:ext uri="{FF2B5EF4-FFF2-40B4-BE49-F238E27FC236}">
                  <a16:creationId xmlns:a16="http://schemas.microsoft.com/office/drawing/2014/main" id="{C8906114-25F0-4386-BC12-A5CB6A04F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9434651-094A-4780-979E-29A3042F5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5BDC44-59B0-48DF-871F-0881BB593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618FCF5-B341-43DF-A055-DC56EA920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59408E04-9221-499E-B0F3-3AFD9025F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67B1604-40F1-4335-8A11-6091E0F52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AA00467E-A507-4BEF-AAB5-2B35F13FAD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34BCCBFD-2A87-46DC-A665-6039BF72DB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8" name="Straight Connector 27">
              <a:extLst>
                <a:ext uri="{FF2B5EF4-FFF2-40B4-BE49-F238E27FC236}">
                  <a16:creationId xmlns:a16="http://schemas.microsoft.com/office/drawing/2014/main" id="{91707DB8-2262-4E11-B8E7-A0042E4394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CA04D0-796D-4920-BED4-6278708685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78B0366-955C-44C5-B011-378E1994D1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38F216F-4DA3-4165-A786-E7F2710B84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05E35C12-B6B4-4F57-950C-6EB3CD8F4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2B14810E-84F3-4F8A-AF58-F452B98151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6" name="Straight Connector 35">
              <a:extLst>
                <a:ext uri="{FF2B5EF4-FFF2-40B4-BE49-F238E27FC236}">
                  <a16:creationId xmlns:a16="http://schemas.microsoft.com/office/drawing/2014/main" id="{3687E051-F20C-4A55-AEDD-ED9B2D996A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F834F70-7A0E-4202-8ECC-5EE81C93C0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2993E0E-3E7B-48D8-A799-39FECD3E15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B12773A-5C03-4DD5-B9B4-24F4A42994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506425" y="455242"/>
            <a:ext cx="11301753" cy="60031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lnSpcReduction="10000"/>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just" defTabSz="914400" eaLnBrk="1" hangingPunct="1">
              <a:lnSpc>
                <a:spcPct val="90000"/>
              </a:lnSpc>
              <a:buNone/>
            </a:pPr>
            <a:r>
              <a:rPr lang="en-US" b="1" dirty="0">
                <a:solidFill>
                  <a:schemeClr val="bg1"/>
                </a:solidFill>
                <a:latin typeface="+mn-lt"/>
              </a:rPr>
              <a:t>DIFFERENCES IN PERSPECTIVES?</a:t>
            </a:r>
          </a:p>
          <a:p>
            <a:pPr indent="-228600" algn="ctr" defTabSz="914400" eaLnBrk="1" hangingPunct="1">
              <a:lnSpc>
                <a:spcPct val="90000"/>
              </a:lnSpc>
            </a:pPr>
            <a:endParaRPr lang="en-US" dirty="0">
              <a:solidFill>
                <a:schemeClr val="bg1"/>
              </a:solidFill>
              <a:latin typeface="+mn-lt"/>
            </a:endParaRPr>
          </a:p>
          <a:p>
            <a:pPr algn="ctr" defTabSz="914400" eaLnBrk="1" hangingPunct="1">
              <a:lnSpc>
                <a:spcPct val="90000"/>
              </a:lnSpc>
              <a:buNone/>
            </a:pPr>
            <a:r>
              <a:rPr lang="en-US" b="1" dirty="0">
                <a:solidFill>
                  <a:schemeClr val="bg1"/>
                </a:solidFill>
                <a:latin typeface="+mn-lt"/>
              </a:rPr>
              <a:t>EU </a:t>
            </a:r>
            <a:r>
              <a:rPr lang="en-US" b="1" dirty="0">
                <a:solidFill>
                  <a:schemeClr val="bg1"/>
                </a:solidFill>
                <a:latin typeface="+mn-lt"/>
                <a:sym typeface="Wingdings" panose="05000000000000000000" pitchFamily="2" charset="2"/>
              </a:rPr>
              <a:t> </a:t>
            </a:r>
            <a:r>
              <a:rPr lang="en-US" b="1" i="1" dirty="0">
                <a:solidFill>
                  <a:schemeClr val="bg1"/>
                </a:solidFill>
                <a:latin typeface="+mn-lt"/>
              </a:rPr>
              <a:t>United in diversity</a:t>
            </a:r>
          </a:p>
          <a:p>
            <a:pPr indent="-228600" algn="ctr" defTabSz="914400" eaLnBrk="1" hangingPunct="1">
              <a:lnSpc>
                <a:spcPct val="90000"/>
              </a:lnSpc>
            </a:pPr>
            <a:endParaRPr lang="en-US" dirty="0">
              <a:solidFill>
                <a:schemeClr val="bg1"/>
              </a:solidFill>
              <a:latin typeface="+mn-lt"/>
            </a:endParaRPr>
          </a:p>
          <a:p>
            <a:pPr algn="ctr" defTabSz="914400" eaLnBrk="1" hangingPunct="1">
              <a:lnSpc>
                <a:spcPct val="90000"/>
              </a:lnSpc>
              <a:buNone/>
            </a:pPr>
            <a:r>
              <a:rPr lang="en-US" dirty="0">
                <a:solidFill>
                  <a:schemeClr val="bg1"/>
                </a:solidFill>
                <a:latin typeface="+mn-lt"/>
              </a:rPr>
              <a:t>But: principle of conferral of powers limits the actions that the EU can take to those expressly attributed to it by Member States: “the EU can do what Member States specifically say”</a:t>
            </a:r>
          </a:p>
          <a:p>
            <a:pPr indent="-228600" algn="ctr" defTabSz="914400" eaLnBrk="1" hangingPunct="1">
              <a:lnSpc>
                <a:spcPct val="90000"/>
              </a:lnSpc>
            </a:pPr>
            <a:endParaRPr lang="en-US" b="1" dirty="0">
              <a:solidFill>
                <a:schemeClr val="bg1"/>
              </a:solidFill>
              <a:latin typeface="+mn-lt"/>
            </a:endParaRPr>
          </a:p>
          <a:p>
            <a:pPr algn="ctr" defTabSz="914400" eaLnBrk="1" hangingPunct="1">
              <a:lnSpc>
                <a:spcPct val="90000"/>
              </a:lnSpc>
              <a:buNone/>
            </a:pPr>
            <a:r>
              <a:rPr lang="en-US" b="1" dirty="0">
                <a:solidFill>
                  <a:schemeClr val="bg1"/>
                </a:solidFill>
                <a:latin typeface="+mn-lt"/>
              </a:rPr>
              <a:t>ASEAN </a:t>
            </a:r>
            <a:r>
              <a:rPr lang="en-US" b="1" dirty="0">
                <a:solidFill>
                  <a:schemeClr val="bg1"/>
                </a:solidFill>
                <a:latin typeface="+mn-lt"/>
                <a:sym typeface="Wingdings" panose="05000000000000000000" pitchFamily="2" charset="2"/>
              </a:rPr>
              <a:t> </a:t>
            </a:r>
            <a:r>
              <a:rPr lang="en-US" b="1" i="1" dirty="0">
                <a:solidFill>
                  <a:schemeClr val="bg1"/>
                </a:solidFill>
                <a:latin typeface="+mn-lt"/>
                <a:sym typeface="Wingdings" panose="05000000000000000000" pitchFamily="2" charset="2"/>
              </a:rPr>
              <a:t>t</a:t>
            </a:r>
            <a:r>
              <a:rPr lang="en-US" b="1" i="1" dirty="0">
                <a:solidFill>
                  <a:schemeClr val="bg1"/>
                </a:solidFill>
                <a:latin typeface="+mn-lt"/>
              </a:rPr>
              <a:t>o unite under One Vision, One Identity and One Caring and Sharing Community</a:t>
            </a:r>
          </a:p>
          <a:p>
            <a:pPr indent="-228600" algn="ctr" defTabSz="914400" eaLnBrk="1" hangingPunct="1">
              <a:lnSpc>
                <a:spcPct val="90000"/>
              </a:lnSpc>
            </a:pPr>
            <a:endParaRPr lang="en-US" dirty="0">
              <a:solidFill>
                <a:schemeClr val="bg1"/>
              </a:solidFill>
              <a:latin typeface="+mn-lt"/>
            </a:endParaRPr>
          </a:p>
          <a:p>
            <a:pPr algn="ctr" defTabSz="914400" eaLnBrk="1" hangingPunct="1">
              <a:lnSpc>
                <a:spcPct val="90000"/>
              </a:lnSpc>
              <a:buNone/>
            </a:pPr>
            <a:r>
              <a:rPr lang="en-US" dirty="0" err="1">
                <a:solidFill>
                  <a:schemeClr val="bg1"/>
                </a:solidFill>
                <a:latin typeface="+mn-lt"/>
              </a:rPr>
              <a:t>Organisation</a:t>
            </a:r>
            <a:r>
              <a:rPr lang="en-US" dirty="0">
                <a:solidFill>
                  <a:schemeClr val="bg1"/>
                </a:solidFill>
                <a:latin typeface="+mn-lt"/>
              </a:rPr>
              <a:t> of cooperation: main role by Member States</a:t>
            </a:r>
          </a:p>
          <a:p>
            <a:pPr indent="-228600" algn="ctr" defTabSz="914400" eaLnBrk="1" hangingPunct="1">
              <a:lnSpc>
                <a:spcPct val="90000"/>
              </a:lnSpc>
            </a:pPr>
            <a:endParaRPr lang="en-US" sz="1400" b="1" dirty="0">
              <a:solidFill>
                <a:schemeClr val="bg1"/>
              </a:solidFill>
              <a:latin typeface="+mn-lt"/>
            </a:endParaRPr>
          </a:p>
        </p:txBody>
      </p:sp>
    </p:spTree>
    <p:extLst>
      <p:ext uri="{BB962C8B-B14F-4D97-AF65-F5344CB8AC3E}">
        <p14:creationId xmlns:p14="http://schemas.microsoft.com/office/powerpoint/2010/main" val="3608143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42938" y="642938"/>
            <a:ext cx="10904538"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nSpc>
                <a:spcPct val="90000"/>
              </a:lnSpc>
              <a:buNone/>
            </a:pPr>
            <a:r>
              <a:rPr lang="en-GB" sz="2200" b="1">
                <a:solidFill>
                  <a:srgbClr val="17375E"/>
                </a:solidFill>
                <a:latin typeface="Arial" panose="020B0604020202020204" pitchFamily="34" charset="0"/>
                <a:cs typeface="Arial" panose="020B0604020202020204" pitchFamily="34" charset="0"/>
              </a:rPr>
              <a:t>DISASTER MANAGEMENT AND REGULATION WITHIN A REGIONAL INTEGRATION CONTEXT</a:t>
            </a:r>
          </a:p>
          <a:p>
            <a:pPr algn="just">
              <a:lnSpc>
                <a:spcPct val="90000"/>
              </a:lnSpc>
              <a:buNone/>
            </a:pPr>
            <a:endParaRPr lang="en-GB" sz="2200">
              <a:solidFill>
                <a:srgbClr val="17375E"/>
              </a:solidFill>
              <a:latin typeface="Arial" panose="020B0604020202020204" pitchFamily="34" charset="0"/>
              <a:cs typeface="Arial" panose="020B0604020202020204" pitchFamily="34" charset="0"/>
            </a:endParaRPr>
          </a:p>
          <a:p>
            <a:pPr algn="just">
              <a:lnSpc>
                <a:spcPct val="90000"/>
              </a:lnSpc>
              <a:buNone/>
            </a:pPr>
            <a:r>
              <a:rPr lang="en-US" sz="2200">
                <a:solidFill>
                  <a:srgbClr val="17375E"/>
                </a:solidFill>
                <a:latin typeface="Arial" panose="020B0604020202020204" pitchFamily="34" charset="0"/>
                <a:cs typeface="Arial" panose="020B0604020202020204" pitchFamily="34" charset="0"/>
              </a:rPr>
              <a:t>Disaster management: a competence of the Union </a:t>
            </a:r>
            <a:r>
              <a:rPr lang="en-US" sz="2200" b="1">
                <a:solidFill>
                  <a:srgbClr val="17375E"/>
                </a:solidFill>
                <a:latin typeface="Arial" panose="020B0604020202020204" pitchFamily="34" charset="0"/>
                <a:cs typeface="Arial" panose="020B0604020202020204" pitchFamily="34" charset="0"/>
              </a:rPr>
              <a:t>to support and complement </a:t>
            </a:r>
            <a:r>
              <a:rPr lang="en-US" sz="2200">
                <a:solidFill>
                  <a:srgbClr val="17375E"/>
                </a:solidFill>
                <a:latin typeface="Arial" panose="020B0604020202020204" pitchFamily="34" charset="0"/>
                <a:cs typeface="Arial" panose="020B0604020202020204" pitchFamily="34" charset="0"/>
              </a:rPr>
              <a:t>the action of Member States, emphasizing the idea that protection in the event of disasters is a task of the States. </a:t>
            </a:r>
            <a:r>
              <a:rPr lang="en-US" sz="2200" b="1">
                <a:solidFill>
                  <a:srgbClr val="17375E"/>
                </a:solidFill>
                <a:latin typeface="Arial" panose="020B0604020202020204" pitchFamily="34" charset="0"/>
                <a:cs typeface="Arial" panose="020B0604020202020204" pitchFamily="34" charset="0"/>
              </a:rPr>
              <a:t>The primary responsibility for preventing, preparing for and responding to natural and man-made disasters lies with the Member States</a:t>
            </a:r>
            <a:r>
              <a:rPr lang="en-US" sz="2200">
                <a:solidFill>
                  <a:srgbClr val="17375E"/>
                </a:solidFill>
                <a:latin typeface="Arial" panose="020B0604020202020204" pitchFamily="34" charset="0"/>
                <a:cs typeface="Arial" panose="020B0604020202020204" pitchFamily="34" charset="0"/>
              </a:rPr>
              <a:t>. Consequence of State sovereignty; </a:t>
            </a:r>
            <a:r>
              <a:rPr lang="en-US" sz="2200" i="1">
                <a:solidFill>
                  <a:srgbClr val="17375E"/>
                </a:solidFill>
                <a:latin typeface="Arial" panose="020B0604020202020204" pitchFamily="34" charset="0"/>
                <a:cs typeface="Arial" panose="020B0604020202020204" pitchFamily="34" charset="0"/>
              </a:rPr>
              <a:t>Guiding principles </a:t>
            </a:r>
            <a:r>
              <a:rPr lang="en-US" sz="2200">
                <a:solidFill>
                  <a:srgbClr val="17375E"/>
                </a:solidFill>
                <a:latin typeface="Arial" panose="020B0604020202020204" pitchFamily="34" charset="0"/>
                <a:cs typeface="Arial" panose="020B0604020202020204" pitchFamily="34" charset="0"/>
              </a:rPr>
              <a:t>approved by the UNGA in Resolution 46/182; ILC Draft articles on the protection of persons in the event of disasters of 2016, art. 10.1:</a:t>
            </a:r>
            <a:endParaRPr lang="es-ES" sz="2200">
              <a:solidFill>
                <a:srgbClr val="17375E"/>
              </a:solidFill>
              <a:latin typeface="Arial" panose="020B0604020202020204" pitchFamily="34" charset="0"/>
              <a:cs typeface="Arial" panose="020B0604020202020204" pitchFamily="34" charset="0"/>
            </a:endParaRPr>
          </a:p>
        </p:txBody>
      </p:sp>
      <p:sp>
        <p:nvSpPr>
          <p:cNvPr id="3" name="CuadroTexto 2"/>
          <p:cNvSpPr txBox="1"/>
          <p:nvPr/>
        </p:nvSpPr>
        <p:spPr>
          <a:xfrm>
            <a:off x="642938" y="4195763"/>
            <a:ext cx="10904538" cy="2017713"/>
          </a:xfrm>
          <a:prstGeom prst="rect">
            <a:avLst/>
          </a:prstGeom>
          <a:solidFill>
            <a:schemeClr val="accent1">
              <a:lumMod val="20000"/>
              <a:lumOff val="80000"/>
            </a:schemeClr>
          </a:solidFill>
          <a:ln>
            <a:solidFill>
              <a:schemeClr val="tx2"/>
            </a:solidFill>
          </a:ln>
        </p:spPr>
        <p:txBody>
          <a:bodyPr wrap="square" rtlCol="0" anchor="t">
            <a:normAutofit/>
          </a:bodyPr>
          <a:lstStyle/>
          <a:p>
            <a:pPr algn="ctr">
              <a:lnSpc>
                <a:spcPct val="90000"/>
              </a:lnSpc>
              <a:spcAft>
                <a:spcPts val="600"/>
              </a:spcAft>
              <a:buNone/>
            </a:pPr>
            <a:r>
              <a:rPr lang="en-US" sz="2000" i="1">
                <a:latin typeface="Arial" panose="020B0604020202020204" pitchFamily="34" charset="0"/>
                <a:cs typeface="Arial" panose="020B0604020202020204" pitchFamily="34" charset="0"/>
              </a:rPr>
              <a:t>Article 10</a:t>
            </a:r>
          </a:p>
          <a:p>
            <a:pPr algn="ctr">
              <a:lnSpc>
                <a:spcPct val="90000"/>
              </a:lnSpc>
              <a:spcAft>
                <a:spcPts val="600"/>
              </a:spcAft>
              <a:buNone/>
            </a:pPr>
            <a:r>
              <a:rPr lang="en-US" sz="2000" i="1">
                <a:latin typeface="Arial" panose="020B0604020202020204" pitchFamily="34" charset="0"/>
                <a:cs typeface="Arial" panose="020B0604020202020204" pitchFamily="34" charset="0"/>
              </a:rPr>
              <a:t>Role of the affected State</a:t>
            </a:r>
            <a:endParaRPr lang="es-ES" sz="2000" i="1">
              <a:latin typeface="Arial" panose="020B0604020202020204" pitchFamily="34" charset="0"/>
              <a:cs typeface="Arial" panose="020B0604020202020204" pitchFamily="34" charset="0"/>
            </a:endParaRPr>
          </a:p>
          <a:p>
            <a:pPr algn="just">
              <a:lnSpc>
                <a:spcPct val="90000"/>
              </a:lnSpc>
              <a:spcAft>
                <a:spcPts val="600"/>
              </a:spcAft>
              <a:buNone/>
            </a:pPr>
            <a:r>
              <a:rPr lang="en-US" sz="2000" i="1">
                <a:latin typeface="Arial" panose="020B0604020202020204" pitchFamily="34" charset="0"/>
                <a:cs typeface="Arial" panose="020B0604020202020204" pitchFamily="34" charset="0"/>
              </a:rPr>
              <a:t>1. The affected State has the duty to ensure the protection of persons and provision of disaster relief assistance in its territory, or in territory under its jurisdiction or control. </a:t>
            </a:r>
            <a:endParaRPr lang="es-ES" sz="2000" i="1">
              <a:latin typeface="Arial" panose="020B0604020202020204" pitchFamily="34" charset="0"/>
              <a:cs typeface="Arial" panose="020B0604020202020204" pitchFamily="34" charset="0"/>
            </a:endParaRPr>
          </a:p>
          <a:p>
            <a:pPr algn="just">
              <a:lnSpc>
                <a:spcPct val="90000"/>
              </a:lnSpc>
              <a:spcAft>
                <a:spcPts val="600"/>
              </a:spcAft>
              <a:buNone/>
            </a:pPr>
            <a:r>
              <a:rPr lang="en-US" sz="2000" i="1">
                <a:latin typeface="Arial" panose="020B0604020202020204" pitchFamily="34" charset="0"/>
                <a:cs typeface="Arial" panose="020B0604020202020204" pitchFamily="34" charset="0"/>
              </a:rPr>
              <a:t>2. The affected State has the primary role in the direction, control, coordination and supervision of such relief assistance.</a:t>
            </a:r>
            <a:endParaRPr lang="es-ES" sz="2000" i="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56616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65431" y="471716"/>
            <a:ext cx="11172387"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b="1" dirty="0">
                <a:solidFill>
                  <a:srgbClr val="17375E"/>
                </a:solidFill>
                <a:latin typeface="Arial" panose="020B0604020202020204" pitchFamily="34" charset="0"/>
                <a:cs typeface="Arial" panose="020B0604020202020204" pitchFamily="34" charset="0"/>
              </a:rPr>
              <a:t>DISASTER MANAGEMENT AND REGULATION WITHIN A REGIONAL INTEGRATION CONTEXT</a:t>
            </a:r>
          </a:p>
          <a:p>
            <a:pPr algn="just">
              <a:buNone/>
            </a:pPr>
            <a:endParaRPr lang="en-GB" sz="2800" dirty="0">
              <a:solidFill>
                <a:srgbClr val="17375E"/>
              </a:solidFill>
              <a:latin typeface="Arial" panose="020B0604020202020204" pitchFamily="34" charset="0"/>
              <a:cs typeface="Arial" panose="020B0604020202020204" pitchFamily="34" charset="0"/>
            </a:endParaRPr>
          </a:p>
          <a:p>
            <a:pPr algn="just">
              <a:buNone/>
            </a:pPr>
            <a:r>
              <a:rPr lang="en-US" dirty="0">
                <a:solidFill>
                  <a:srgbClr val="17375E"/>
                </a:solidFill>
                <a:latin typeface="Arial" panose="020B0604020202020204" pitchFamily="34" charset="0"/>
                <a:cs typeface="Arial" panose="020B0604020202020204" pitchFamily="34" charset="0"/>
              </a:rPr>
              <a:t>EU disaster management is based also on </a:t>
            </a:r>
            <a:r>
              <a:rPr lang="en-US" b="1" dirty="0">
                <a:solidFill>
                  <a:srgbClr val="17375E"/>
                </a:solidFill>
                <a:latin typeface="Arial" panose="020B0604020202020204" pitchFamily="34" charset="0"/>
                <a:cs typeface="Arial" panose="020B0604020202020204" pitchFamily="34" charset="0"/>
              </a:rPr>
              <a:t>the promotion of solidarity </a:t>
            </a:r>
            <a:r>
              <a:rPr lang="en-US" dirty="0">
                <a:solidFill>
                  <a:srgbClr val="17375E"/>
                </a:solidFill>
                <a:latin typeface="Arial" panose="020B0604020202020204" pitchFamily="34" charset="0"/>
                <a:cs typeface="Arial" panose="020B0604020202020204" pitchFamily="34" charset="0"/>
              </a:rPr>
              <a:t>among Member States in accordance with Article 3 para. 3 of the Treaty of the European Union. This come as two mechanisms: </a:t>
            </a:r>
          </a:p>
        </p:txBody>
      </p:sp>
      <p:graphicFrame>
        <p:nvGraphicFramePr>
          <p:cNvPr id="2" name="Diagrama 1"/>
          <p:cNvGraphicFramePr/>
          <p:nvPr>
            <p:extLst>
              <p:ext uri="{D42A27DB-BD31-4B8C-83A1-F6EECF244321}">
                <p14:modId xmlns:p14="http://schemas.microsoft.com/office/powerpoint/2010/main" val="4065191270"/>
              </p:ext>
            </p:extLst>
          </p:nvPr>
        </p:nvGraphicFramePr>
        <p:xfrm>
          <a:off x="3678904" y="4045527"/>
          <a:ext cx="5226755" cy="2594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23408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56282" y="126802"/>
            <a:ext cx="5905852" cy="656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800" b="1" dirty="0">
                <a:solidFill>
                  <a:srgbClr val="17375E"/>
                </a:solidFill>
                <a:latin typeface="Arial" panose="020B0604020202020204" pitchFamily="34" charset="0"/>
                <a:cs typeface="Arial" panose="020B0604020202020204" pitchFamily="34" charset="0"/>
              </a:rPr>
              <a:t>EU CIVIL PROTECTION MECHANISM</a:t>
            </a:r>
          </a:p>
          <a:p>
            <a:pPr algn="just">
              <a:buNone/>
            </a:pPr>
            <a:endParaRPr lang="en-GB" sz="2400" dirty="0">
              <a:solidFill>
                <a:srgbClr val="17375E"/>
              </a:solidFill>
              <a:latin typeface="Arial" panose="020B0604020202020204" pitchFamily="34" charset="0"/>
              <a:cs typeface="Arial" panose="020B0604020202020204" pitchFamily="34" charset="0"/>
            </a:endParaRPr>
          </a:p>
          <a:p>
            <a:pPr>
              <a:buNone/>
            </a:pPr>
            <a:r>
              <a:rPr lang="en-GB" sz="2400" dirty="0">
                <a:solidFill>
                  <a:srgbClr val="17375E"/>
                </a:solidFill>
                <a:latin typeface="Arial" panose="020B0604020202020204" pitchFamily="34" charset="0"/>
                <a:cs typeface="Arial" panose="020B0604020202020204" pitchFamily="34" charset="0"/>
              </a:rPr>
              <a:t>The </a:t>
            </a:r>
            <a:r>
              <a:rPr lang="en-GB" sz="2400" b="1" dirty="0">
                <a:solidFill>
                  <a:srgbClr val="17375E"/>
                </a:solidFill>
                <a:latin typeface="Arial" panose="020B0604020202020204" pitchFamily="34" charset="0"/>
                <a:cs typeface="Arial" panose="020B0604020202020204" pitchFamily="34" charset="0"/>
              </a:rPr>
              <a:t>Union Civil Protection Mechanism</a:t>
            </a:r>
            <a:r>
              <a:rPr lang="en-GB" sz="2400" dirty="0">
                <a:solidFill>
                  <a:srgbClr val="17375E"/>
                </a:solidFill>
                <a:latin typeface="Arial" panose="020B0604020202020204" pitchFamily="34" charset="0"/>
                <a:cs typeface="Arial" panose="020B0604020202020204" pitchFamily="34" charset="0"/>
              </a:rPr>
              <a:t> (</a:t>
            </a:r>
            <a:r>
              <a:rPr lang="en-GB" sz="2400" i="1" dirty="0">
                <a:solidFill>
                  <a:srgbClr val="17375E"/>
                </a:solidFill>
                <a:latin typeface="Arial" panose="020B0604020202020204" pitchFamily="34" charset="0"/>
                <a:cs typeface="Arial" panose="020B0604020202020204" pitchFamily="34" charset="0"/>
              </a:rPr>
              <a:t>Decision No 1313/2013/EU</a:t>
            </a:r>
            <a:r>
              <a:rPr lang="en-GB" sz="2400" dirty="0">
                <a:solidFill>
                  <a:srgbClr val="17375E"/>
                </a:solidFill>
                <a:latin typeface="Arial" panose="020B0604020202020204" pitchFamily="34" charset="0"/>
                <a:cs typeface="Arial" panose="020B0604020202020204" pitchFamily="34" charset="0"/>
              </a:rPr>
              <a:t> in 2013, amended in 2018, 2019 and 2021).</a:t>
            </a:r>
            <a:endParaRPr lang="es-ES" sz="2400" dirty="0">
              <a:solidFill>
                <a:srgbClr val="17375E"/>
              </a:solidFill>
              <a:latin typeface="Arial" panose="020B0604020202020204" pitchFamily="34" charset="0"/>
              <a:cs typeface="Arial" panose="020B0604020202020204" pitchFamily="34" charset="0"/>
            </a:endParaRPr>
          </a:p>
          <a:p>
            <a:pPr>
              <a:buNone/>
            </a:pPr>
            <a:r>
              <a:rPr lang="en-GB" sz="2400" dirty="0">
                <a:solidFill>
                  <a:srgbClr val="17375E"/>
                </a:solidFill>
                <a:latin typeface="Arial" panose="020B0604020202020204" pitchFamily="34" charset="0"/>
                <a:cs typeface="Arial" panose="020B0604020202020204" pitchFamily="34" charset="0"/>
              </a:rPr>
              <a:t> </a:t>
            </a:r>
            <a:endParaRPr lang="es-ES" sz="2400" dirty="0">
              <a:solidFill>
                <a:srgbClr val="17375E"/>
              </a:solidFill>
              <a:latin typeface="Arial" panose="020B0604020202020204" pitchFamily="34" charset="0"/>
              <a:cs typeface="Arial" panose="020B0604020202020204" pitchFamily="34" charset="0"/>
            </a:endParaRPr>
          </a:p>
          <a:p>
            <a:pPr>
              <a:buNone/>
            </a:pPr>
            <a:r>
              <a:rPr lang="en-GB" sz="2400" dirty="0">
                <a:solidFill>
                  <a:srgbClr val="17375E"/>
                </a:solidFill>
                <a:latin typeface="Arial" panose="020B0604020202020204" pitchFamily="34" charset="0"/>
                <a:cs typeface="Arial" panose="020B0604020202020204" pitchFamily="34" charset="0"/>
              </a:rPr>
              <a:t>The Union Mechanism aims to </a:t>
            </a:r>
            <a:r>
              <a:rPr lang="en-GB" sz="2400" b="1" dirty="0">
                <a:solidFill>
                  <a:srgbClr val="17375E"/>
                </a:solidFill>
                <a:latin typeface="Arial" panose="020B0604020202020204" pitchFamily="34" charset="0"/>
                <a:cs typeface="Arial" panose="020B0604020202020204" pitchFamily="34" charset="0"/>
              </a:rPr>
              <a:t>strengthen cooperation between the Member States and the Union </a:t>
            </a:r>
            <a:r>
              <a:rPr lang="en-GB" sz="2400" dirty="0">
                <a:solidFill>
                  <a:srgbClr val="17375E"/>
                </a:solidFill>
                <a:latin typeface="Arial" panose="020B0604020202020204" pitchFamily="34" charset="0"/>
                <a:cs typeface="Arial" panose="020B0604020202020204" pitchFamily="34" charset="0"/>
              </a:rPr>
              <a:t>and to facilitate </a:t>
            </a:r>
            <a:r>
              <a:rPr lang="en-GB" sz="2400" b="1" dirty="0">
                <a:solidFill>
                  <a:srgbClr val="17375E"/>
                </a:solidFill>
                <a:latin typeface="Arial" panose="020B0604020202020204" pitchFamily="34" charset="0"/>
                <a:cs typeface="Arial" panose="020B0604020202020204" pitchFamily="34" charset="0"/>
              </a:rPr>
              <a:t>coordination in the field of civil protection</a:t>
            </a:r>
            <a:r>
              <a:rPr lang="en-GB" sz="2400" dirty="0">
                <a:solidFill>
                  <a:srgbClr val="17375E"/>
                </a:solidFill>
                <a:latin typeface="Arial" panose="020B0604020202020204" pitchFamily="34" charset="0"/>
                <a:cs typeface="Arial" panose="020B0604020202020204" pitchFamily="34" charset="0"/>
              </a:rPr>
              <a:t> against disasters</a:t>
            </a:r>
          </a:p>
          <a:p>
            <a:pPr>
              <a:buNone/>
            </a:pPr>
            <a:endParaRPr lang="en-GB" sz="2400" dirty="0">
              <a:solidFill>
                <a:srgbClr val="17375E"/>
              </a:solidFill>
              <a:latin typeface="Arial" panose="020B0604020202020204" pitchFamily="34" charset="0"/>
              <a:cs typeface="Arial" panose="020B0604020202020204" pitchFamily="34" charset="0"/>
            </a:endParaRPr>
          </a:p>
          <a:p>
            <a:pPr>
              <a:buNone/>
            </a:pPr>
            <a:r>
              <a:rPr lang="en-GB" sz="2400" i="1" dirty="0">
                <a:solidFill>
                  <a:srgbClr val="17375E"/>
                </a:solidFill>
                <a:latin typeface="Arial" panose="020B0604020202020204" pitchFamily="34" charset="0"/>
                <a:cs typeface="Arial" panose="020B0604020202020204" pitchFamily="34" charset="0"/>
              </a:rPr>
              <a:t>But, </a:t>
            </a:r>
            <a:r>
              <a:rPr lang="en-GB" sz="2400" b="1" i="1" dirty="0">
                <a:solidFill>
                  <a:srgbClr val="17375E"/>
                </a:solidFill>
                <a:latin typeface="Arial" panose="020B0604020202020204" pitchFamily="34" charset="0"/>
                <a:cs typeface="Arial" panose="020B0604020202020204" pitchFamily="34" charset="0"/>
              </a:rPr>
              <a:t>how is articulated this relationship between EU and Member States/Participant States?</a:t>
            </a:r>
            <a:endParaRPr lang="en-US" sz="2400" b="1" i="1" dirty="0">
              <a:solidFill>
                <a:srgbClr val="17375E"/>
              </a:solidFill>
              <a:latin typeface="Arial" panose="020B0604020202020204" pitchFamily="34" charset="0"/>
              <a:cs typeface="Arial" panose="020B0604020202020204" pitchFamily="34" charset="0"/>
            </a:endParaRPr>
          </a:p>
        </p:txBody>
      </p:sp>
      <p:pic>
        <p:nvPicPr>
          <p:cNvPr id="16388" name="Imagen 11">
            <a:extLst>
              <a:ext uri="{FF2B5EF4-FFF2-40B4-BE49-F238E27FC236}">
                <a16:creationId xmlns:a16="http://schemas.microsoft.com/office/drawing/2014/main" id="{9CA05BE1-A2C9-413E-A143-B387661466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19344" y="318518"/>
            <a:ext cx="31162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760" y="-55419"/>
            <a:ext cx="5903959" cy="4432596"/>
          </a:xfrm>
          <a:prstGeom prst="rect">
            <a:avLst/>
          </a:prstGeom>
        </p:spPr>
      </p:pic>
      <p:sp>
        <p:nvSpPr>
          <p:cNvPr id="2" name="CuadroTexto 1"/>
          <p:cNvSpPr txBox="1"/>
          <p:nvPr/>
        </p:nvSpPr>
        <p:spPr>
          <a:xfrm>
            <a:off x="6062133" y="4699874"/>
            <a:ext cx="5973586" cy="2031325"/>
          </a:xfrm>
          <a:prstGeom prst="rect">
            <a:avLst/>
          </a:prstGeom>
          <a:solidFill>
            <a:schemeClr val="accent1">
              <a:lumMod val="20000"/>
              <a:lumOff val="80000"/>
            </a:schemeClr>
          </a:solidFill>
          <a:ln>
            <a:solidFill>
              <a:schemeClr val="tx2"/>
            </a:solidFill>
          </a:ln>
        </p:spPr>
        <p:txBody>
          <a:bodyPr wrap="square" rtlCol="0">
            <a:spAutoFit/>
          </a:bodyPr>
          <a:lstStyle/>
          <a:p>
            <a:pPr algn="ctr"/>
            <a:r>
              <a:rPr lang="en-GB" sz="1400" dirty="0">
                <a:latin typeface="Arial" panose="020B0604020202020204" pitchFamily="34" charset="0"/>
                <a:cs typeface="Arial" panose="020B0604020202020204" pitchFamily="34" charset="0"/>
              </a:rPr>
              <a:t>Art. 1.3 Decision </a:t>
            </a:r>
            <a:endParaRPr lang="es-ES" sz="1400" dirty="0">
              <a:latin typeface="Arial" panose="020B0604020202020204" pitchFamily="34" charset="0"/>
              <a:cs typeface="Arial" panose="020B0604020202020204" pitchFamily="34" charset="0"/>
            </a:endParaRPr>
          </a:p>
          <a:p>
            <a:pPr algn="just"/>
            <a:r>
              <a:rPr lang="en-GB" sz="1400" dirty="0">
                <a:latin typeface="Arial" panose="020B0604020202020204" pitchFamily="34" charset="0"/>
                <a:cs typeface="Arial" panose="020B0604020202020204" pitchFamily="34" charset="0"/>
              </a:rPr>
              <a:t>“The Union Mechanism shall </a:t>
            </a:r>
            <a:r>
              <a:rPr lang="en-GB" sz="1400" b="1" dirty="0">
                <a:latin typeface="Arial" panose="020B0604020202020204" pitchFamily="34" charset="0"/>
                <a:cs typeface="Arial" panose="020B0604020202020204" pitchFamily="34" charset="0"/>
              </a:rPr>
              <a:t>promote solidarity </a:t>
            </a:r>
            <a:r>
              <a:rPr lang="en-GB" sz="1400" dirty="0">
                <a:latin typeface="Arial" panose="020B0604020202020204" pitchFamily="34" charset="0"/>
                <a:cs typeface="Arial" panose="020B0604020202020204" pitchFamily="34" charset="0"/>
              </a:rPr>
              <a:t>between the Member States through practical cooperation and coordination, </a:t>
            </a:r>
            <a:r>
              <a:rPr lang="en-GB" sz="1400" b="1" dirty="0">
                <a:latin typeface="Arial" panose="020B0604020202020204" pitchFamily="34" charset="0"/>
                <a:cs typeface="Arial" panose="020B0604020202020204" pitchFamily="34" charset="0"/>
              </a:rPr>
              <a:t>without prejudice to the Member States’ primary responsibility</a:t>
            </a:r>
            <a:r>
              <a:rPr lang="en-GB" sz="1400" dirty="0">
                <a:latin typeface="Arial" panose="020B0604020202020204" pitchFamily="34" charset="0"/>
                <a:cs typeface="Arial" panose="020B0604020202020204" pitchFamily="34" charset="0"/>
              </a:rPr>
              <a:t> to protect people, the environment and property, including cultural heritage, on their territory against disasters and to provide their disaster-management systems with sufficient capabilities to enable them to prevent, and cope adequately and in a consistent manner with, disasters of a nature and magnitude that can reasonably be expected and prepared for”</a:t>
            </a:r>
          </a:p>
        </p:txBody>
      </p:sp>
    </p:spTree>
    <p:extLst>
      <p:ext uri="{BB962C8B-B14F-4D97-AF65-F5344CB8AC3E}">
        <p14:creationId xmlns:p14="http://schemas.microsoft.com/office/powerpoint/2010/main" val="3364036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10028" y="410159"/>
            <a:ext cx="6725063" cy="294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800" b="1" dirty="0">
                <a:solidFill>
                  <a:srgbClr val="17375E"/>
                </a:solidFill>
                <a:latin typeface="Arial" panose="020B0604020202020204" pitchFamily="34" charset="0"/>
                <a:cs typeface="Arial" panose="020B0604020202020204" pitchFamily="34" charset="0"/>
              </a:rPr>
              <a:t>EUROPEAN MECHANISM: RELATIONSHIP EU-MS</a:t>
            </a:r>
          </a:p>
          <a:p>
            <a:pPr algn="just">
              <a:buNone/>
            </a:pPr>
            <a:endParaRPr lang="en-GB" sz="1800" dirty="0">
              <a:solidFill>
                <a:srgbClr val="17375E"/>
              </a:solidFill>
              <a:latin typeface="Arial" panose="020B0604020202020204" pitchFamily="34" charset="0"/>
              <a:cs typeface="Arial" panose="020B0604020202020204" pitchFamily="34" charset="0"/>
            </a:endParaRPr>
          </a:p>
          <a:p>
            <a:pPr>
              <a:buNone/>
            </a:pPr>
            <a:r>
              <a:rPr lang="en-GB" sz="2000" b="1" dirty="0">
                <a:solidFill>
                  <a:srgbClr val="17375E"/>
                </a:solidFill>
                <a:latin typeface="Arial" panose="020B0604020202020204" pitchFamily="34" charset="0"/>
                <a:cs typeface="Arial" panose="020B0604020202020204" pitchFamily="34" charset="0"/>
              </a:rPr>
              <a:t>COORDINATION</a:t>
            </a:r>
            <a:r>
              <a:rPr lang="en-GB" sz="2000" dirty="0">
                <a:solidFill>
                  <a:srgbClr val="17375E"/>
                </a:solidFill>
                <a:latin typeface="Arial" panose="020B0604020202020204" pitchFamily="34" charset="0"/>
                <a:cs typeface="Arial" panose="020B0604020202020204" pitchFamily="34" charset="0"/>
                <a:sym typeface="Wingdings" panose="05000000000000000000" pitchFamily="2" charset="2"/>
              </a:rPr>
              <a:t> </a:t>
            </a:r>
            <a:r>
              <a:rPr lang="en-GB" sz="2000" dirty="0">
                <a:solidFill>
                  <a:srgbClr val="17375E"/>
                </a:solidFill>
                <a:latin typeface="Arial" panose="020B0604020202020204" pitchFamily="34" charset="0"/>
                <a:cs typeface="Arial" panose="020B0604020202020204" pitchFamily="34" charset="0"/>
              </a:rPr>
              <a:t>relations between the participating States</a:t>
            </a:r>
          </a:p>
          <a:p>
            <a:pPr>
              <a:buNone/>
            </a:pPr>
            <a:r>
              <a:rPr lang="en-GB" sz="2000" dirty="0">
                <a:solidFill>
                  <a:srgbClr val="17375E"/>
                </a:solidFill>
                <a:latin typeface="Arial" panose="020B0604020202020204" pitchFamily="34" charset="0"/>
                <a:cs typeface="Arial" panose="020B0604020202020204" pitchFamily="34" charset="0"/>
              </a:rPr>
              <a:t>The EU “shall support, complement and facilitate coordination of Member States’ action with respect to </a:t>
            </a:r>
            <a:r>
              <a:rPr lang="en-GB" sz="2000" b="1" dirty="0">
                <a:solidFill>
                  <a:srgbClr val="17375E"/>
                </a:solidFill>
                <a:latin typeface="Arial" panose="020B0604020202020204" pitchFamily="34" charset="0"/>
                <a:cs typeface="Arial" panose="020B0604020202020204" pitchFamily="34" charset="0"/>
              </a:rPr>
              <a:t>prevention, preparedness and response</a:t>
            </a:r>
            <a:r>
              <a:rPr lang="en-GB" sz="2000" dirty="0">
                <a:solidFill>
                  <a:srgbClr val="17375E"/>
                </a:solidFill>
                <a:latin typeface="Arial" panose="020B0604020202020204" pitchFamily="34" charset="0"/>
                <a:cs typeface="Arial" panose="020B0604020202020204" pitchFamily="34" charset="0"/>
              </a:rPr>
              <a:t>.</a:t>
            </a:r>
            <a:endParaRPr lang="es-ES" sz="2000" dirty="0">
              <a:solidFill>
                <a:srgbClr val="17375E"/>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222174FC-ECBE-42D2-83E4-332385C3C3D5}"/>
              </a:ext>
            </a:extLst>
          </p:cNvPr>
          <p:cNvSpPr txBox="1">
            <a:spLocks noChangeArrowheads="1"/>
          </p:cNvSpPr>
          <p:nvPr/>
        </p:nvSpPr>
        <p:spPr bwMode="auto">
          <a:xfrm>
            <a:off x="410028" y="3647073"/>
            <a:ext cx="686314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342900">
              <a:buFont typeface="Wingdings" panose="05000000000000000000" pitchFamily="2" charset="2"/>
              <a:buChar char="Ø"/>
            </a:pPr>
            <a:r>
              <a:rPr lang="en-GB" sz="2000" b="1" dirty="0">
                <a:solidFill>
                  <a:srgbClr val="17375E"/>
                </a:solidFill>
                <a:latin typeface="Arial" panose="020B0604020202020204" pitchFamily="34" charset="0"/>
                <a:cs typeface="Arial" panose="020B0604020202020204" pitchFamily="34" charset="0"/>
              </a:rPr>
              <a:t>Emergency Response Coordination Centre </a:t>
            </a:r>
            <a:r>
              <a:rPr lang="en-GB" sz="2000" dirty="0">
                <a:solidFill>
                  <a:srgbClr val="17375E"/>
                </a:solidFill>
                <a:latin typeface="Arial" panose="020B0604020202020204" pitchFamily="34" charset="0"/>
                <a:cs typeface="Arial" panose="020B0604020202020204" pitchFamily="34" charset="0"/>
              </a:rPr>
              <a:t>(mainly on operational tasks in preparedness and response</a:t>
            </a:r>
            <a:r>
              <a:rPr lang="es-ES" sz="2000" dirty="0">
                <a:solidFill>
                  <a:srgbClr val="17375E"/>
                </a:solidFill>
                <a:latin typeface="Arial" panose="020B0604020202020204" pitchFamily="34" charset="0"/>
                <a:cs typeface="Arial" panose="020B0604020202020204" pitchFamily="34" charset="0"/>
              </a:rPr>
              <a:t>)</a:t>
            </a:r>
          </a:p>
          <a:p>
            <a:pPr marL="342900" indent="-342900">
              <a:buFont typeface="Wingdings" panose="05000000000000000000" pitchFamily="2" charset="2"/>
              <a:buChar char="Ø"/>
            </a:pPr>
            <a:r>
              <a:rPr lang="en-US" sz="2000" b="1" dirty="0">
                <a:solidFill>
                  <a:srgbClr val="17375E"/>
                </a:solidFill>
                <a:latin typeface="Arial" panose="020B0604020202020204" pitchFamily="34" charset="0"/>
                <a:cs typeface="Arial" panose="020B0604020202020204" pitchFamily="34" charset="0"/>
              </a:rPr>
              <a:t>Common Emergency Communication and Information System </a:t>
            </a:r>
          </a:p>
          <a:p>
            <a:pPr marL="342900" indent="-342900">
              <a:buFont typeface="Wingdings" panose="05000000000000000000" pitchFamily="2" charset="2"/>
              <a:buChar char="Ø"/>
            </a:pPr>
            <a:r>
              <a:rPr lang="en-US" sz="2000" b="1" dirty="0">
                <a:solidFill>
                  <a:srgbClr val="17375E"/>
                </a:solidFill>
                <a:latin typeface="Arial" panose="020B0604020202020204" pitchFamily="34" charset="0"/>
                <a:cs typeface="Arial" panose="020B0604020202020204" pitchFamily="34" charset="0"/>
              </a:rPr>
              <a:t>European Civil Protection Pool</a:t>
            </a:r>
            <a:r>
              <a:rPr lang="en-US" sz="2000" dirty="0">
                <a:solidFill>
                  <a:srgbClr val="17375E"/>
                </a:solidFill>
                <a:latin typeface="Arial" panose="020B0604020202020204" pitchFamily="34" charset="0"/>
                <a:cs typeface="Arial" panose="020B0604020202020204" pitchFamily="34" charset="0"/>
              </a:rPr>
              <a:t>: voluntarily pre-committed response capacities of the Member States that are available upon request via the European Mechanism</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171" y="2904937"/>
            <a:ext cx="4792533" cy="3921164"/>
          </a:xfrm>
          <a:prstGeom prst="rect">
            <a:avLst/>
          </a:prstGeom>
        </p:spPr>
      </p:pic>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3171" y="1300"/>
            <a:ext cx="4792533" cy="3330718"/>
          </a:xfrm>
          <a:prstGeom prst="rect">
            <a:avLst/>
          </a:prstGeom>
        </p:spPr>
      </p:pic>
    </p:spTree>
    <p:extLst>
      <p:ext uri="{BB962C8B-B14F-4D97-AF65-F5344CB8AC3E}">
        <p14:creationId xmlns:p14="http://schemas.microsoft.com/office/powerpoint/2010/main" val="540565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1EADA-CDD2-422D-BC06-C33C03276738}"/>
              </a:ext>
            </a:extLst>
          </p:cNvPr>
          <p:cNvSpPr>
            <a:spLocks noGrp="1"/>
          </p:cNvSpPr>
          <p:nvPr>
            <p:ph type="title"/>
          </p:nvPr>
        </p:nvSpPr>
        <p:spPr/>
        <p:txBody>
          <a:bodyPr/>
          <a:lstStyle/>
          <a:p>
            <a:r>
              <a:rPr lang="en-GB" dirty="0"/>
              <a:t>Coordination with United Nations</a:t>
            </a:r>
          </a:p>
        </p:txBody>
      </p:sp>
      <p:sp>
        <p:nvSpPr>
          <p:cNvPr id="5" name="Rectángulo: esquinas redondeadas 4">
            <a:extLst>
              <a:ext uri="{FF2B5EF4-FFF2-40B4-BE49-F238E27FC236}">
                <a16:creationId xmlns:a16="http://schemas.microsoft.com/office/drawing/2014/main" id="{ABB1ED46-3BB8-4AC7-B1F3-9EAB44609A71}"/>
              </a:ext>
            </a:extLst>
          </p:cNvPr>
          <p:cNvSpPr/>
          <p:nvPr/>
        </p:nvSpPr>
        <p:spPr>
          <a:xfrm>
            <a:off x="2153920" y="1480565"/>
            <a:ext cx="7884160" cy="4683760"/>
          </a:xfrm>
          <a:prstGeom prst="roundRect">
            <a:avLst>
              <a:gd name="adj" fmla="val 7773"/>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9 Rectángulo redondeado">
            <a:extLst>
              <a:ext uri="{FF2B5EF4-FFF2-40B4-BE49-F238E27FC236}">
                <a16:creationId xmlns:a16="http://schemas.microsoft.com/office/drawing/2014/main" id="{66CEF0D9-DC12-434B-889C-06809A2C4229}"/>
              </a:ext>
            </a:extLst>
          </p:cNvPr>
          <p:cNvSpPr/>
          <p:nvPr/>
        </p:nvSpPr>
        <p:spPr>
          <a:xfrm>
            <a:off x="5012677" y="2820557"/>
            <a:ext cx="4558352" cy="234657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5 CuadroTexto">
            <a:extLst>
              <a:ext uri="{FF2B5EF4-FFF2-40B4-BE49-F238E27FC236}">
                <a16:creationId xmlns:a16="http://schemas.microsoft.com/office/drawing/2014/main" id="{341CC036-6CDF-479D-8643-19AEAAE9A272}"/>
              </a:ext>
            </a:extLst>
          </p:cNvPr>
          <p:cNvSpPr txBox="1"/>
          <p:nvPr/>
        </p:nvSpPr>
        <p:spPr>
          <a:xfrm>
            <a:off x="2433245" y="5289958"/>
            <a:ext cx="7137778" cy="369332"/>
          </a:xfrm>
          <a:prstGeom prst="rect">
            <a:avLst/>
          </a:prstGeom>
          <a:noFill/>
          <a:ln>
            <a:solidFill>
              <a:schemeClr val="accent3"/>
            </a:solidFill>
          </a:ln>
        </p:spPr>
        <p:txBody>
          <a:bodyPr wrap="square" rtlCol="0">
            <a:spAutoFit/>
          </a:bodyPr>
          <a:lstStyle/>
          <a:p>
            <a:pPr algn="ctr"/>
            <a:r>
              <a:rPr lang="es-ES" b="1" dirty="0"/>
              <a:t>DISASTER</a:t>
            </a:r>
          </a:p>
        </p:txBody>
      </p:sp>
      <p:sp>
        <p:nvSpPr>
          <p:cNvPr id="8" name="6 CuadroTexto">
            <a:extLst>
              <a:ext uri="{FF2B5EF4-FFF2-40B4-BE49-F238E27FC236}">
                <a16:creationId xmlns:a16="http://schemas.microsoft.com/office/drawing/2014/main" id="{0A3CB0E5-CC46-4CFA-82EA-919CDFBB2DC9}"/>
              </a:ext>
            </a:extLst>
          </p:cNvPr>
          <p:cNvSpPr txBox="1"/>
          <p:nvPr/>
        </p:nvSpPr>
        <p:spPr>
          <a:xfrm>
            <a:off x="2433245" y="1796126"/>
            <a:ext cx="7137778" cy="646331"/>
          </a:xfrm>
          <a:prstGeom prst="rect">
            <a:avLst/>
          </a:prstGeom>
          <a:noFill/>
          <a:ln>
            <a:solidFill>
              <a:schemeClr val="tx1"/>
            </a:solidFill>
          </a:ln>
        </p:spPr>
        <p:txBody>
          <a:bodyPr wrap="square" rtlCol="0">
            <a:spAutoFit/>
          </a:bodyPr>
          <a:lstStyle/>
          <a:p>
            <a:pPr algn="ctr"/>
            <a:r>
              <a:rPr lang="es-ES" b="1" dirty="0"/>
              <a:t>UNOCHA</a:t>
            </a:r>
          </a:p>
          <a:p>
            <a:pPr algn="ctr"/>
            <a:r>
              <a:rPr lang="es-ES" dirty="0" err="1"/>
              <a:t>coordinaction</a:t>
            </a:r>
            <a:endParaRPr lang="es-ES" dirty="0"/>
          </a:p>
        </p:txBody>
      </p:sp>
      <p:sp>
        <p:nvSpPr>
          <p:cNvPr id="9" name="8 CuadroTexto">
            <a:extLst>
              <a:ext uri="{FF2B5EF4-FFF2-40B4-BE49-F238E27FC236}">
                <a16:creationId xmlns:a16="http://schemas.microsoft.com/office/drawing/2014/main" id="{F4EB1158-F49A-4423-8146-059397F620FE}"/>
              </a:ext>
            </a:extLst>
          </p:cNvPr>
          <p:cNvSpPr txBox="1"/>
          <p:nvPr/>
        </p:nvSpPr>
        <p:spPr>
          <a:xfrm>
            <a:off x="5012677" y="2451224"/>
            <a:ext cx="4558352" cy="369332"/>
          </a:xfrm>
          <a:prstGeom prst="rect">
            <a:avLst/>
          </a:prstGeom>
          <a:noFill/>
          <a:ln>
            <a:noFill/>
          </a:ln>
        </p:spPr>
        <p:txBody>
          <a:bodyPr wrap="square" rtlCol="0">
            <a:spAutoFit/>
          </a:bodyPr>
          <a:lstStyle/>
          <a:p>
            <a:pPr algn="ctr"/>
            <a:r>
              <a:rPr lang="es-ES" b="1" dirty="0"/>
              <a:t>IASC</a:t>
            </a:r>
          </a:p>
        </p:txBody>
      </p:sp>
      <p:sp>
        <p:nvSpPr>
          <p:cNvPr id="10" name="10 CuadroTexto">
            <a:extLst>
              <a:ext uri="{FF2B5EF4-FFF2-40B4-BE49-F238E27FC236}">
                <a16:creationId xmlns:a16="http://schemas.microsoft.com/office/drawing/2014/main" id="{088A850B-E0D6-4D0F-8ADE-D6494EE7B10A}"/>
              </a:ext>
            </a:extLst>
          </p:cNvPr>
          <p:cNvSpPr txBox="1"/>
          <p:nvPr/>
        </p:nvSpPr>
        <p:spPr>
          <a:xfrm>
            <a:off x="5190470" y="3448358"/>
            <a:ext cx="2164553" cy="523220"/>
          </a:xfrm>
          <a:prstGeom prst="rect">
            <a:avLst/>
          </a:prstGeom>
          <a:noFill/>
        </p:spPr>
        <p:txBody>
          <a:bodyPr wrap="square" rtlCol="0">
            <a:spAutoFit/>
          </a:bodyPr>
          <a:lstStyle/>
          <a:p>
            <a:r>
              <a:rPr lang="es-ES" sz="2800" dirty="0">
                <a:solidFill>
                  <a:srgbClr val="FF0000"/>
                </a:solidFill>
              </a:rPr>
              <a:t>RED CROSS</a:t>
            </a:r>
          </a:p>
        </p:txBody>
      </p:sp>
      <p:sp>
        <p:nvSpPr>
          <p:cNvPr id="11" name="12 CuadroTexto">
            <a:extLst>
              <a:ext uri="{FF2B5EF4-FFF2-40B4-BE49-F238E27FC236}">
                <a16:creationId xmlns:a16="http://schemas.microsoft.com/office/drawing/2014/main" id="{DFF7968D-E55E-4712-85E5-50469A6BEAE2}"/>
              </a:ext>
            </a:extLst>
          </p:cNvPr>
          <p:cNvSpPr txBox="1"/>
          <p:nvPr/>
        </p:nvSpPr>
        <p:spPr>
          <a:xfrm>
            <a:off x="7141789" y="2949791"/>
            <a:ext cx="792261" cy="369332"/>
          </a:xfrm>
          <a:prstGeom prst="rect">
            <a:avLst/>
          </a:prstGeom>
          <a:noFill/>
        </p:spPr>
        <p:txBody>
          <a:bodyPr wrap="square" rtlCol="0">
            <a:spAutoFit/>
          </a:bodyPr>
          <a:lstStyle/>
          <a:p>
            <a:r>
              <a:rPr lang="es-ES" dirty="0"/>
              <a:t>NGO</a:t>
            </a:r>
          </a:p>
        </p:txBody>
      </p:sp>
      <p:sp>
        <p:nvSpPr>
          <p:cNvPr id="12" name="13 CuadroTexto">
            <a:extLst>
              <a:ext uri="{FF2B5EF4-FFF2-40B4-BE49-F238E27FC236}">
                <a16:creationId xmlns:a16="http://schemas.microsoft.com/office/drawing/2014/main" id="{B2395F7E-C0FA-4C96-BF36-FD00A72F1DF1}"/>
              </a:ext>
            </a:extLst>
          </p:cNvPr>
          <p:cNvSpPr txBox="1"/>
          <p:nvPr/>
        </p:nvSpPr>
        <p:spPr>
          <a:xfrm>
            <a:off x="8356753" y="4586090"/>
            <a:ext cx="792261" cy="369332"/>
          </a:xfrm>
          <a:prstGeom prst="rect">
            <a:avLst/>
          </a:prstGeom>
          <a:noFill/>
        </p:spPr>
        <p:txBody>
          <a:bodyPr wrap="square" rtlCol="0">
            <a:spAutoFit/>
          </a:bodyPr>
          <a:lstStyle/>
          <a:p>
            <a:r>
              <a:rPr lang="es-ES" dirty="0"/>
              <a:t>NGO</a:t>
            </a:r>
          </a:p>
        </p:txBody>
      </p:sp>
      <p:sp>
        <p:nvSpPr>
          <p:cNvPr id="13" name="14 CuadroTexto">
            <a:extLst>
              <a:ext uri="{FF2B5EF4-FFF2-40B4-BE49-F238E27FC236}">
                <a16:creationId xmlns:a16="http://schemas.microsoft.com/office/drawing/2014/main" id="{8537A363-7810-44E7-B798-549D1A3649A1}"/>
              </a:ext>
            </a:extLst>
          </p:cNvPr>
          <p:cNvSpPr txBox="1"/>
          <p:nvPr/>
        </p:nvSpPr>
        <p:spPr>
          <a:xfrm>
            <a:off x="7516725" y="3521144"/>
            <a:ext cx="792261" cy="369332"/>
          </a:xfrm>
          <a:prstGeom prst="rect">
            <a:avLst/>
          </a:prstGeom>
          <a:noFill/>
        </p:spPr>
        <p:txBody>
          <a:bodyPr wrap="square" rtlCol="0">
            <a:spAutoFit/>
          </a:bodyPr>
          <a:lstStyle/>
          <a:p>
            <a:r>
              <a:rPr lang="es-ES" dirty="0"/>
              <a:t>NGO</a:t>
            </a:r>
          </a:p>
        </p:txBody>
      </p:sp>
      <p:sp>
        <p:nvSpPr>
          <p:cNvPr id="15" name="16 CuadroTexto">
            <a:extLst>
              <a:ext uri="{FF2B5EF4-FFF2-40B4-BE49-F238E27FC236}">
                <a16:creationId xmlns:a16="http://schemas.microsoft.com/office/drawing/2014/main" id="{EAF3ED3B-D980-42EF-8CDC-0D1716EAF6C3}"/>
              </a:ext>
            </a:extLst>
          </p:cNvPr>
          <p:cNvSpPr txBox="1"/>
          <p:nvPr/>
        </p:nvSpPr>
        <p:spPr>
          <a:xfrm>
            <a:off x="6458650" y="4586090"/>
            <a:ext cx="792261" cy="369332"/>
          </a:xfrm>
          <a:prstGeom prst="rect">
            <a:avLst/>
          </a:prstGeom>
          <a:noFill/>
        </p:spPr>
        <p:txBody>
          <a:bodyPr wrap="square" rtlCol="0">
            <a:spAutoFit/>
          </a:bodyPr>
          <a:lstStyle/>
          <a:p>
            <a:r>
              <a:rPr lang="es-ES" dirty="0"/>
              <a:t>NGO</a:t>
            </a:r>
          </a:p>
        </p:txBody>
      </p:sp>
      <p:sp>
        <p:nvSpPr>
          <p:cNvPr id="16" name="17 CuadroTexto">
            <a:extLst>
              <a:ext uri="{FF2B5EF4-FFF2-40B4-BE49-F238E27FC236}">
                <a16:creationId xmlns:a16="http://schemas.microsoft.com/office/drawing/2014/main" id="{B7DC4548-CEA4-4E78-9492-6BC716DF8379}"/>
              </a:ext>
            </a:extLst>
          </p:cNvPr>
          <p:cNvSpPr txBox="1"/>
          <p:nvPr/>
        </p:nvSpPr>
        <p:spPr>
          <a:xfrm>
            <a:off x="5386309" y="4231669"/>
            <a:ext cx="1955620" cy="369332"/>
          </a:xfrm>
          <a:prstGeom prst="rect">
            <a:avLst/>
          </a:prstGeom>
          <a:noFill/>
        </p:spPr>
        <p:txBody>
          <a:bodyPr wrap="square" rtlCol="0">
            <a:spAutoFit/>
          </a:bodyPr>
          <a:lstStyle/>
          <a:p>
            <a:r>
              <a:rPr lang="es-ES" dirty="0" err="1"/>
              <a:t>I.O.Migrations</a:t>
            </a:r>
            <a:endParaRPr lang="es-ES" dirty="0"/>
          </a:p>
        </p:txBody>
      </p:sp>
      <p:sp>
        <p:nvSpPr>
          <p:cNvPr id="17" name="18 CuadroTexto">
            <a:extLst>
              <a:ext uri="{FF2B5EF4-FFF2-40B4-BE49-F238E27FC236}">
                <a16:creationId xmlns:a16="http://schemas.microsoft.com/office/drawing/2014/main" id="{8425FFC9-75AA-426C-840C-52FC492BA8F7}"/>
              </a:ext>
            </a:extLst>
          </p:cNvPr>
          <p:cNvSpPr txBox="1"/>
          <p:nvPr/>
        </p:nvSpPr>
        <p:spPr>
          <a:xfrm>
            <a:off x="5619313" y="2902666"/>
            <a:ext cx="792261" cy="369332"/>
          </a:xfrm>
          <a:prstGeom prst="rect">
            <a:avLst/>
          </a:prstGeom>
          <a:noFill/>
        </p:spPr>
        <p:txBody>
          <a:bodyPr wrap="square" rtlCol="0">
            <a:spAutoFit/>
          </a:bodyPr>
          <a:lstStyle/>
          <a:p>
            <a:r>
              <a:rPr lang="es-ES" dirty="0"/>
              <a:t>NGO</a:t>
            </a:r>
          </a:p>
        </p:txBody>
      </p:sp>
      <p:sp>
        <p:nvSpPr>
          <p:cNvPr id="18" name="19 CuadroTexto">
            <a:extLst>
              <a:ext uri="{FF2B5EF4-FFF2-40B4-BE49-F238E27FC236}">
                <a16:creationId xmlns:a16="http://schemas.microsoft.com/office/drawing/2014/main" id="{EDB5DD4D-2188-4160-85AC-81540925B41C}"/>
              </a:ext>
            </a:extLst>
          </p:cNvPr>
          <p:cNvSpPr txBox="1"/>
          <p:nvPr/>
        </p:nvSpPr>
        <p:spPr>
          <a:xfrm>
            <a:off x="7634112" y="4197130"/>
            <a:ext cx="1118771" cy="369332"/>
          </a:xfrm>
          <a:prstGeom prst="rect">
            <a:avLst/>
          </a:prstGeom>
          <a:noFill/>
        </p:spPr>
        <p:txBody>
          <a:bodyPr wrap="square" rtlCol="0">
            <a:spAutoFit/>
          </a:bodyPr>
          <a:lstStyle/>
          <a:p>
            <a:r>
              <a:rPr lang="es-ES" dirty="0">
                <a:solidFill>
                  <a:srgbClr val="0070C0"/>
                </a:solidFill>
              </a:rPr>
              <a:t>UNESCO</a:t>
            </a:r>
          </a:p>
        </p:txBody>
      </p:sp>
      <p:sp>
        <p:nvSpPr>
          <p:cNvPr id="19" name="20 CuadroTexto">
            <a:extLst>
              <a:ext uri="{FF2B5EF4-FFF2-40B4-BE49-F238E27FC236}">
                <a16:creationId xmlns:a16="http://schemas.microsoft.com/office/drawing/2014/main" id="{E945BAAF-8490-4A41-B061-D7596EB2EB8F}"/>
              </a:ext>
            </a:extLst>
          </p:cNvPr>
          <p:cNvSpPr txBox="1"/>
          <p:nvPr/>
        </p:nvSpPr>
        <p:spPr>
          <a:xfrm>
            <a:off x="8077317" y="3130103"/>
            <a:ext cx="1351128" cy="369332"/>
          </a:xfrm>
          <a:prstGeom prst="rect">
            <a:avLst/>
          </a:prstGeom>
          <a:noFill/>
        </p:spPr>
        <p:txBody>
          <a:bodyPr wrap="square" rtlCol="0">
            <a:spAutoFit/>
          </a:bodyPr>
          <a:lstStyle/>
          <a:p>
            <a:pPr algn="ctr"/>
            <a:r>
              <a:rPr lang="es-ES" dirty="0">
                <a:solidFill>
                  <a:srgbClr val="0070C0"/>
                </a:solidFill>
              </a:rPr>
              <a:t>ACNUR</a:t>
            </a:r>
          </a:p>
        </p:txBody>
      </p:sp>
      <p:sp>
        <p:nvSpPr>
          <p:cNvPr id="20" name="21 CuadroTexto">
            <a:extLst>
              <a:ext uri="{FF2B5EF4-FFF2-40B4-BE49-F238E27FC236}">
                <a16:creationId xmlns:a16="http://schemas.microsoft.com/office/drawing/2014/main" id="{B091949F-D872-4B97-91F8-6EC84763D625}"/>
              </a:ext>
            </a:extLst>
          </p:cNvPr>
          <p:cNvSpPr txBox="1"/>
          <p:nvPr/>
        </p:nvSpPr>
        <p:spPr>
          <a:xfrm>
            <a:off x="6568551" y="3862337"/>
            <a:ext cx="995941" cy="369332"/>
          </a:xfrm>
          <a:prstGeom prst="rect">
            <a:avLst/>
          </a:prstGeom>
          <a:noFill/>
        </p:spPr>
        <p:txBody>
          <a:bodyPr wrap="square" rtlCol="0">
            <a:spAutoFit/>
          </a:bodyPr>
          <a:lstStyle/>
          <a:p>
            <a:r>
              <a:rPr lang="es-ES" dirty="0">
                <a:solidFill>
                  <a:srgbClr val="0070C0"/>
                </a:solidFill>
              </a:rPr>
              <a:t>UNICEF</a:t>
            </a:r>
          </a:p>
        </p:txBody>
      </p:sp>
      <p:sp>
        <p:nvSpPr>
          <p:cNvPr id="21" name="22 Triángulo isósceles">
            <a:extLst>
              <a:ext uri="{FF2B5EF4-FFF2-40B4-BE49-F238E27FC236}">
                <a16:creationId xmlns:a16="http://schemas.microsoft.com/office/drawing/2014/main" id="{5648AE84-FC10-4326-9739-ACDA1A0EFEEC}"/>
              </a:ext>
            </a:extLst>
          </p:cNvPr>
          <p:cNvSpPr/>
          <p:nvPr/>
        </p:nvSpPr>
        <p:spPr>
          <a:xfrm>
            <a:off x="2433245" y="2949793"/>
            <a:ext cx="2115402" cy="221733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t>AFECTED STATE</a:t>
            </a:r>
          </a:p>
        </p:txBody>
      </p:sp>
      <p:pic>
        <p:nvPicPr>
          <p:cNvPr id="22" name="Picture 2" descr="UN emblem blue.svg">
            <a:extLst>
              <a:ext uri="{FF2B5EF4-FFF2-40B4-BE49-F238E27FC236}">
                <a16:creationId xmlns:a16="http://schemas.microsoft.com/office/drawing/2014/main" id="{812AB7E8-AC9D-4EB5-9A14-DE6AD72DB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8647" y="1848297"/>
            <a:ext cx="641823" cy="54198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Flag of Europe.svg">
            <a:extLst>
              <a:ext uri="{FF2B5EF4-FFF2-40B4-BE49-F238E27FC236}">
                <a16:creationId xmlns:a16="http://schemas.microsoft.com/office/drawing/2014/main" id="{4EF11016-5317-4B3A-A01E-0782292BB0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715" y="3764852"/>
            <a:ext cx="960462" cy="640308"/>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n 23">
            <a:extLst>
              <a:ext uri="{FF2B5EF4-FFF2-40B4-BE49-F238E27FC236}">
                <a16:creationId xmlns:a16="http://schemas.microsoft.com/office/drawing/2014/main" id="{B44A8211-126A-4A79-9B7D-46B309171264}"/>
              </a:ext>
            </a:extLst>
          </p:cNvPr>
          <p:cNvPicPr>
            <a:picLocks noChangeAspect="1"/>
          </p:cNvPicPr>
          <p:nvPr/>
        </p:nvPicPr>
        <p:blipFill>
          <a:blip r:embed="rId4"/>
          <a:stretch>
            <a:fillRect/>
          </a:stretch>
        </p:blipFill>
        <p:spPr>
          <a:xfrm>
            <a:off x="3680183" y="1530760"/>
            <a:ext cx="4676570" cy="946561"/>
          </a:xfrm>
          <a:prstGeom prst="rect">
            <a:avLst/>
          </a:prstGeom>
        </p:spPr>
      </p:pic>
    </p:spTree>
    <p:extLst>
      <p:ext uri="{BB962C8B-B14F-4D97-AF65-F5344CB8AC3E}">
        <p14:creationId xmlns:p14="http://schemas.microsoft.com/office/powerpoint/2010/main" val="205663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09599" y="467338"/>
            <a:ext cx="11123051" cy="58087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1" hangingPunct="1">
              <a:lnSpc>
                <a:spcPct val="90000"/>
              </a:lnSpc>
              <a:buNone/>
            </a:pPr>
            <a:r>
              <a:rPr lang="en-US" b="1" dirty="0">
                <a:solidFill>
                  <a:schemeClr val="bg1"/>
                </a:solidFill>
                <a:latin typeface="+mn-lt"/>
              </a:rPr>
              <a:t>COOPERATION</a:t>
            </a:r>
            <a:r>
              <a:rPr lang="en-US" b="1" dirty="0">
                <a:solidFill>
                  <a:schemeClr val="bg1"/>
                </a:solidFill>
                <a:latin typeface="+mn-lt"/>
                <a:sym typeface="Wingdings" panose="05000000000000000000" pitchFamily="2" charset="2"/>
              </a:rPr>
              <a:t> </a:t>
            </a:r>
            <a:r>
              <a:rPr lang="en-US" b="1" dirty="0">
                <a:solidFill>
                  <a:schemeClr val="bg1"/>
                </a:solidFill>
                <a:latin typeface="+mn-lt"/>
              </a:rPr>
              <a:t>for relations between the EU and the participating States</a:t>
            </a:r>
          </a:p>
          <a:p>
            <a:pPr indent="-228600" defTabSz="914400" eaLnBrk="1" hangingPunct="1">
              <a:lnSpc>
                <a:spcPct val="90000"/>
              </a:lnSpc>
            </a:pPr>
            <a:endParaRPr lang="en-US" sz="2400" dirty="0">
              <a:latin typeface="+mn-lt"/>
            </a:endParaRPr>
          </a:p>
          <a:p>
            <a:pPr indent="-228600" defTabSz="914400" eaLnBrk="1" hangingPunct="1">
              <a:lnSpc>
                <a:spcPct val="90000"/>
              </a:lnSpc>
            </a:pPr>
            <a:endParaRPr lang="en-US" sz="2400" dirty="0">
              <a:latin typeface="+mn-lt"/>
            </a:endParaRPr>
          </a:p>
          <a:p>
            <a:pPr indent="-228600" defTabSz="914400" eaLnBrk="1" hangingPunct="1">
              <a:lnSpc>
                <a:spcPct val="90000"/>
              </a:lnSpc>
            </a:pPr>
            <a:r>
              <a:rPr lang="en-GB" sz="2400" dirty="0">
                <a:ea typeface="Calibri" panose="020F0502020204030204" pitchFamily="34" charset="0"/>
              </a:rPr>
              <a:t>The Commission, will cooperate with the participating States also in matters of prevention, preparedness and response to disasters. Although it is true that outside the Union, cooperation actions are considerably reduced.</a:t>
            </a:r>
          </a:p>
          <a:p>
            <a:pPr indent="-228600" defTabSz="914400" eaLnBrk="1" hangingPunct="1">
              <a:lnSpc>
                <a:spcPct val="90000"/>
              </a:lnSpc>
            </a:pPr>
            <a:r>
              <a:rPr lang="en-US" sz="2400" dirty="0">
                <a:latin typeface="+mn-lt"/>
              </a:rPr>
              <a:t>Cooperation on the part of the Union serves </a:t>
            </a:r>
            <a:r>
              <a:rPr lang="en-US" sz="2400" b="1" dirty="0">
                <a:latin typeface="+mn-lt"/>
              </a:rPr>
              <a:t>to improve or support the work of the Member States</a:t>
            </a:r>
            <a:r>
              <a:rPr lang="en-US" sz="2400" dirty="0">
                <a:latin typeface="+mn-lt"/>
              </a:rPr>
              <a:t>, for example in planning operations, but mainly through </a:t>
            </a:r>
            <a:r>
              <a:rPr lang="en-US" sz="2400" b="1" dirty="0">
                <a:latin typeface="+mn-lt"/>
              </a:rPr>
              <a:t>financial assistance </a:t>
            </a:r>
            <a:r>
              <a:rPr lang="en-US" sz="2400" dirty="0">
                <a:latin typeface="+mn-lt"/>
              </a:rPr>
              <a:t>to MS (DECISION (EU) 2019/420)</a:t>
            </a:r>
          </a:p>
          <a:p>
            <a:pPr indent="-228600" defTabSz="914400" eaLnBrk="1" hangingPunct="1">
              <a:lnSpc>
                <a:spcPct val="90000"/>
              </a:lnSpc>
            </a:pPr>
            <a:r>
              <a:rPr lang="en-US" sz="2400" b="1" dirty="0" err="1">
                <a:latin typeface="+mn-lt"/>
              </a:rPr>
              <a:t>rescEU</a:t>
            </a:r>
            <a:r>
              <a:rPr lang="en-US" sz="2400" b="1" dirty="0">
                <a:latin typeface="+mn-lt"/>
              </a:rPr>
              <a:t>:</a:t>
            </a:r>
          </a:p>
          <a:p>
            <a:pPr marL="400050" indent="-285750" defTabSz="914400" eaLnBrk="1" hangingPunct="1">
              <a:lnSpc>
                <a:spcPct val="90000"/>
              </a:lnSpc>
              <a:buFont typeface="Wingdings" panose="05000000000000000000" pitchFamily="2" charset="2"/>
              <a:buChar char="q"/>
            </a:pPr>
            <a:r>
              <a:rPr lang="en-US" sz="2400" dirty="0">
                <a:latin typeface="+mn-lt"/>
              </a:rPr>
              <a:t>Improvement for accomplishing solidarity within the European Mechanism</a:t>
            </a:r>
          </a:p>
          <a:p>
            <a:pPr marL="400050" indent="-285750" defTabSz="914400" eaLnBrk="1" hangingPunct="1">
              <a:lnSpc>
                <a:spcPct val="90000"/>
              </a:lnSpc>
              <a:buFont typeface="Wingdings" panose="05000000000000000000" pitchFamily="2" charset="2"/>
              <a:buChar char="q"/>
            </a:pPr>
            <a:r>
              <a:rPr lang="en-US" sz="2400" dirty="0">
                <a:latin typeface="+mn-lt"/>
              </a:rPr>
              <a:t>New type of response capacities to respond to overwhelming situations where existing capacities at national level and at the European Pool are not enough</a:t>
            </a:r>
          </a:p>
          <a:p>
            <a:pPr marL="400050" indent="-285750" defTabSz="914400" eaLnBrk="1" hangingPunct="1">
              <a:lnSpc>
                <a:spcPct val="90000"/>
              </a:lnSpc>
              <a:buFont typeface="Wingdings" panose="05000000000000000000" pitchFamily="2" charset="2"/>
              <a:buChar char="q"/>
            </a:pPr>
            <a:r>
              <a:rPr lang="en-US" sz="2400" dirty="0">
                <a:latin typeface="+mn-lt"/>
              </a:rPr>
              <a:t>MS and the Commission may acquire, rent, lease or otherwise contract capacities (art. 12,3b Decision 1313/2013/EU)</a:t>
            </a:r>
          </a:p>
          <a:p>
            <a:pPr marL="400050" indent="-285750" defTabSz="914400" eaLnBrk="1" hangingPunct="1">
              <a:lnSpc>
                <a:spcPct val="90000"/>
              </a:lnSpc>
              <a:buFont typeface="Wingdings" panose="05000000000000000000" pitchFamily="2" charset="2"/>
              <a:buChar char="q"/>
            </a:pPr>
            <a:r>
              <a:rPr lang="en-US" sz="2400" dirty="0">
                <a:latin typeface="+mn-lt"/>
              </a:rPr>
              <a:t>In order to balance national responsibility and solidarity among Member States</a:t>
            </a:r>
          </a:p>
        </p:txBody>
      </p:sp>
    </p:spTree>
    <p:extLst>
      <p:ext uri="{BB962C8B-B14F-4D97-AF65-F5344CB8AC3E}">
        <p14:creationId xmlns:p14="http://schemas.microsoft.com/office/powerpoint/2010/main" val="2538798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1524000" y="1108365"/>
            <a:ext cx="9465564" cy="46917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2400" b="1" dirty="0">
                <a:latin typeface="+mn-lt"/>
              </a:rPr>
              <a:t>FACING COVID-19 PANDEMIC:</a:t>
            </a:r>
          </a:p>
          <a:p>
            <a:pPr lvl="0" defTabSz="914400" eaLnBrk="1" hangingPunct="1">
              <a:lnSpc>
                <a:spcPct val="90000"/>
              </a:lnSpc>
              <a:buNone/>
            </a:pPr>
            <a:endParaRPr lang="en-US" sz="2400" b="1" dirty="0">
              <a:latin typeface="+mn-lt"/>
              <a:sym typeface="Wingdings" panose="05000000000000000000" pitchFamily="2" charset="2"/>
            </a:endParaRPr>
          </a:p>
          <a:p>
            <a:pPr lvl="0" defTabSz="914400" eaLnBrk="1" hangingPunct="1">
              <a:lnSpc>
                <a:spcPct val="90000"/>
              </a:lnSpc>
              <a:buNone/>
            </a:pPr>
            <a:r>
              <a:rPr lang="en-US" sz="2400" b="1" dirty="0">
                <a:latin typeface="+mn-lt"/>
                <a:sym typeface="Wingdings" panose="05000000000000000000" pitchFamily="2" charset="2"/>
              </a:rPr>
              <a:t>COMMON EU RESPONSE </a:t>
            </a:r>
          </a:p>
          <a:p>
            <a:pPr lvl="0" defTabSz="914400" eaLnBrk="1" hangingPunct="1">
              <a:lnSpc>
                <a:spcPct val="90000"/>
              </a:lnSpc>
              <a:buNone/>
            </a:pPr>
            <a:r>
              <a:rPr lang="en-US" sz="2400" dirty="0">
                <a:latin typeface="+mn-lt"/>
              </a:rPr>
              <a:t>EU helped member states to coordinate their national responses (providing objective information about the spread of the virus, efforts to contain it and measures taken to repair the economic and social damage)</a:t>
            </a:r>
          </a:p>
          <a:p>
            <a:pPr lvl="0" defTabSz="914400" eaLnBrk="1" hangingPunct="1">
              <a:lnSpc>
                <a:spcPct val="90000"/>
              </a:lnSpc>
              <a:buNone/>
            </a:pPr>
            <a:endParaRPr lang="en-US" sz="2400" dirty="0">
              <a:latin typeface="+mn-lt"/>
            </a:endParaRPr>
          </a:p>
          <a:p>
            <a:pPr lvl="0" defTabSz="914400" eaLnBrk="1" hangingPunct="1">
              <a:lnSpc>
                <a:spcPct val="90000"/>
              </a:lnSpc>
              <a:buNone/>
            </a:pPr>
            <a:r>
              <a:rPr lang="en-US" sz="2400" dirty="0">
                <a:latin typeface="+mn-lt"/>
              </a:rPr>
              <a:t>Examples: common border controls, vaccination process…</a:t>
            </a:r>
          </a:p>
          <a:p>
            <a:pPr lvl="0" defTabSz="914400" eaLnBrk="1" hangingPunct="1">
              <a:lnSpc>
                <a:spcPct val="90000"/>
              </a:lnSpc>
              <a:buNone/>
            </a:pPr>
            <a:endParaRPr lang="en-US" sz="2400" dirty="0">
              <a:latin typeface="+mn-lt"/>
            </a:endParaRPr>
          </a:p>
          <a:p>
            <a:pPr lvl="0" defTabSz="914400" eaLnBrk="1" hangingPunct="1">
              <a:lnSpc>
                <a:spcPct val="90000"/>
              </a:lnSpc>
              <a:buNone/>
            </a:pPr>
            <a:r>
              <a:rPr lang="en-US" sz="2400" dirty="0">
                <a:latin typeface="+mn-lt"/>
              </a:rPr>
              <a:t>Institutional improvements: HERA </a:t>
            </a:r>
          </a:p>
          <a:p>
            <a:pPr indent="-228600" defTabSz="914400" eaLnBrk="1" hangingPunct="1">
              <a:lnSpc>
                <a:spcPct val="90000"/>
              </a:lnSpc>
            </a:pPr>
            <a:endParaRPr lang="en-US" sz="2400" dirty="0">
              <a:latin typeface="+mn-lt"/>
            </a:endParaRPr>
          </a:p>
          <a:p>
            <a:pPr indent="-228600" defTabSz="914400" eaLnBrk="1" hangingPunct="1">
              <a:lnSpc>
                <a:spcPct val="90000"/>
              </a:lnSpc>
            </a:pPr>
            <a:endParaRPr lang="en-US" sz="2400" dirty="0">
              <a:latin typeface="+mn-lt"/>
            </a:endParaRPr>
          </a:p>
          <a:p>
            <a:pPr indent="-228600" defTabSz="914400" eaLnBrk="1" hangingPunct="1">
              <a:lnSpc>
                <a:spcPct val="90000"/>
              </a:lnSpc>
            </a:pPr>
            <a:endParaRPr lang="en-US" sz="2400" dirty="0">
              <a:latin typeface="+mn-lt"/>
            </a:endParaRPr>
          </a:p>
        </p:txBody>
      </p:sp>
    </p:spTree>
    <p:extLst>
      <p:ext uri="{BB962C8B-B14F-4D97-AF65-F5344CB8AC3E}">
        <p14:creationId xmlns:p14="http://schemas.microsoft.com/office/powerpoint/2010/main" val="3169750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4CBAFD8-F002-7199-2643-F427AFF1330A}"/>
              </a:ext>
            </a:extLst>
          </p:cNvPr>
          <p:cNvPicPr>
            <a:picLocks noChangeAspect="1"/>
          </p:cNvPicPr>
          <p:nvPr/>
        </p:nvPicPr>
        <p:blipFill rotWithShape="1">
          <a:blip r:embed="rId3"/>
          <a:srcRect r="1" b="3380"/>
          <a:stretch/>
        </p:blipFill>
        <p:spPr>
          <a:xfrm>
            <a:off x="603671" y="-1"/>
            <a:ext cx="11588329" cy="6857999"/>
          </a:xfrm>
          <a:prstGeom prst="rect">
            <a:avLst/>
          </a:prstGeom>
        </p:spPr>
      </p:pic>
      <p:sp>
        <p:nvSpPr>
          <p:cNvPr id="15" name="Rectangle 14">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20"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606971" y="568037"/>
            <a:ext cx="4434363" cy="599830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defTabSz="914400" eaLnBrk="1" hangingPunct="1">
              <a:lnSpc>
                <a:spcPct val="90000"/>
              </a:lnSpc>
              <a:buNone/>
            </a:pPr>
            <a:r>
              <a:rPr lang="en-US" sz="2400" b="1" dirty="0">
                <a:solidFill>
                  <a:schemeClr val="bg1"/>
                </a:solidFill>
                <a:latin typeface="+mn-lt"/>
              </a:rPr>
              <a:t>EUROPEAN AUTHORITY FOR SANITARY EMERGENCIES: A MODEL TO COPY?</a:t>
            </a:r>
          </a:p>
          <a:p>
            <a:pPr indent="-228600" defTabSz="914400" eaLnBrk="1" hangingPunct="1">
              <a:lnSpc>
                <a:spcPct val="90000"/>
              </a:lnSpc>
            </a:pPr>
            <a:endParaRPr lang="en-US" sz="2400" dirty="0">
              <a:solidFill>
                <a:schemeClr val="bg1"/>
              </a:solidFill>
              <a:latin typeface="+mn-lt"/>
            </a:endParaRPr>
          </a:p>
          <a:p>
            <a:pPr indent="-228600" defTabSz="914400" eaLnBrk="1" hangingPunct="1">
              <a:lnSpc>
                <a:spcPct val="90000"/>
              </a:lnSpc>
            </a:pPr>
            <a:r>
              <a:rPr lang="en-US" sz="2400" dirty="0">
                <a:solidFill>
                  <a:schemeClr val="bg1"/>
                </a:solidFill>
                <a:latin typeface="+mn-lt"/>
              </a:rPr>
              <a:t>The Health Emergency Preparedness and Response (HERA) department’s mission is to prevent, detect, and rapidly respond to health emergencies.</a:t>
            </a:r>
          </a:p>
          <a:p>
            <a:pPr indent="-228600" defTabSz="914400" eaLnBrk="1" hangingPunct="1">
              <a:lnSpc>
                <a:spcPct val="90000"/>
              </a:lnSpc>
            </a:pPr>
            <a:r>
              <a:rPr lang="en-US" sz="2400" dirty="0">
                <a:solidFill>
                  <a:schemeClr val="bg1"/>
                </a:solidFill>
                <a:latin typeface="+mn-lt"/>
              </a:rPr>
              <a:t>Created as a European Commission Directorate-General on 16 September 2021.</a:t>
            </a:r>
          </a:p>
        </p:txBody>
      </p:sp>
    </p:spTree>
    <p:extLst>
      <p:ext uri="{BB962C8B-B14F-4D97-AF65-F5344CB8AC3E}">
        <p14:creationId xmlns:p14="http://schemas.microsoft.com/office/powerpoint/2010/main" val="32879531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4402377" cy="5957175"/>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CuadroTexto 5">
            <a:extLst>
              <a:ext uri="{FF2B5EF4-FFF2-40B4-BE49-F238E27FC236}">
                <a16:creationId xmlns:a16="http://schemas.microsoft.com/office/drawing/2014/main" id="{31053B83-1E34-109E-6C2F-52787F666A7C}"/>
              </a:ext>
            </a:extLst>
          </p:cNvPr>
          <p:cNvSpPr txBox="1"/>
          <p:nvPr/>
        </p:nvSpPr>
        <p:spPr>
          <a:xfrm>
            <a:off x="774700" y="761999"/>
            <a:ext cx="3759200" cy="5368413"/>
          </a:xfrm>
          <a:prstGeom prst="rect">
            <a:avLst/>
          </a:prstGeom>
        </p:spPr>
        <p:txBody>
          <a:bodyPr vert="horz" lIns="91440" tIns="45720" rIns="91440" bIns="45720" rtlCol="0" anchor="ctr">
            <a:normAutofit/>
          </a:bodyPr>
          <a:lstStyle/>
          <a:p>
            <a:pPr defTabSz="914400" eaLnBrk="1" hangingPunct="1">
              <a:lnSpc>
                <a:spcPct val="90000"/>
              </a:lnSpc>
              <a:spcAft>
                <a:spcPts val="600"/>
              </a:spcAft>
            </a:pPr>
            <a:r>
              <a:rPr lang="en-US" sz="4400" b="1">
                <a:solidFill>
                  <a:srgbClr val="FFFFFF"/>
                </a:solidFill>
                <a:latin typeface="+mj-lt"/>
                <a:ea typeface="+mj-ea"/>
                <a:cs typeface="+mj-cs"/>
              </a:rPr>
              <a:t>ASEAN COOPERATION MODEL: REAR-VIEW MIRROR OF EU PROCESS?</a:t>
            </a:r>
          </a:p>
          <a:p>
            <a:pPr defTabSz="914400" eaLnBrk="1" hangingPunct="1">
              <a:lnSpc>
                <a:spcPct val="90000"/>
              </a:lnSpc>
              <a:spcAft>
                <a:spcPts val="600"/>
              </a:spcAft>
            </a:pPr>
            <a:endParaRPr lang="en-US" sz="4400">
              <a:solidFill>
                <a:srgbClr val="FFFFFF"/>
              </a:solidFill>
              <a:latin typeface="+mj-lt"/>
              <a:ea typeface="+mj-ea"/>
              <a:cs typeface="+mj-cs"/>
            </a:endParaRPr>
          </a:p>
        </p:txBody>
      </p:sp>
      <p:sp>
        <p:nvSpPr>
          <p:cNvPr id="35" name="Rectangle 3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8948" y="446007"/>
            <a:ext cx="6684131" cy="390942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5177077" y="554182"/>
            <a:ext cx="6240224" cy="38012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indent="-228600" defTabSz="914400" eaLnBrk="1" hangingPunct="1">
              <a:lnSpc>
                <a:spcPct val="90000"/>
              </a:lnSpc>
            </a:pPr>
            <a:r>
              <a:rPr lang="en-US" sz="2200" dirty="0">
                <a:latin typeface="+mn-lt"/>
              </a:rPr>
              <a:t>ASEAN Charter entered into force on 15 December 2008</a:t>
            </a:r>
          </a:p>
          <a:p>
            <a:pPr indent="-228600" defTabSz="914400" eaLnBrk="1" hangingPunct="1">
              <a:lnSpc>
                <a:spcPct val="90000"/>
              </a:lnSpc>
            </a:pPr>
            <a:r>
              <a:rPr lang="en-US" sz="2200" dirty="0">
                <a:latin typeface="+mn-lt"/>
              </a:rPr>
              <a:t>10 ASEAN Member States</a:t>
            </a:r>
          </a:p>
          <a:p>
            <a:pPr indent="-228600" defTabSz="914400" eaLnBrk="1" hangingPunct="1">
              <a:lnSpc>
                <a:spcPct val="90000"/>
              </a:lnSpc>
            </a:pPr>
            <a:r>
              <a:rPr lang="en-US" sz="2200" dirty="0">
                <a:latin typeface="+mn-lt"/>
              </a:rPr>
              <a:t>Political commitment: (MOTTO): </a:t>
            </a:r>
            <a:r>
              <a:rPr lang="en-US" sz="2200" i="1" dirty="0">
                <a:latin typeface="+mn-lt"/>
              </a:rPr>
              <a:t>To unite under One Vision, One Identity and One Caring and Sharing Community</a:t>
            </a:r>
          </a:p>
          <a:p>
            <a:pPr marL="342900" indent="-228600" defTabSz="914400" eaLnBrk="1" hangingPunct="1">
              <a:lnSpc>
                <a:spcPct val="90000"/>
              </a:lnSpc>
            </a:pPr>
            <a:r>
              <a:rPr lang="en-US" sz="2200" dirty="0" err="1">
                <a:latin typeface="+mn-lt"/>
              </a:rPr>
              <a:t>Comunities</a:t>
            </a:r>
            <a:r>
              <a:rPr lang="en-US" sz="2200" dirty="0">
                <a:latin typeface="+mn-lt"/>
              </a:rPr>
              <a:t>:</a:t>
            </a:r>
          </a:p>
          <a:p>
            <a:pPr marL="1085850" lvl="1" indent="-228600" defTabSz="914400" eaLnBrk="1" hangingPunct="1">
              <a:lnSpc>
                <a:spcPct val="90000"/>
              </a:lnSpc>
              <a:buFont typeface="Arial" panose="020B0604020202020204" pitchFamily="34" charset="0"/>
              <a:buChar char="•"/>
            </a:pPr>
            <a:r>
              <a:rPr lang="en-US" sz="2200" dirty="0">
                <a:latin typeface="+mn-lt"/>
              </a:rPr>
              <a:t>ASEAN Political-Security Community </a:t>
            </a:r>
          </a:p>
          <a:p>
            <a:pPr marL="1085850" lvl="1" indent="-228600" defTabSz="914400" eaLnBrk="1" hangingPunct="1">
              <a:lnSpc>
                <a:spcPct val="90000"/>
              </a:lnSpc>
              <a:buFont typeface="Arial" panose="020B0604020202020204" pitchFamily="34" charset="0"/>
              <a:buChar char="•"/>
            </a:pPr>
            <a:r>
              <a:rPr lang="en-US" sz="2200" dirty="0">
                <a:latin typeface="+mn-lt"/>
              </a:rPr>
              <a:t>ASEAN Economic Community</a:t>
            </a:r>
          </a:p>
          <a:p>
            <a:pPr marL="1085850" lvl="1" indent="-228600" defTabSz="914400" eaLnBrk="1" hangingPunct="1">
              <a:lnSpc>
                <a:spcPct val="90000"/>
              </a:lnSpc>
              <a:buFont typeface="Arial" panose="020B0604020202020204" pitchFamily="34" charset="0"/>
              <a:buChar char="•"/>
            </a:pPr>
            <a:r>
              <a:rPr lang="en-US" sz="2200" dirty="0">
                <a:latin typeface="+mn-lt"/>
              </a:rPr>
              <a:t>ASEAN Socio-Cultural Community</a:t>
            </a:r>
          </a:p>
        </p:txBody>
      </p:sp>
      <p:sp>
        <p:nvSpPr>
          <p:cNvPr id="37" name="Rectangle 36">
            <a:extLst>
              <a:ext uri="{FF2B5EF4-FFF2-40B4-BE49-F238E27FC236}">
                <a16:creationId xmlns:a16="http://schemas.microsoft.com/office/drawing/2014/main" id="{485F61C1-E11D-4277-A3DB-09235ACE4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3488" y="4538155"/>
            <a:ext cx="2103120" cy="1865376"/>
          </a:xfrm>
          <a:prstGeom prst="rect">
            <a:avLst/>
          </a:prstGeom>
          <a:solidFill>
            <a:srgbClr val="FEE9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9" name="Rectangle 38">
            <a:extLst>
              <a:ext uri="{FF2B5EF4-FFF2-40B4-BE49-F238E27FC236}">
                <a16:creationId xmlns:a16="http://schemas.microsoft.com/office/drawing/2014/main" id="{05CC4153-3F0D-4F4C-8F12-E8FC3FA40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312" y="4535424"/>
            <a:ext cx="2103120" cy="1869241"/>
          </a:xfrm>
          <a:prstGeom prst="rect">
            <a:avLst/>
          </a:prstGeom>
          <a:solidFill>
            <a:srgbClr val="57313E">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3" name="Imagen 2">
            <a:extLst>
              <a:ext uri="{FF2B5EF4-FFF2-40B4-BE49-F238E27FC236}">
                <a16:creationId xmlns:a16="http://schemas.microsoft.com/office/drawing/2014/main" id="{E2ABB195-63DB-B71A-EA06-3A57318A1422}"/>
              </a:ext>
            </a:extLst>
          </p:cNvPr>
          <p:cNvPicPr>
            <a:picLocks noChangeAspect="1"/>
          </p:cNvPicPr>
          <p:nvPr/>
        </p:nvPicPr>
        <p:blipFill>
          <a:blip r:embed="rId3"/>
          <a:stretch>
            <a:fillRect/>
          </a:stretch>
        </p:blipFill>
        <p:spPr>
          <a:xfrm>
            <a:off x="5117047" y="4538155"/>
            <a:ext cx="6692711" cy="1865376"/>
          </a:xfrm>
          <a:prstGeom prst="rect">
            <a:avLst/>
          </a:prstGeom>
        </p:spPr>
      </p:pic>
    </p:spTree>
    <p:extLst>
      <p:ext uri="{BB962C8B-B14F-4D97-AF65-F5344CB8AC3E}">
        <p14:creationId xmlns:p14="http://schemas.microsoft.com/office/powerpoint/2010/main" val="3486054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268644" y="354595"/>
            <a:ext cx="6783320" cy="62263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fontScale="85000" lnSpcReduction="20000"/>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just" defTabSz="914400" eaLnBrk="1" hangingPunct="1">
              <a:lnSpc>
                <a:spcPct val="90000"/>
              </a:lnSpc>
              <a:buNone/>
            </a:pPr>
            <a:r>
              <a:rPr lang="en-US" sz="2800" b="1" dirty="0">
                <a:latin typeface="+mn-lt"/>
              </a:rPr>
              <a:t>FACING COVID-19 PANDEMIC:</a:t>
            </a:r>
          </a:p>
          <a:p>
            <a:pPr lvl="0" indent="-228600" algn="just" defTabSz="914400" eaLnBrk="1" hangingPunct="1">
              <a:lnSpc>
                <a:spcPct val="90000"/>
              </a:lnSpc>
            </a:pPr>
            <a:endParaRPr lang="en-US" sz="2800" b="1" dirty="0">
              <a:latin typeface="+mn-lt"/>
              <a:sym typeface="Wingdings" panose="05000000000000000000" pitchFamily="2" charset="2"/>
            </a:endParaRPr>
          </a:p>
          <a:p>
            <a:pPr lvl="0" indent="-228600" algn="just" defTabSz="914400" eaLnBrk="1" hangingPunct="1">
              <a:lnSpc>
                <a:spcPct val="90000"/>
              </a:lnSpc>
            </a:pPr>
            <a:r>
              <a:rPr lang="en-US" sz="2800" b="1" dirty="0">
                <a:latin typeface="+mn-lt"/>
                <a:sym typeface="Wingdings" panose="05000000000000000000" pitchFamily="2" charset="2"/>
              </a:rPr>
              <a:t>ASEAN RESPONSE: Common measures adopted within the Ministers sectorial meeting (also </a:t>
            </a:r>
            <a:r>
              <a:rPr lang="en-US" sz="2800" b="1" dirty="0">
                <a:latin typeface="+mn-lt"/>
              </a:rPr>
              <a:t>with their counterparts from China, Japan and South Korea, in an ASEAN Plus Three Health Ministers Meeting.</a:t>
            </a:r>
            <a:r>
              <a:rPr lang="en-US" sz="2800" b="1" dirty="0">
                <a:latin typeface="+mn-lt"/>
                <a:sym typeface="Wingdings" panose="05000000000000000000" pitchFamily="2" charset="2"/>
              </a:rPr>
              <a:t> </a:t>
            </a:r>
          </a:p>
          <a:p>
            <a:pPr lvl="0" indent="-228600" algn="just" defTabSz="914400" eaLnBrk="1" hangingPunct="1">
              <a:lnSpc>
                <a:spcPct val="90000"/>
              </a:lnSpc>
            </a:pPr>
            <a:r>
              <a:rPr lang="en-US" sz="2800" dirty="0">
                <a:latin typeface="+mn-lt"/>
              </a:rPr>
              <a:t>As a regional body, stepped up national responses and regional cooperation (public health measures on preparedness, prevention, control, detection, and response). Examples:</a:t>
            </a:r>
            <a:endParaRPr lang="en-US" sz="2800" b="1" dirty="0">
              <a:latin typeface="+mn-lt"/>
              <a:sym typeface="Wingdings" panose="05000000000000000000" pitchFamily="2" charset="2"/>
            </a:endParaRPr>
          </a:p>
          <a:p>
            <a:pPr indent="-228600" algn="just" defTabSz="914400" eaLnBrk="1" hangingPunct="1">
              <a:lnSpc>
                <a:spcPct val="90000"/>
              </a:lnSpc>
            </a:pPr>
            <a:r>
              <a:rPr lang="en-US" sz="2800" dirty="0">
                <a:latin typeface="+mn-lt"/>
              </a:rPr>
              <a:t>Adoption of commitments and recommendations (enhance transparent information about Covid, </a:t>
            </a:r>
            <a:r>
              <a:rPr lang="en-US" sz="2800" dirty="0"/>
              <a:t>Strengthen regional cooperation in risk communication and avert misinformation, </a:t>
            </a:r>
            <a:r>
              <a:rPr lang="en-US" sz="2800" dirty="0" err="1"/>
              <a:t>utilise</a:t>
            </a:r>
            <a:r>
              <a:rPr lang="en-US" sz="2800" dirty="0"/>
              <a:t> digital technology for exchange of information…)</a:t>
            </a:r>
            <a:endParaRPr lang="en-US" sz="2800" dirty="0">
              <a:latin typeface="+mn-lt"/>
            </a:endParaRPr>
          </a:p>
          <a:p>
            <a:pPr indent="-228600" algn="just" defTabSz="914400" eaLnBrk="1" hangingPunct="1">
              <a:lnSpc>
                <a:spcPct val="90000"/>
              </a:lnSpc>
            </a:pPr>
            <a:r>
              <a:rPr lang="en-US" sz="2800" dirty="0">
                <a:latin typeface="+mn-lt"/>
              </a:rPr>
              <a:t>ASEAN Framework on Sustainable Tourism Development in the Post-COVID-19 Era. The framework identifies focus areas and seeks to capitalize on the work that is already being undertaken by the tourism sector.</a:t>
            </a:r>
          </a:p>
          <a:p>
            <a:pPr lvl="0" indent="-228600" defTabSz="914400" eaLnBrk="1" hangingPunct="1">
              <a:lnSpc>
                <a:spcPct val="90000"/>
              </a:lnSpc>
            </a:pPr>
            <a:endParaRPr lang="en-US" sz="1900" dirty="0">
              <a:latin typeface="+mn-lt"/>
            </a:endParaRPr>
          </a:p>
        </p:txBody>
      </p:sp>
      <p:pic>
        <p:nvPicPr>
          <p:cNvPr id="3" name="Imagen 2">
            <a:extLst>
              <a:ext uri="{FF2B5EF4-FFF2-40B4-BE49-F238E27FC236}">
                <a16:creationId xmlns:a16="http://schemas.microsoft.com/office/drawing/2014/main" id="{2629142D-86F2-6D2B-B3B7-C354921AF9A3}"/>
              </a:ext>
            </a:extLst>
          </p:cNvPr>
          <p:cNvPicPr>
            <a:picLocks noChangeAspect="1"/>
          </p:cNvPicPr>
          <p:nvPr/>
        </p:nvPicPr>
        <p:blipFill rotWithShape="1">
          <a:blip r:embed="rId3"/>
          <a:srcRect l="1461" r="6679"/>
          <a:stretch/>
        </p:blipFill>
        <p:spPr>
          <a:xfrm>
            <a:off x="7199440" y="10"/>
            <a:ext cx="4992560" cy="6857990"/>
          </a:xfrm>
          <a:prstGeom prst="rect">
            <a:avLst/>
          </a:prstGeom>
          <a:effectLst/>
        </p:spPr>
      </p:pic>
    </p:spTree>
    <p:extLst>
      <p:ext uri="{BB962C8B-B14F-4D97-AF65-F5344CB8AC3E}">
        <p14:creationId xmlns:p14="http://schemas.microsoft.com/office/powerpoint/2010/main" val="2188745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595745" y="514463"/>
            <a:ext cx="10873766" cy="509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800" b="1" dirty="0">
                <a:solidFill>
                  <a:srgbClr val="17375E"/>
                </a:solidFill>
                <a:latin typeface="Arial" panose="020B0604020202020204" pitchFamily="34" charset="0"/>
                <a:cs typeface="Arial" panose="020B0604020202020204" pitchFamily="34" charset="0"/>
              </a:rPr>
              <a:t>CHALLENGES OF DISASTER MANAGEMENT (not only when dealing at regional level)</a:t>
            </a:r>
          </a:p>
          <a:p>
            <a:pPr algn="just">
              <a:buNone/>
            </a:pPr>
            <a:endParaRPr lang="en-GB" sz="2800" dirty="0">
              <a:solidFill>
                <a:srgbClr val="17375E"/>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r>
              <a:rPr lang="en-GB" sz="2800" b="1" dirty="0">
                <a:solidFill>
                  <a:srgbClr val="17375E"/>
                </a:solidFill>
                <a:latin typeface="Arial" panose="020B0604020202020204" pitchFamily="34" charset="0"/>
                <a:cs typeface="Arial" panose="020B0604020202020204" pitchFamily="34" charset="0"/>
              </a:rPr>
              <a:t>RIGHTS AND DUTIES OF STATES AND THE EFECTIVE PROTECTION OF VICTIMS</a:t>
            </a:r>
          </a:p>
          <a:p>
            <a:pPr algn="just">
              <a:buNone/>
            </a:pPr>
            <a:r>
              <a:rPr lang="en-GB" sz="2800" dirty="0">
                <a:solidFill>
                  <a:srgbClr val="17375E"/>
                </a:solidFill>
                <a:latin typeface="Arial" panose="020B0604020202020204" pitchFamily="34" charset="0"/>
                <a:cs typeface="Arial" panose="020B0604020202020204" pitchFamily="34" charset="0"/>
              </a:rPr>
              <a:t>IDL is an underdeveloped sector. States are not prone to reduce their sovereignty status</a:t>
            </a:r>
            <a:r>
              <a:rPr lang="en-GB" sz="2800" dirty="0">
                <a:solidFill>
                  <a:srgbClr val="17375E"/>
                </a:solidFill>
                <a:latin typeface="Arial" panose="020B0604020202020204" pitchFamily="34" charset="0"/>
                <a:cs typeface="Arial" panose="020B0604020202020204" pitchFamily="34" charset="0"/>
                <a:sym typeface="Wingdings" panose="05000000000000000000" pitchFamily="2" charset="2"/>
              </a:rPr>
              <a:t> impact in regulation (less regulation mainly through soft-law rules, weak legal regime for victims…) and in effectively provide assistance: there is no right to assist without consent of affected State, but individual may have right to assistance by State under jurisdiction without discrimination.</a:t>
            </a:r>
          </a:p>
        </p:txBody>
      </p:sp>
    </p:spTree>
    <p:extLst>
      <p:ext uri="{BB962C8B-B14F-4D97-AF65-F5344CB8AC3E}">
        <p14:creationId xmlns:p14="http://schemas.microsoft.com/office/powerpoint/2010/main" val="1364145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3269673" y="417492"/>
            <a:ext cx="8403038" cy="60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pPr>
            <a:endParaRPr lang="en-GB" sz="2400" dirty="0">
              <a:solidFill>
                <a:srgbClr val="17375E"/>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GB" sz="2400" dirty="0">
                <a:solidFill>
                  <a:srgbClr val="17375E"/>
                </a:solidFill>
                <a:latin typeface="Arial" panose="020B0604020202020204" pitchFamily="34" charset="0"/>
                <a:cs typeface="Arial" panose="020B0604020202020204" pitchFamily="34" charset="0"/>
              </a:rPr>
              <a:t>NON-BINDING MECHANISM.</a:t>
            </a:r>
          </a:p>
          <a:p>
            <a:pPr>
              <a:buNone/>
            </a:pPr>
            <a:r>
              <a:rPr lang="en-GB" sz="2400" dirty="0">
                <a:solidFill>
                  <a:srgbClr val="17375E"/>
                </a:solidFill>
                <a:latin typeface="Arial" panose="020B0604020202020204" pitchFamily="34" charset="0"/>
                <a:cs typeface="Arial" panose="020B0604020202020204" pitchFamily="34" charset="0"/>
              </a:rPr>
              <a:t>If the mechanism works on a </a:t>
            </a:r>
            <a:r>
              <a:rPr lang="en-GB" sz="2400" b="1" dirty="0">
                <a:solidFill>
                  <a:srgbClr val="17375E"/>
                </a:solidFill>
                <a:latin typeface="Arial" panose="020B0604020202020204" pitchFamily="34" charset="0"/>
                <a:cs typeface="Arial" panose="020B0604020202020204" pitchFamily="34" charset="0"/>
              </a:rPr>
              <a:t>voluntary basis</a:t>
            </a:r>
            <a:r>
              <a:rPr lang="en-GB" sz="2400" dirty="0">
                <a:solidFill>
                  <a:srgbClr val="17375E"/>
                </a:solidFill>
                <a:latin typeface="Arial" panose="020B0604020202020204" pitchFamily="34" charset="0"/>
                <a:cs typeface="Arial" panose="020B0604020202020204" pitchFamily="34" charset="0"/>
              </a:rPr>
              <a:t>, the States are free to make use of it or not, and they are the ones who provide the capacities.</a:t>
            </a:r>
            <a:r>
              <a:rPr lang="es-ES" sz="2400" dirty="0">
                <a:solidFill>
                  <a:srgbClr val="17375E"/>
                </a:solidFill>
                <a:latin typeface="Arial" panose="020B0604020202020204" pitchFamily="34" charset="0"/>
                <a:cs typeface="Arial" panose="020B0604020202020204" pitchFamily="34" charset="0"/>
              </a:rPr>
              <a:t> </a:t>
            </a:r>
            <a:r>
              <a:rPr lang="en-GB" sz="2400" dirty="0">
                <a:solidFill>
                  <a:srgbClr val="17375E"/>
                </a:solidFill>
                <a:latin typeface="Arial" panose="020B0604020202020204" pitchFamily="34" charset="0"/>
                <a:cs typeface="Arial" panose="020B0604020202020204" pitchFamily="34" charset="0"/>
              </a:rPr>
              <a:t>This jeopardize also the duty to protect people within their jurisdiction.</a:t>
            </a:r>
            <a:endParaRPr lang="es-ES" sz="2400" dirty="0">
              <a:solidFill>
                <a:srgbClr val="17375E"/>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s-ES" sz="2400" dirty="0">
              <a:solidFill>
                <a:srgbClr val="17375E"/>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endParaRPr lang="es-ES" sz="2400" dirty="0">
              <a:solidFill>
                <a:srgbClr val="17375E"/>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GB" sz="2400" dirty="0">
                <a:solidFill>
                  <a:srgbClr val="17375E"/>
                </a:solidFill>
                <a:latin typeface="Arial" panose="020B0604020202020204" pitchFamily="34" charset="0"/>
                <a:cs typeface="Arial" panose="020B0604020202020204" pitchFamily="34" charset="0"/>
              </a:rPr>
              <a:t>RISK OF </a:t>
            </a:r>
            <a:r>
              <a:rPr lang="en-GB" sz="2400" b="1" dirty="0">
                <a:solidFill>
                  <a:srgbClr val="17375E"/>
                </a:solidFill>
                <a:latin typeface="Arial" panose="020B0604020202020204" pitchFamily="34" charset="0"/>
                <a:cs typeface="Arial" panose="020B0604020202020204" pitchFamily="34" charset="0"/>
              </a:rPr>
              <a:t>INCONSISTENCIES/OVERLAPPING due to OVERABUNDANCE OF INSTITUTIONS.</a:t>
            </a:r>
            <a:endParaRPr lang="en-GB" sz="2400" dirty="0">
              <a:solidFill>
                <a:srgbClr val="17375E"/>
              </a:solidFill>
              <a:latin typeface="Arial" panose="020B0604020202020204" pitchFamily="34" charset="0"/>
              <a:cs typeface="Arial" panose="020B0604020202020204" pitchFamily="34" charset="0"/>
            </a:endParaRPr>
          </a:p>
          <a:p>
            <a:pPr>
              <a:buNone/>
            </a:pPr>
            <a:r>
              <a:rPr lang="en-GB" sz="2400" dirty="0">
                <a:solidFill>
                  <a:srgbClr val="17375E"/>
                </a:solidFill>
                <a:latin typeface="Arial" panose="020B0604020202020204" pitchFamily="34" charset="0"/>
                <a:cs typeface="Arial" panose="020B0604020202020204" pitchFamily="34" charset="0"/>
              </a:rPr>
              <a:t> </a:t>
            </a:r>
            <a:r>
              <a:rPr lang="en-US" sz="2400" dirty="0">
                <a:solidFill>
                  <a:srgbClr val="17375E"/>
                </a:solidFill>
                <a:latin typeface="Arial" panose="020B0604020202020204" pitchFamily="34" charset="0"/>
                <a:cs typeface="Arial" panose="020B0604020202020204" pitchFamily="34" charset="0"/>
              </a:rPr>
              <a:t>We have to be careful with the systems created that are integrated or inter-related. Case of European Medical Corps into the European Pool or the </a:t>
            </a:r>
            <a:r>
              <a:rPr lang="en-GB" sz="2400" dirty="0">
                <a:solidFill>
                  <a:srgbClr val="17375E"/>
                </a:solidFill>
                <a:latin typeface="Arial" panose="020B0604020202020204" pitchFamily="34" charset="0"/>
                <a:cs typeface="Arial" panose="020B0604020202020204" pitchFamily="34" charset="0"/>
              </a:rPr>
              <a:t>Commission creation of the HERA Authority do they overlap with existing mechanism? </a:t>
            </a:r>
            <a:endParaRPr lang="es-ES" sz="2400" dirty="0">
              <a:solidFill>
                <a:srgbClr val="17375E"/>
              </a:solidFill>
              <a:latin typeface="Arial" panose="020B0604020202020204" pitchFamily="34" charset="0"/>
              <a:cs typeface="Arial" panose="020B0604020202020204" pitchFamily="34" charset="0"/>
            </a:endParaRPr>
          </a:p>
          <a:p>
            <a:pPr>
              <a:buNone/>
            </a:pPr>
            <a:endParaRPr lang="es-ES" sz="1800" dirty="0">
              <a:solidFill>
                <a:srgbClr val="17375E"/>
              </a:solidFill>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78" y="917588"/>
            <a:ext cx="3166314" cy="1583157"/>
          </a:xfrm>
          <a:prstGeom prst="rect">
            <a:avLst/>
          </a:prstGeom>
        </p:spPr>
      </p:pic>
      <p:pic>
        <p:nvPicPr>
          <p:cNvPr id="4" name="Imagen 3"/>
          <p:cNvPicPr>
            <a:picLocks noChangeAspect="1"/>
          </p:cNvPicPr>
          <p:nvPr/>
        </p:nvPicPr>
        <p:blipFill rotWithShape="1">
          <a:blip r:embed="rId4">
            <a:extLst>
              <a:ext uri="{28A0092B-C50C-407E-A947-70E740481C1C}">
                <a14:useLocalDpi xmlns:a14="http://schemas.microsoft.com/office/drawing/2010/main" val="0"/>
              </a:ext>
            </a:extLst>
          </a:blip>
          <a:srcRect l="2592" t="4653" r="18791" b="3605"/>
          <a:stretch/>
        </p:blipFill>
        <p:spPr>
          <a:xfrm>
            <a:off x="206278" y="3740388"/>
            <a:ext cx="2483555" cy="2458596"/>
          </a:xfrm>
          <a:prstGeom prst="rect">
            <a:avLst/>
          </a:prstGeom>
        </p:spPr>
      </p:pic>
    </p:spTree>
    <p:extLst>
      <p:ext uri="{BB962C8B-B14F-4D97-AF65-F5344CB8AC3E}">
        <p14:creationId xmlns:p14="http://schemas.microsoft.com/office/powerpoint/2010/main" val="2875793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595745" y="569881"/>
            <a:ext cx="10873766" cy="621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800" b="1" dirty="0">
                <a:solidFill>
                  <a:srgbClr val="17375E"/>
                </a:solidFill>
                <a:latin typeface="Arial" panose="020B0604020202020204" pitchFamily="34" charset="0"/>
                <a:cs typeface="Arial" panose="020B0604020202020204" pitchFamily="34" charset="0"/>
              </a:rPr>
              <a:t>CHALLENGES OF DISASTER MANAGEMENT (not only when dealing at regional level)</a:t>
            </a:r>
          </a:p>
          <a:p>
            <a:pPr algn="just">
              <a:buNone/>
            </a:pPr>
            <a:endParaRPr lang="en-GB" sz="2800" dirty="0">
              <a:solidFill>
                <a:srgbClr val="17375E"/>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r>
              <a:rPr lang="es-ES" sz="2800" b="1" dirty="0">
                <a:solidFill>
                  <a:srgbClr val="17375E"/>
                </a:solidFill>
                <a:latin typeface="Arial" panose="020B0604020202020204" pitchFamily="34" charset="0"/>
                <a:cs typeface="Arial" panose="020B0604020202020204" pitchFamily="34" charset="0"/>
              </a:rPr>
              <a:t>EFFECTIVE COORDINATION</a:t>
            </a:r>
          </a:p>
          <a:p>
            <a:pPr algn="just">
              <a:buNone/>
            </a:pPr>
            <a:r>
              <a:rPr lang="es-ES" sz="2800" dirty="0">
                <a:solidFill>
                  <a:srgbClr val="17375E"/>
                </a:solidFill>
                <a:latin typeface="Arial" panose="020B0604020202020204" pitchFamily="34" charset="0"/>
                <a:cs typeface="Arial" panose="020B0604020202020204" pitchFamily="34" charset="0"/>
              </a:rPr>
              <a:t>European </a:t>
            </a:r>
            <a:r>
              <a:rPr lang="es-ES" sz="2800" dirty="0" err="1">
                <a:solidFill>
                  <a:srgbClr val="17375E"/>
                </a:solidFill>
                <a:latin typeface="Arial" panose="020B0604020202020204" pitchFamily="34" charset="0"/>
                <a:cs typeface="Arial" panose="020B0604020202020204" pitchFamily="34" charset="0"/>
              </a:rPr>
              <a:t>Mechanisms</a:t>
            </a:r>
            <a:r>
              <a:rPr lang="es-ES" sz="2800" dirty="0">
                <a:solidFill>
                  <a:srgbClr val="17375E"/>
                </a:solidFill>
                <a:latin typeface="Arial" panose="020B0604020202020204" pitchFamily="34" charset="0"/>
                <a:cs typeface="Arial" panose="020B0604020202020204" pitchFamily="34" charset="0"/>
              </a:rPr>
              <a:t> (HERA, Civil </a:t>
            </a:r>
            <a:r>
              <a:rPr lang="es-ES" sz="2800" dirty="0" err="1">
                <a:solidFill>
                  <a:srgbClr val="17375E"/>
                </a:solidFill>
                <a:latin typeface="Arial" panose="020B0604020202020204" pitchFamily="34" charset="0"/>
                <a:cs typeface="Arial" panose="020B0604020202020204" pitchFamily="34" charset="0"/>
              </a:rPr>
              <a:t>protection</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Mechanism</a:t>
            </a:r>
            <a:r>
              <a:rPr lang="es-ES" sz="2800" dirty="0">
                <a:solidFill>
                  <a:srgbClr val="17375E"/>
                </a:solidFill>
                <a:latin typeface="Arial" panose="020B0604020202020204" pitchFamily="34" charset="0"/>
                <a:cs typeface="Arial" panose="020B0604020202020204" pitchFamily="34" charset="0"/>
              </a:rPr>
              <a:t>…) to </a:t>
            </a:r>
            <a:r>
              <a:rPr lang="es-ES" sz="2800" dirty="0" err="1">
                <a:solidFill>
                  <a:srgbClr val="17375E"/>
                </a:solidFill>
                <a:latin typeface="Arial" panose="020B0604020202020204" pitchFamily="34" charset="0"/>
                <a:cs typeface="Arial" panose="020B0604020202020204" pitchFamily="34" charset="0"/>
              </a:rPr>
              <a:t>coordinate</a:t>
            </a:r>
            <a:r>
              <a:rPr lang="es-ES" sz="2800" dirty="0">
                <a:solidFill>
                  <a:srgbClr val="17375E"/>
                </a:solidFill>
                <a:latin typeface="Arial" panose="020B0604020202020204" pitchFamily="34" charset="0"/>
                <a:cs typeface="Arial" panose="020B0604020202020204" pitchFamily="34" charset="0"/>
              </a:rPr>
              <a:t> the MS </a:t>
            </a:r>
            <a:r>
              <a:rPr lang="es-ES" sz="2800" dirty="0" err="1">
                <a:solidFill>
                  <a:srgbClr val="17375E"/>
                </a:solidFill>
                <a:latin typeface="Arial" panose="020B0604020202020204" pitchFamily="34" charset="0"/>
                <a:cs typeface="Arial" panose="020B0604020202020204" pitchFamily="34" charset="0"/>
              </a:rPr>
              <a:t>actions</a:t>
            </a:r>
            <a:endParaRPr lang="es-ES" sz="2800" dirty="0">
              <a:solidFill>
                <a:srgbClr val="17375E"/>
              </a:solidFill>
              <a:latin typeface="Arial" panose="020B0604020202020204" pitchFamily="34" charset="0"/>
              <a:cs typeface="Arial" panose="020B0604020202020204" pitchFamily="34" charset="0"/>
            </a:endParaRPr>
          </a:p>
          <a:p>
            <a:pPr algn="just">
              <a:buNone/>
            </a:pPr>
            <a:r>
              <a:rPr lang="es-ES" sz="2800" dirty="0">
                <a:solidFill>
                  <a:srgbClr val="17375E"/>
                </a:solidFill>
                <a:latin typeface="Arial" panose="020B0604020202020204" pitchFamily="34" charset="0"/>
                <a:cs typeface="Arial" panose="020B0604020202020204" pitchFamily="34" charset="0"/>
              </a:rPr>
              <a:t>ASEAN </a:t>
            </a:r>
            <a:r>
              <a:rPr lang="es-ES" sz="2800" dirty="0" err="1">
                <a:solidFill>
                  <a:srgbClr val="17375E"/>
                </a:solidFill>
                <a:latin typeface="Arial" panose="020B0604020202020204" pitchFamily="34" charset="0"/>
                <a:cs typeface="Arial" panose="020B0604020202020204" pitchFamily="34" charset="0"/>
              </a:rPr>
              <a:t>Ministers</a:t>
            </a:r>
            <a:r>
              <a:rPr lang="es-ES" sz="2800" dirty="0">
                <a:solidFill>
                  <a:srgbClr val="17375E"/>
                </a:solidFill>
                <a:latin typeface="Arial" panose="020B0604020202020204" pitchFamily="34" charset="0"/>
                <a:cs typeface="Arial" panose="020B0604020202020204" pitchFamily="34" charset="0"/>
              </a:rPr>
              <a:t> meeting </a:t>
            </a:r>
            <a:r>
              <a:rPr lang="es-ES" sz="2800" dirty="0" err="1">
                <a:solidFill>
                  <a:srgbClr val="17375E"/>
                </a:solidFill>
                <a:latin typeface="Arial" panose="020B0604020202020204" pitchFamily="34" charset="0"/>
                <a:cs typeface="Arial" panose="020B0604020202020204" pitchFamily="34" charset="0"/>
              </a:rPr>
              <a:t>lack</a:t>
            </a:r>
            <a:r>
              <a:rPr lang="es-ES" sz="2800" dirty="0">
                <a:solidFill>
                  <a:srgbClr val="17375E"/>
                </a:solidFill>
                <a:latin typeface="Arial" panose="020B0604020202020204" pitchFamily="34" charset="0"/>
                <a:cs typeface="Arial" panose="020B0604020202020204" pitchFamily="34" charset="0"/>
              </a:rPr>
              <a:t> of </a:t>
            </a:r>
            <a:r>
              <a:rPr lang="es-ES" sz="2800" dirty="0" err="1">
                <a:solidFill>
                  <a:srgbClr val="17375E"/>
                </a:solidFill>
                <a:latin typeface="Arial" panose="020B0604020202020204" pitchFamily="34" charset="0"/>
                <a:cs typeface="Arial" panose="020B0604020202020204" pitchFamily="34" charset="0"/>
              </a:rPr>
              <a:t>binding</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nature</a:t>
            </a:r>
            <a:r>
              <a:rPr lang="es-ES" sz="2800" dirty="0">
                <a:solidFill>
                  <a:srgbClr val="17375E"/>
                </a:solidFill>
                <a:latin typeface="Arial" panose="020B0604020202020204" pitchFamily="34" charset="0"/>
                <a:cs typeface="Arial" panose="020B0604020202020204" pitchFamily="34" charset="0"/>
              </a:rPr>
              <a:t> per se, but </a:t>
            </a:r>
            <a:r>
              <a:rPr lang="es-ES" sz="2800" dirty="0" err="1">
                <a:solidFill>
                  <a:srgbClr val="17375E"/>
                </a:solidFill>
                <a:latin typeface="Arial" panose="020B0604020202020204" pitchFamily="34" charset="0"/>
                <a:cs typeface="Arial" panose="020B0604020202020204" pitchFamily="34" charset="0"/>
              </a:rPr>
              <a:t>relevance</a:t>
            </a:r>
            <a:r>
              <a:rPr lang="es-ES" sz="2800" dirty="0">
                <a:solidFill>
                  <a:srgbClr val="17375E"/>
                </a:solidFill>
                <a:latin typeface="Arial" panose="020B0604020202020204" pitchFamily="34" charset="0"/>
                <a:cs typeface="Arial" panose="020B0604020202020204" pitchFamily="34" charset="0"/>
              </a:rPr>
              <a:t> at </a:t>
            </a:r>
            <a:r>
              <a:rPr lang="es-ES" sz="2800" dirty="0" err="1">
                <a:solidFill>
                  <a:srgbClr val="17375E"/>
                </a:solidFill>
                <a:latin typeface="Arial" panose="020B0604020202020204" pitchFamily="34" charset="0"/>
                <a:cs typeface="Arial" panose="020B0604020202020204" pitchFamily="34" charset="0"/>
              </a:rPr>
              <a:t>high</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governmental</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level</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Coordinating</a:t>
            </a:r>
            <a:r>
              <a:rPr lang="es-ES" sz="2800" dirty="0">
                <a:solidFill>
                  <a:srgbClr val="17375E"/>
                </a:solidFill>
                <a:latin typeface="Arial" panose="020B0604020202020204" pitchFamily="34" charset="0"/>
                <a:cs typeface="Arial" panose="020B0604020202020204" pitchFamily="34" charset="0"/>
              </a:rPr>
              <a:t> Centre for </a:t>
            </a:r>
            <a:r>
              <a:rPr lang="es-ES" sz="2800" dirty="0" err="1">
                <a:solidFill>
                  <a:srgbClr val="17375E"/>
                </a:solidFill>
                <a:latin typeface="Arial" panose="020B0604020202020204" pitchFamily="34" charset="0"/>
                <a:cs typeface="Arial" panose="020B0604020202020204" pitchFamily="34" charset="0"/>
              </a:rPr>
              <a:t>Humanitarian</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Assistance</a:t>
            </a:r>
            <a:r>
              <a:rPr lang="es-ES" sz="2800" dirty="0">
                <a:solidFill>
                  <a:srgbClr val="17375E"/>
                </a:solidFill>
                <a:latin typeface="Arial" panose="020B0604020202020204" pitchFamily="34" charset="0"/>
                <a:cs typeface="Arial" panose="020B0604020202020204" pitchFamily="34" charset="0"/>
              </a:rPr>
              <a:t> (AHA) </a:t>
            </a:r>
            <a:r>
              <a:rPr lang="es-ES" sz="2800" dirty="0" err="1">
                <a:solidFill>
                  <a:srgbClr val="17375E"/>
                </a:solidFill>
                <a:latin typeface="Arial" panose="020B0604020202020204" pitchFamily="34" charset="0"/>
                <a:cs typeface="Arial" panose="020B0604020202020204" pitchFamily="34" charset="0"/>
              </a:rPr>
              <a:t>constitutres</a:t>
            </a:r>
            <a:r>
              <a:rPr lang="es-ES" sz="2800" dirty="0">
                <a:solidFill>
                  <a:srgbClr val="17375E"/>
                </a:solidFill>
                <a:latin typeface="Arial" panose="020B0604020202020204" pitchFamily="34" charset="0"/>
                <a:cs typeface="Arial" panose="020B0604020202020204" pitchFamily="34" charset="0"/>
              </a:rPr>
              <a:t> a </a:t>
            </a:r>
            <a:r>
              <a:rPr lang="es-ES" sz="2800" dirty="0" err="1">
                <a:solidFill>
                  <a:srgbClr val="17375E"/>
                </a:solidFill>
                <a:latin typeface="Arial" panose="020B0604020202020204" pitchFamily="34" charset="0"/>
                <a:cs typeface="Arial" panose="020B0604020202020204" pitchFamily="34" charset="0"/>
              </a:rPr>
              <a:t>voluntary</a:t>
            </a:r>
            <a:r>
              <a:rPr lang="es-ES" sz="2800" dirty="0">
                <a:solidFill>
                  <a:srgbClr val="17375E"/>
                </a:solidFill>
                <a:latin typeface="Arial" panose="020B0604020202020204" pitchFamily="34" charset="0"/>
                <a:cs typeface="Arial" panose="020B0604020202020204" pitchFamily="34" charset="0"/>
              </a:rPr>
              <a:t>” liaison </a:t>
            </a:r>
            <a:r>
              <a:rPr lang="es-ES" sz="2800" dirty="0" err="1">
                <a:solidFill>
                  <a:srgbClr val="17375E"/>
                </a:solidFill>
                <a:latin typeface="Arial" panose="020B0604020202020204" pitchFamily="34" charset="0"/>
                <a:cs typeface="Arial" panose="020B0604020202020204" pitchFamily="34" charset="0"/>
              </a:rPr>
              <a:t>point</a:t>
            </a:r>
            <a:r>
              <a:rPr lang="es-ES" sz="2800" dirty="0">
                <a:solidFill>
                  <a:srgbClr val="17375E"/>
                </a:solidFill>
                <a:latin typeface="Arial" panose="020B0604020202020204" pitchFamily="34" charset="0"/>
                <a:cs typeface="Arial" panose="020B0604020202020204" pitchFamily="34" charset="0"/>
              </a:rPr>
              <a:t> </a:t>
            </a:r>
          </a:p>
          <a:p>
            <a:pPr marL="342900" indent="-342900" algn="just">
              <a:buFont typeface="Wingdings" panose="05000000000000000000" pitchFamily="2" charset="2"/>
              <a:buChar char="q"/>
            </a:pPr>
            <a:r>
              <a:rPr lang="es-ES" sz="2800" b="1" dirty="0">
                <a:solidFill>
                  <a:srgbClr val="17375E"/>
                </a:solidFill>
                <a:latin typeface="Arial" panose="020B0604020202020204" pitchFamily="34" charset="0"/>
                <a:cs typeface="Arial" panose="020B0604020202020204" pitchFamily="34" charset="0"/>
              </a:rPr>
              <a:t>TRANSPARENCY / CRIMINALITY</a:t>
            </a:r>
          </a:p>
          <a:p>
            <a:pPr algn="just">
              <a:buNone/>
            </a:pPr>
            <a:r>
              <a:rPr lang="es-ES" sz="2800" dirty="0" err="1">
                <a:solidFill>
                  <a:srgbClr val="17375E"/>
                </a:solidFill>
                <a:latin typeface="Arial" panose="020B0604020202020204" pitchFamily="34" charset="0"/>
                <a:cs typeface="Arial" panose="020B0604020202020204" pitchFamily="34" charset="0"/>
              </a:rPr>
              <a:t>Generally</a:t>
            </a:r>
            <a:r>
              <a:rPr lang="es-ES" sz="2800" dirty="0">
                <a:solidFill>
                  <a:srgbClr val="17375E"/>
                </a:solidFill>
                <a:latin typeface="Arial" panose="020B0604020202020204" pitchFamily="34" charset="0"/>
                <a:cs typeface="Arial" panose="020B0604020202020204" pitchFamily="34" charset="0"/>
              </a:rPr>
              <a:t> not </a:t>
            </a:r>
            <a:r>
              <a:rPr lang="es-ES" sz="2800" dirty="0" err="1">
                <a:solidFill>
                  <a:srgbClr val="17375E"/>
                </a:solidFill>
                <a:latin typeface="Arial" panose="020B0604020202020204" pitchFamily="34" charset="0"/>
                <a:cs typeface="Arial" panose="020B0604020202020204" pitchFamily="34" charset="0"/>
              </a:rPr>
              <a:t>covered</a:t>
            </a:r>
            <a:r>
              <a:rPr lang="es-ES" sz="2800" dirty="0">
                <a:solidFill>
                  <a:srgbClr val="17375E"/>
                </a:solidFill>
                <a:latin typeface="Arial" panose="020B0604020202020204" pitchFamily="34" charset="0"/>
                <a:cs typeface="Arial" panose="020B0604020202020204" pitchFamily="34" charset="0"/>
              </a:rPr>
              <a:t> at regional </a:t>
            </a:r>
            <a:r>
              <a:rPr lang="es-ES" sz="2800" dirty="0" err="1">
                <a:solidFill>
                  <a:srgbClr val="17375E"/>
                </a:solidFill>
                <a:latin typeface="Arial" panose="020B0604020202020204" pitchFamily="34" charset="0"/>
                <a:cs typeface="Arial" panose="020B0604020202020204" pitchFamily="34" charset="0"/>
              </a:rPr>
              <a:t>level</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Mainly</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trough</a:t>
            </a:r>
            <a:r>
              <a:rPr lang="es-ES" sz="2800" dirty="0">
                <a:solidFill>
                  <a:srgbClr val="17375E"/>
                </a:solidFill>
                <a:latin typeface="Arial" panose="020B0604020202020204" pitchFamily="34" charset="0"/>
                <a:cs typeface="Arial" panose="020B0604020202020204" pitchFamily="34" charset="0"/>
              </a:rPr>
              <a:t> </a:t>
            </a:r>
            <a:r>
              <a:rPr lang="es-ES" sz="2800" dirty="0" err="1">
                <a:solidFill>
                  <a:srgbClr val="17375E"/>
                </a:solidFill>
                <a:latin typeface="Arial" panose="020B0604020202020204" pitchFamily="34" charset="0"/>
                <a:cs typeface="Arial" panose="020B0604020202020204" pitchFamily="34" charset="0"/>
              </a:rPr>
              <a:t>domestic</a:t>
            </a:r>
            <a:r>
              <a:rPr lang="es-ES" sz="2800" dirty="0">
                <a:solidFill>
                  <a:srgbClr val="17375E"/>
                </a:solidFill>
                <a:latin typeface="Arial" panose="020B0604020202020204" pitchFamily="34" charset="0"/>
                <a:cs typeface="Arial" panose="020B0604020202020204" pitchFamily="34" charset="0"/>
              </a:rPr>
              <a:t> criminal </a:t>
            </a:r>
            <a:r>
              <a:rPr lang="es-ES" sz="2800" dirty="0" err="1">
                <a:solidFill>
                  <a:srgbClr val="17375E"/>
                </a:solidFill>
                <a:latin typeface="Arial" panose="020B0604020202020204" pitchFamily="34" charset="0"/>
                <a:cs typeface="Arial" panose="020B0604020202020204" pitchFamily="34" charset="0"/>
              </a:rPr>
              <a:t>legislation</a:t>
            </a:r>
            <a:r>
              <a:rPr lang="es-ES" sz="2800" dirty="0">
                <a:solidFill>
                  <a:srgbClr val="17375E"/>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92464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576268" y="237384"/>
            <a:ext cx="7223841"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buNone/>
            </a:pPr>
            <a:r>
              <a:rPr lang="en-GB" sz="2400" b="1" dirty="0">
                <a:solidFill>
                  <a:srgbClr val="17375E"/>
                </a:solidFill>
                <a:latin typeface="Arial" panose="020B0604020202020204" pitchFamily="34" charset="0"/>
                <a:cs typeface="Arial" panose="020B0604020202020204" pitchFamily="34" charset="0"/>
              </a:rPr>
              <a:t>RELATIONSHIP AMONG MS IN DECENTRALISE STATES</a:t>
            </a:r>
          </a:p>
          <a:p>
            <a:pPr algn="just">
              <a:buNone/>
            </a:pPr>
            <a:endParaRPr lang="en-GB" sz="2000" dirty="0">
              <a:solidFill>
                <a:srgbClr val="17375E"/>
              </a:solidFill>
              <a:latin typeface="Arial" panose="020B0604020202020204" pitchFamily="34" charset="0"/>
              <a:cs typeface="Arial" panose="020B0604020202020204" pitchFamily="34" charset="0"/>
            </a:endParaRPr>
          </a:p>
          <a:p>
            <a:pPr>
              <a:buNone/>
            </a:pPr>
            <a:r>
              <a:rPr lang="en-GB" sz="2000" dirty="0">
                <a:solidFill>
                  <a:srgbClr val="17375E"/>
                </a:solidFill>
                <a:latin typeface="Arial" panose="020B0604020202020204" pitchFamily="34" charset="0"/>
                <a:cs typeface="Arial" panose="020B0604020202020204" pitchFamily="34" charset="0"/>
              </a:rPr>
              <a:t>The EU Member States and participating States are the recipients of the obligations established by the Mechanism [Article 38 of the Decision (repealed)]. </a:t>
            </a:r>
          </a:p>
          <a:p>
            <a:pPr>
              <a:buNone/>
            </a:pPr>
            <a:r>
              <a:rPr lang="en-GB" sz="2000" dirty="0">
                <a:solidFill>
                  <a:srgbClr val="17375E"/>
                </a:solidFill>
                <a:latin typeface="Arial" panose="020B0604020202020204" pitchFamily="34" charset="0"/>
                <a:cs typeface="Arial" panose="020B0604020202020204" pitchFamily="34" charset="0"/>
              </a:rPr>
              <a:t>Sub-regional authorities and actors are of very importance and must act in a coordinated manner within the Union Mechanism. </a:t>
            </a:r>
          </a:p>
          <a:p>
            <a:pPr>
              <a:buNone/>
            </a:pPr>
            <a:r>
              <a:rPr lang="en-GB" sz="2000" dirty="0">
                <a:solidFill>
                  <a:srgbClr val="17375E"/>
                </a:solidFill>
                <a:latin typeface="Arial" panose="020B0604020202020204" pitchFamily="34" charset="0"/>
                <a:cs typeface="Arial" panose="020B0604020202020204" pitchFamily="34" charset="0"/>
              </a:rPr>
              <a:t>the </a:t>
            </a:r>
            <a:r>
              <a:rPr lang="en-GB" sz="2000" b="1" dirty="0">
                <a:solidFill>
                  <a:srgbClr val="17375E"/>
                </a:solidFill>
                <a:latin typeface="Arial" panose="020B0604020202020204" pitchFamily="34" charset="0"/>
                <a:cs typeface="Arial" panose="020B0604020202020204" pitchFamily="34" charset="0"/>
              </a:rPr>
              <a:t>Emergency Response Coordination Centre </a:t>
            </a:r>
            <a:r>
              <a:rPr lang="en-GB" sz="2000" dirty="0">
                <a:solidFill>
                  <a:srgbClr val="17375E"/>
                </a:solidFill>
                <a:latin typeface="Arial" panose="020B0604020202020204" pitchFamily="34" charset="0"/>
                <a:cs typeface="Arial" panose="020B0604020202020204" pitchFamily="34" charset="0"/>
              </a:rPr>
              <a:t>shall work in close contact with national civil protection authorities and relevant Union bodies to promote a cross-sectoral approach to disaster management.</a:t>
            </a:r>
            <a:endParaRPr lang="es-ES" sz="2000" dirty="0">
              <a:solidFill>
                <a:srgbClr val="17375E"/>
              </a:solidFill>
              <a:latin typeface="Arial" panose="020B0604020202020204" pitchFamily="34" charset="0"/>
              <a:cs typeface="Arial" panose="020B0604020202020204" pitchFamily="34" charset="0"/>
            </a:endParaRPr>
          </a:p>
          <a:p>
            <a:pPr>
              <a:buNone/>
            </a:pPr>
            <a:r>
              <a:rPr lang="en-GB" sz="2000" dirty="0">
                <a:solidFill>
                  <a:srgbClr val="17375E"/>
                </a:solidFill>
                <a:latin typeface="Arial" panose="020B0604020202020204" pitchFamily="34" charset="0"/>
                <a:cs typeface="Arial" panose="020B0604020202020204" pitchFamily="34" charset="0"/>
              </a:rPr>
              <a:t>So, </a:t>
            </a:r>
            <a:r>
              <a:rPr lang="en-GB" sz="2000" b="1" dirty="0">
                <a:solidFill>
                  <a:srgbClr val="17375E"/>
                </a:solidFill>
                <a:latin typeface="Arial" panose="020B0604020202020204" pitchFamily="34" charset="0"/>
                <a:cs typeface="Arial" panose="020B0604020202020204" pitchFamily="34" charset="0"/>
              </a:rPr>
              <a:t>it is a responsibility of States</a:t>
            </a:r>
            <a:r>
              <a:rPr lang="en-GB" sz="2000" dirty="0">
                <a:solidFill>
                  <a:srgbClr val="17375E"/>
                </a:solidFill>
                <a:latin typeface="Arial" panose="020B0604020202020204" pitchFamily="34" charset="0"/>
                <a:cs typeface="Arial" panose="020B0604020202020204" pitchFamily="34" charset="0"/>
              </a:rPr>
              <a:t>, according to their national legislation, to involve regional and local authorities within the Union Mechanism in a coordinated way.</a:t>
            </a:r>
          </a:p>
          <a:p>
            <a:pPr>
              <a:buNone/>
            </a:pPr>
            <a:endParaRPr lang="en-GB" sz="2000" b="1" dirty="0">
              <a:solidFill>
                <a:srgbClr val="17375E"/>
              </a:solidFill>
              <a:latin typeface="Arial" panose="020B0604020202020204" pitchFamily="34" charset="0"/>
              <a:cs typeface="Arial" panose="020B0604020202020204" pitchFamily="34" charset="0"/>
            </a:endParaRPr>
          </a:p>
          <a:p>
            <a:pPr>
              <a:buNone/>
            </a:pPr>
            <a:r>
              <a:rPr lang="en-GB" sz="2000" b="1" dirty="0">
                <a:solidFill>
                  <a:srgbClr val="17375E"/>
                </a:solidFill>
                <a:latin typeface="Arial" panose="020B0604020202020204" pitchFamily="34" charset="0"/>
                <a:cs typeface="Arial" panose="020B0604020202020204" pitchFamily="34" charset="0"/>
              </a:rPr>
              <a:t>…same perspective to be adopted in The Philippines?</a:t>
            </a:r>
            <a:endParaRPr lang="es-ES" sz="2000" b="1" dirty="0">
              <a:solidFill>
                <a:srgbClr val="17375E"/>
              </a:solidFill>
              <a:latin typeface="Arial" panose="020B0604020202020204" pitchFamily="34" charset="0"/>
              <a:cs typeface="Arial" panose="020B0604020202020204" pitchFamily="34"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9919" y="237384"/>
            <a:ext cx="4032057" cy="6048086"/>
          </a:xfrm>
          <a:prstGeom prst="rect">
            <a:avLst/>
          </a:prstGeom>
        </p:spPr>
      </p:pic>
    </p:spTree>
    <p:extLst>
      <p:ext uri="{BB962C8B-B14F-4D97-AF65-F5344CB8AC3E}">
        <p14:creationId xmlns:p14="http://schemas.microsoft.com/office/powerpoint/2010/main" val="2985124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222174FC-ECBE-42D2-83E4-332385C3C3D5}"/>
              </a:ext>
            </a:extLst>
          </p:cNvPr>
          <p:cNvSpPr txBox="1">
            <a:spLocks noChangeArrowheads="1"/>
          </p:cNvSpPr>
          <p:nvPr/>
        </p:nvSpPr>
        <p:spPr bwMode="auto">
          <a:xfrm>
            <a:off x="4231791" y="360218"/>
            <a:ext cx="7530718" cy="6234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indent="-285750" defTabSz="914400" eaLnBrk="1" hangingPunct="1">
              <a:lnSpc>
                <a:spcPct val="90000"/>
              </a:lnSpc>
              <a:buFont typeface="Wingdings" panose="05000000000000000000" pitchFamily="2" charset="2"/>
              <a:buChar char="Ø"/>
            </a:pPr>
            <a:r>
              <a:rPr lang="en-US" sz="2000" dirty="0">
                <a:latin typeface="+mn-lt"/>
              </a:rPr>
              <a:t>Civil protection is as an effective instrument of international solidarity in facing disasters in the 21st century. In a regional integration context such as the EU, solidarity can find the necessary tools to make it real and effective.</a:t>
            </a:r>
          </a:p>
          <a:p>
            <a:pPr marL="342900" indent="-285750" defTabSz="914400" eaLnBrk="1" hangingPunct="1">
              <a:lnSpc>
                <a:spcPct val="90000"/>
              </a:lnSpc>
              <a:buFont typeface="Wingdings" panose="05000000000000000000" pitchFamily="2" charset="2"/>
              <a:buChar char="Ø"/>
            </a:pPr>
            <a:r>
              <a:rPr lang="en-US" sz="2000" dirty="0">
                <a:latin typeface="+mn-lt"/>
              </a:rPr>
              <a:t>Cooperation at the bilateral level can help for specific situations: transboundary forest fires. But it is slow and not very agile. Furthermore, a large number of disasters exceed national capacity or affect several States. For this reason, </a:t>
            </a:r>
            <a:r>
              <a:rPr lang="en-US" sz="2000" b="1" dirty="0">
                <a:latin typeface="+mn-lt"/>
              </a:rPr>
              <a:t>a coordinated response from the international level is necessary</a:t>
            </a:r>
            <a:r>
              <a:rPr lang="en-US" sz="2000" dirty="0">
                <a:latin typeface="+mn-lt"/>
              </a:rPr>
              <a:t>. Only with a holistic approach, the achievement of protecting people, property and the environment is achieved.</a:t>
            </a:r>
          </a:p>
          <a:p>
            <a:pPr marL="342900" indent="-285750" defTabSz="914400" eaLnBrk="1" hangingPunct="1">
              <a:lnSpc>
                <a:spcPct val="90000"/>
              </a:lnSpc>
              <a:buFont typeface="Wingdings" panose="05000000000000000000" pitchFamily="2" charset="2"/>
              <a:buChar char="Ø"/>
            </a:pPr>
            <a:r>
              <a:rPr lang="en-US" sz="2000" dirty="0">
                <a:latin typeface="+mn-lt"/>
              </a:rPr>
              <a:t>A regional instruments allows more means and a better distribution of capacities. However, mere intergovernmental cooperation limits capacities and their availability. The European mechanism, being a regional integration system, is more advanced. Despite the fact that it remains a competence to support actions of Member States, the coordination system, and cooperation at Union level with a European (not only national) capacity drastically improves the system.</a:t>
            </a:r>
          </a:p>
          <a:p>
            <a:pPr marL="342900" indent="-285750" defTabSz="914400" eaLnBrk="1" hangingPunct="1">
              <a:lnSpc>
                <a:spcPct val="90000"/>
              </a:lnSpc>
              <a:buFont typeface="Wingdings" panose="05000000000000000000" pitchFamily="2" charset="2"/>
              <a:buChar char="Ø"/>
            </a:pPr>
            <a:r>
              <a:rPr lang="en-US" sz="2000" dirty="0">
                <a:latin typeface="+mn-lt"/>
              </a:rPr>
              <a:t>However, the Mechanism remains largely dependent on the will of States. In the future…a shared competence between the Union &amp; MS?</a:t>
            </a:r>
          </a:p>
          <a:p>
            <a:pPr marL="342900" indent="-285750" defTabSz="914400" eaLnBrk="1" hangingPunct="1">
              <a:lnSpc>
                <a:spcPct val="90000"/>
              </a:lnSpc>
              <a:buFont typeface="Wingdings" panose="05000000000000000000" pitchFamily="2" charset="2"/>
              <a:buChar char="Ø"/>
            </a:pPr>
            <a:r>
              <a:rPr lang="en-US" sz="2000" dirty="0">
                <a:latin typeface="+mn-lt"/>
              </a:rPr>
              <a:t>What role for individuals (global citizens)? </a:t>
            </a:r>
          </a:p>
        </p:txBody>
      </p:sp>
      <p:sp>
        <p:nvSpPr>
          <p:cNvPr id="2" name="CuadroTexto 1">
            <a:extLst>
              <a:ext uri="{FF2B5EF4-FFF2-40B4-BE49-F238E27FC236}">
                <a16:creationId xmlns:a16="http://schemas.microsoft.com/office/drawing/2014/main" id="{F0F8764B-671B-B2DD-5753-B751F59539E8}"/>
              </a:ext>
            </a:extLst>
          </p:cNvPr>
          <p:cNvSpPr txBox="1"/>
          <p:nvPr/>
        </p:nvSpPr>
        <p:spPr>
          <a:xfrm>
            <a:off x="193964" y="928255"/>
            <a:ext cx="3477491" cy="1754326"/>
          </a:xfrm>
          <a:prstGeom prst="rect">
            <a:avLst/>
          </a:prstGeom>
          <a:noFill/>
        </p:spPr>
        <p:txBody>
          <a:bodyPr wrap="square" rtlCol="0">
            <a:spAutoFit/>
          </a:bodyPr>
          <a:lstStyle/>
          <a:p>
            <a:r>
              <a:rPr lang="en-US" sz="5400" b="1" dirty="0">
                <a:solidFill>
                  <a:schemeClr val="bg1"/>
                </a:solidFill>
                <a:latin typeface="+mn-lt"/>
              </a:rPr>
              <a:t>FINAL REMARKS</a:t>
            </a:r>
            <a:endParaRPr lang="en-US" sz="5400" dirty="0">
              <a:solidFill>
                <a:schemeClr val="bg1"/>
              </a:solidFill>
              <a:latin typeface="+mn-lt"/>
            </a:endParaRPr>
          </a:p>
        </p:txBody>
      </p:sp>
    </p:spTree>
    <p:extLst>
      <p:ext uri="{BB962C8B-B14F-4D97-AF65-F5344CB8AC3E}">
        <p14:creationId xmlns:p14="http://schemas.microsoft.com/office/powerpoint/2010/main" val="2645397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09C82092-635C-8396-F8CD-6FDEAEC0CE2E}"/>
              </a:ext>
            </a:extLst>
          </p:cNvPr>
          <p:cNvSpPr txBox="1"/>
          <p:nvPr/>
        </p:nvSpPr>
        <p:spPr>
          <a:xfrm>
            <a:off x="804797" y="1668278"/>
            <a:ext cx="4619621" cy="3843666"/>
          </a:xfrm>
          <a:prstGeom prst="rect">
            <a:avLst/>
          </a:prstGeom>
        </p:spPr>
        <p:txBody>
          <a:bodyPr vert="horz" lIns="91440" tIns="45720" rIns="91440" bIns="45720" rtlCol="0">
            <a:normAutofit/>
          </a:bodyPr>
          <a:lstStyle/>
          <a:p>
            <a:pPr algn="ctr" defTabSz="914400" eaLnBrk="1" hangingPunct="1">
              <a:lnSpc>
                <a:spcPct val="90000"/>
              </a:lnSpc>
              <a:spcAft>
                <a:spcPts val="600"/>
              </a:spcAft>
            </a:pPr>
            <a:r>
              <a:rPr lang="en-US" sz="6600" b="1" i="1" dirty="0">
                <a:latin typeface="+mn-lt"/>
              </a:rPr>
              <a:t>Gracias !</a:t>
            </a:r>
          </a:p>
          <a:p>
            <a:pPr algn="ctr" defTabSz="914400" eaLnBrk="1" hangingPunct="1">
              <a:lnSpc>
                <a:spcPct val="90000"/>
              </a:lnSpc>
              <a:spcAft>
                <a:spcPts val="600"/>
              </a:spcAft>
            </a:pPr>
            <a:r>
              <a:rPr lang="en-US" sz="6600" b="1" i="1" dirty="0">
                <a:latin typeface="+mn-lt"/>
              </a:rPr>
              <a:t>Thank you!</a:t>
            </a:r>
          </a:p>
          <a:p>
            <a:pPr algn="ctr" defTabSz="914400" eaLnBrk="1" hangingPunct="1">
              <a:lnSpc>
                <a:spcPct val="90000"/>
              </a:lnSpc>
              <a:spcAft>
                <a:spcPts val="600"/>
              </a:spcAft>
            </a:pPr>
            <a:r>
              <a:rPr lang="en-US" sz="6600" b="1" i="1" dirty="0">
                <a:latin typeface="+mn-lt"/>
              </a:rPr>
              <a:t>Salamat!</a:t>
            </a:r>
          </a:p>
        </p:txBody>
      </p:sp>
      <p:pic>
        <p:nvPicPr>
          <p:cNvPr id="2" name="Picture 4" descr="Resultado de imagen de humor catástrofe">
            <a:extLst>
              <a:ext uri="{FF2B5EF4-FFF2-40B4-BE49-F238E27FC236}">
                <a16:creationId xmlns:a16="http://schemas.microsoft.com/office/drawing/2014/main" id="{93E27178-919B-E071-F94B-923597C192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32" r="8090"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0414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7601</TotalTime>
  <Words>4245</Words>
  <Application>Microsoft Office PowerPoint</Application>
  <PresentationFormat>Panorámica</PresentationFormat>
  <Paragraphs>350</Paragraphs>
  <Slides>41</Slides>
  <Notes>38</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41</vt:i4>
      </vt:variant>
    </vt:vector>
  </HeadingPairs>
  <TitlesOfParts>
    <vt:vector size="49" baseType="lpstr">
      <vt:lpstr>Arial</vt:lpstr>
      <vt:lpstr>Arial Narrow</vt:lpstr>
      <vt:lpstr>Calibri</vt:lpstr>
      <vt:lpstr>Calibri Light</vt:lpstr>
      <vt:lpstr>Century Gothic</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The relevance of disasters</vt:lpstr>
      <vt:lpstr>Presentación de PowerPoint</vt:lpstr>
      <vt:lpstr>Presentación de PowerPoint</vt:lpstr>
      <vt:lpstr>Transboundary or international consequences</vt:lpstr>
      <vt:lpstr>Fukushima Nuclear contamination</vt:lpstr>
      <vt:lpstr>Presentación de PowerPoint</vt:lpstr>
      <vt:lpstr>Presentación de PowerPoint</vt:lpstr>
      <vt:lpstr>Presentación de PowerPoint</vt:lpstr>
      <vt:lpstr>Existing definitions</vt:lpstr>
      <vt:lpstr>Proposed legal concept</vt:lpstr>
      <vt:lpstr>Covid-19 is a disaster?</vt:lpstr>
      <vt:lpstr>Presentación de PowerPoint</vt:lpstr>
      <vt:lpstr>Presentación de PowerPoint</vt:lpstr>
      <vt:lpstr>Presentación de PowerPoint</vt:lpstr>
      <vt:lpstr>Presentación de PowerPoint</vt:lpstr>
      <vt:lpstr>Evolution of International regulation of disasters</vt:lpstr>
      <vt:lpstr>Presentación de PowerPoint</vt:lpstr>
      <vt:lpstr>Presentación de PowerPoint</vt:lpstr>
      <vt:lpstr>Presentación de PowerPoint</vt:lpstr>
      <vt:lpstr>Presentación de PowerPoint</vt:lpstr>
      <vt:lpstr>Presentación de PowerPoint</vt:lpstr>
      <vt:lpstr>Presentación de PowerPoint</vt:lpstr>
      <vt:lpstr>Coordination with United Nations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de Málaga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Marina Pérez Oncala</dc:creator>
  <cp:lastModifiedBy>andrés bautista hernáez</cp:lastModifiedBy>
  <cp:revision>199</cp:revision>
  <cp:lastPrinted>2021-09-25T12:40:31Z</cp:lastPrinted>
  <dcterms:created xsi:type="dcterms:W3CDTF">2016-05-26T12:37:10Z</dcterms:created>
  <dcterms:modified xsi:type="dcterms:W3CDTF">2023-01-30T22:00:48Z</dcterms:modified>
</cp:coreProperties>
</file>