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1" roundtripDataSignature="AMtx7mjGIkP0ZR36KzJrLu/C3mVIzUpi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C7FA06D-2D2B-4BF2-89A6-C799C9DCA628}">
  <a:tblStyle styleId="{FC7FA06D-2D2B-4BF2-89A6-C799C9DCA62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AE8247CA-49E3-4EDB-B462-4A803D01EA31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fill>
          <a:solidFill>
            <a:srgbClr val="CDD4EA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DD4EA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  <a:tblStyle styleId="{30CCE2A3-D5E1-49D6-970B-A266694AB03C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fill>
          <a:solidFill>
            <a:schemeClr val="accent1">
              <a:alpha val="40000"/>
            </a:schemeClr>
          </a:solidFill>
        </a:fill>
      </a:tcStyle>
    </a:band1H>
    <a:band2H>
      <a:tcTxStyle b="off" i="off"/>
    </a:band2H>
    <a:band1V>
      <a:tcTxStyle b="off" i="off"/>
      <a:tcStyle>
        <a:tcBdr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 b="off" i="off"/>
    </a:band2V>
    <a:lastCol>
      <a:tcTxStyle b="on" i="off"/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lastCol>
    <a:firstCol>
      <a:tcTxStyle b="on" i="off"/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firstCol>
    <a:lastRow>
      <a:tcTxStyle b="on" i="off"/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lef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  <a:tblStyle styleId="{966DC42F-6775-43C1-8FE0-F913E4164D71}" styleName="Table_3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1" Type="http://customschemas.google.com/relationships/presentationmetadata" Target="meta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" name="Google Shape;21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" name="Google Shape;22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4" name="Google Shape;27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2" name="Google Shape;29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0" name="Google Shape;300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0" name="Google Shape;310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8" name="Google Shape;318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6" name="Google Shape;326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6" name="Google Shape;336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4" name="Google Shape;344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2" name="Google Shape;352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3" name="Google Shape;363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6" name="Google Shape;376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2" name="Google Shape;422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0" name="Google Shape;430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8" name="Google Shape;438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0" name="Google Shape;450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8" name="Google Shape;458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0" name="Google Shape;480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6" name="Google Shape;516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5" name="Google Shape;525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5" name="Google Shape;535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9" name="Google Shape;549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7" name="Google Shape;567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5" name="Google Shape;585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6" name="Google Shape;596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7" name="Google Shape;607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8" name="Google Shape;618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9" name="Google Shape;629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0" name="Google Shape;640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1" name="Google Shape;651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5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2" name="Google Shape;662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5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1" name="Google Shape;671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0" name="Google Shape;690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5" name="Google Shape;705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9" name="Google Shape;719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7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" name="Google Shape;17;p57"/>
          <p:cNvSpPr txBox="1"/>
          <p:nvPr>
            <p:ph idx="1" type="body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18" name="Google Shape;18;p57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3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2" name="Google Shape;22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5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6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6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6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6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6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6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6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5" name="Google Shape;65;p6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6" name="Google Shape;66;p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6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6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6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3" name="Google Shape;73;p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6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6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6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6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6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6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6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" name="Google Shape;85;p6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6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6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5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5.png"/><Relationship Id="rId6" Type="http://schemas.openxmlformats.org/officeDocument/2006/relationships/image" Target="../media/image2.png"/><Relationship Id="rId7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6.jpg"/><Relationship Id="rId6" Type="http://schemas.openxmlformats.org/officeDocument/2006/relationships/image" Target="../media/image12.png"/><Relationship Id="rId7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3.png"/><Relationship Id="rId6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2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9.jpg"/><Relationship Id="rId6" Type="http://schemas.openxmlformats.org/officeDocument/2006/relationships/image" Target="../media/image25.png"/><Relationship Id="rId7" Type="http://schemas.openxmlformats.org/officeDocument/2006/relationships/image" Target="../media/image1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27.jpg"/><Relationship Id="rId6" Type="http://schemas.openxmlformats.org/officeDocument/2006/relationships/image" Target="../media/image22.png"/><Relationship Id="rId7" Type="http://schemas.openxmlformats.org/officeDocument/2006/relationships/image" Target="../media/image21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22.png"/><Relationship Id="rId6" Type="http://schemas.openxmlformats.org/officeDocument/2006/relationships/image" Target="../media/image30.png"/><Relationship Id="rId7" Type="http://schemas.openxmlformats.org/officeDocument/2006/relationships/image" Target="../media/image2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2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2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2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2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2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2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22.png"/><Relationship Id="rId6" Type="http://schemas.openxmlformats.org/officeDocument/2006/relationships/image" Target="../media/image20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2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26.jpg"/><Relationship Id="rId6" Type="http://schemas.openxmlformats.org/officeDocument/2006/relationships/image" Target="../media/image33.png"/><Relationship Id="rId7" Type="http://schemas.openxmlformats.org/officeDocument/2006/relationships/image" Target="../media/image22.png"/></Relationships>
</file>

<file path=ppt/slides/_rels/slide42.xml.rels><?xml version="1.0" encoding="UTF-8" standalone="yes"?><Relationships xmlns="http://schemas.openxmlformats.org/package/2006/relationships"><Relationship Id="rId10" Type="http://schemas.openxmlformats.org/officeDocument/2006/relationships/image" Target="../media/image31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9" Type="http://schemas.openxmlformats.org/officeDocument/2006/relationships/image" Target="../media/image34.png"/><Relationship Id="rId5" Type="http://schemas.openxmlformats.org/officeDocument/2006/relationships/image" Target="../media/image36.png"/><Relationship Id="rId6" Type="http://schemas.openxmlformats.org/officeDocument/2006/relationships/image" Target="../media/image39.png"/><Relationship Id="rId7" Type="http://schemas.openxmlformats.org/officeDocument/2006/relationships/image" Target="../media/image42.png"/><Relationship Id="rId8" Type="http://schemas.openxmlformats.org/officeDocument/2006/relationships/image" Target="../media/image28.png"/></Relationships>
</file>

<file path=ppt/slides/_rels/slide43.xml.rels><?xml version="1.0" encoding="UTF-8" standalone="yes"?><Relationships xmlns="http://schemas.openxmlformats.org/package/2006/relationships"><Relationship Id="rId10" Type="http://schemas.openxmlformats.org/officeDocument/2006/relationships/image" Target="../media/image4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9" Type="http://schemas.openxmlformats.org/officeDocument/2006/relationships/image" Target="../media/image31.jpg"/><Relationship Id="rId5" Type="http://schemas.openxmlformats.org/officeDocument/2006/relationships/image" Target="../media/image36.png"/><Relationship Id="rId6" Type="http://schemas.openxmlformats.org/officeDocument/2006/relationships/image" Target="../media/image42.png"/><Relationship Id="rId7" Type="http://schemas.openxmlformats.org/officeDocument/2006/relationships/image" Target="../media/image28.png"/><Relationship Id="rId8" Type="http://schemas.openxmlformats.org/officeDocument/2006/relationships/image" Target="../media/image34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36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36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36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36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36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36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36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36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44.png"/><Relationship Id="rId6" Type="http://schemas.openxmlformats.org/officeDocument/2006/relationships/image" Target="../media/image47.jpg"/><Relationship Id="rId7" Type="http://schemas.openxmlformats.org/officeDocument/2006/relationships/image" Target="../media/image40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44.png"/><Relationship Id="rId6" Type="http://schemas.openxmlformats.org/officeDocument/2006/relationships/image" Target="../media/image41.jpg"/><Relationship Id="rId7" Type="http://schemas.openxmlformats.org/officeDocument/2006/relationships/image" Target="../media/image49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44.png"/><Relationship Id="rId6" Type="http://schemas.openxmlformats.org/officeDocument/2006/relationships/image" Target="../media/image46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8.png"/><Relationship Id="rId4" Type="http://schemas.openxmlformats.org/officeDocument/2006/relationships/image" Target="../media/image1.png"/><Relationship Id="rId5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Google Shape;92;p1"/>
          <p:cNvGraphicFramePr/>
          <p:nvPr/>
        </p:nvGraphicFramePr>
        <p:xfrm>
          <a:off x="0" y="247184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12192000"/>
              </a:tblGrid>
              <a:tr h="2590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b="1" i="0" lang="es-ES" sz="4400" u="none" cap="none" strike="noStrike">
                          <a:solidFill>
                            <a:srgbClr val="2F54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THE QUALITY ASSURANCE SYSTEM IN EUROPEAN HIGHER EDUCATION, 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b="1" i="0" lang="es-ES" sz="4400" u="none" cap="none" strike="noStrike">
                          <a:solidFill>
                            <a:srgbClr val="2F54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WHAT IS BEYOND THE REQUIREMENT?</a:t>
                      </a:r>
                      <a:endParaRPr b="0" i="0" sz="44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sp>
        <p:nvSpPr>
          <p:cNvPr id="93" name="Google Shape;93;p1"/>
          <p:cNvSpPr txBox="1"/>
          <p:nvPr/>
        </p:nvSpPr>
        <p:spPr>
          <a:xfrm>
            <a:off x="8407792" y="5996280"/>
            <a:ext cx="3784209" cy="86172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s-ES" sz="2400" u="none" cap="none" strike="noStrike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Marian Alaez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s-ES" sz="2400" u="none" cap="none" strike="noStrike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Manila, May 2023</a:t>
            </a:r>
            <a:endParaRPr b="0" i="0" sz="24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" name="Google Shape;9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5868" y="132581"/>
            <a:ext cx="3750833" cy="190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46457" y="294640"/>
            <a:ext cx="3093409" cy="1743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840" y="4641290"/>
            <a:ext cx="2124959" cy="21249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1" name="Google Shape;101;p2"/>
          <p:cNvGraphicFramePr/>
          <p:nvPr/>
        </p:nvGraphicFramePr>
        <p:xfrm>
          <a:off x="1481087" y="187399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558775"/>
              </a:tblGrid>
              <a:tr h="3342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es-ES" sz="3200" u="none" cap="none" strike="noStrike">
                          <a:solidFill>
                            <a:srgbClr val="2F54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“WORKING IN THE AREA OF QUALITY IN HIGHER EDUCATION”</a:t>
                      </a:r>
                      <a:r>
                        <a:rPr b="0" lang="es-ES" sz="2800" u="none" cap="none" strike="noStrike"/>
                        <a:t> 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5756" y="977911"/>
            <a:ext cx="2370663" cy="2451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26283" y="2425338"/>
            <a:ext cx="2942975" cy="2791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535811" y="3092778"/>
            <a:ext cx="2029908" cy="20299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154" y="1282049"/>
            <a:ext cx="5604948" cy="34031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4" name="Google Shape;114;p3"/>
          <p:cNvGraphicFramePr/>
          <p:nvPr/>
        </p:nvGraphicFramePr>
        <p:xfrm>
          <a:off x="650449" y="587525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219425"/>
              </a:tblGrid>
              <a:tr h="733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es-ES" sz="3200" u="none" cap="none" strike="noStrike">
                          <a:solidFill>
                            <a:srgbClr val="2F54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UNIVERSITY OF DEUSTO (Bilbao, SPAIN)</a:t>
                      </a:r>
                      <a:endParaRPr b="1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0975" marB="60975" marR="121925" marL="1219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115" name="Google Shape;115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02419" y="1396970"/>
            <a:ext cx="5057038" cy="340316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6" name="Google Shape;116;p3"/>
          <p:cNvGraphicFramePr/>
          <p:nvPr/>
        </p:nvGraphicFramePr>
        <p:xfrm>
          <a:off x="9700279" y="595007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2535800"/>
              </a:tblGrid>
              <a:tr h="583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es-ES" sz="2400" u="none" cap="none" strike="noStrike">
                          <a:solidFill>
                            <a:srgbClr val="2F54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Marian Alaez</a:t>
                      </a:r>
                      <a:endParaRPr b="0" sz="2000" u="none" cap="none" strike="noStrike"/>
                    </a:p>
                  </a:txBody>
                  <a:tcPr marT="60975" marB="60975" marR="121925" marL="1219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descr="https://lh4.googleusercontent.com/AKXDa9AOdg15CKI7qb0qj1n4CU2Ww4deW9GCUxRE5kaZUGu6tTFpA5wWTJyGHvsjahG_DfKR0ExG3k4_mn9Hg6e3uTjnJqxpg5dNf6GugjRJyy_hPrrzYbvuBtMeUc14aHkDhIt1X24ZpfUCKJemMtYcLw=s2048" id="117" name="Google Shape;117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006248" y="3228727"/>
            <a:ext cx="2185750" cy="252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" name="Google Shape;122;p4"/>
          <p:cNvGraphicFramePr/>
          <p:nvPr/>
        </p:nvGraphicFramePr>
        <p:xfrm>
          <a:off x="424207" y="13969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11123625"/>
              </a:tblGrid>
              <a:tr h="113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es-ES" sz="2400" u="none" cap="none" strike="noStrike">
                          <a:solidFill>
                            <a:srgbClr val="2F54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THE QUALITY ASSURANCE SYSTEM IN EUROPEAN HIGHER EDUCATION</a:t>
                      </a:r>
                      <a:endParaRPr sz="14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es-ES" sz="2400" u="none" cap="none" strike="noStrike">
                          <a:solidFill>
                            <a:srgbClr val="2F54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     WHAT IS BEYOND THE REQUIREMENT?</a:t>
                      </a:r>
                      <a:endParaRPr b="1" i="0" sz="24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0975" marB="60975" marR="121925" marL="1219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123" name="Google Shape;12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5" name="Google Shape;125;p4"/>
          <p:cNvGraphicFramePr/>
          <p:nvPr/>
        </p:nvGraphicFramePr>
        <p:xfrm>
          <a:off x="509047" y="265074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34575"/>
              </a:tblGrid>
              <a:tr h="3607550">
                <a:tc>
                  <a:txBody>
                    <a:bodyPr/>
                    <a:lstStyle/>
                    <a:p>
                      <a:pPr indent="-3429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Where does the European requirement for a quality assurance system in universities come from?</a:t>
                      </a:r>
                      <a:endParaRPr sz="1400" u="none" cap="none" strike="noStrike"/>
                    </a:p>
                    <a:p>
                      <a:pPr indent="-342900" lvl="0" marL="342900" marR="0" rtl="0"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What is a quality standard, who sets it, what are the criteria?</a:t>
                      </a:r>
                      <a:endParaRPr sz="1400" u="none" cap="none" strike="noStrike"/>
                    </a:p>
                    <a:p>
                      <a:pPr indent="-342900" lvl="0" marL="342900" marR="0" rtl="0"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What could a quality assurance system in teaching be like?</a:t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342900" lvl="0" marL="342900" marR="0" rtl="0"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Char char="•"/>
                      </a:pPr>
                      <a:r>
                        <a:rPr lang="es-ES" sz="2800" u="none" cap="none" strike="noStrike">
                          <a:solidFill>
                            <a:srgbClr val="2F5496"/>
                          </a:solidFill>
                        </a:rPr>
                        <a:t>What could be the dynamic of a quality assurance system for university degrees?</a:t>
                      </a:r>
                      <a:endParaRPr sz="2800" u="none" cap="none" strike="noStrike">
                        <a:solidFill>
                          <a:srgbClr val="2F5496"/>
                        </a:solidFill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6" name="Google Shape;126;p4"/>
          <p:cNvGraphicFramePr/>
          <p:nvPr/>
        </p:nvGraphicFramePr>
        <p:xfrm>
          <a:off x="9643620" y="28053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2339425"/>
              </a:tblGrid>
              <a:tr h="3607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127" name="Google Shape;127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99947" y="3446639"/>
            <a:ext cx="2026764" cy="2112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2" name="Google Shape;132;p5"/>
          <p:cNvGraphicFramePr/>
          <p:nvPr/>
        </p:nvGraphicFramePr>
        <p:xfrm>
          <a:off x="481740" y="13969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8589700"/>
              </a:tblGrid>
              <a:tr h="497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es-ES" sz="3200" u="none" cap="none" strike="noStrike">
                          <a:solidFill>
                            <a:srgbClr val="2F54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THE AGENDA FOR THE SESSION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133" name="Google Shape;13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5" name="Google Shape;135;p5"/>
          <p:cNvGraphicFramePr/>
          <p:nvPr/>
        </p:nvGraphicFramePr>
        <p:xfrm>
          <a:off x="712584" y="221211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{AE8247CA-49E3-4EDB-B462-4A803D01EA31}</a:tableStyleId>
              </a:tblPr>
              <a:tblGrid>
                <a:gridCol w="2170175"/>
                <a:gridCol w="5957825"/>
              </a:tblGrid>
              <a:tr h="6120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s-ES" sz="2800" u="none" cap="none" strike="noStrike"/>
                        <a:t>9:00 – 10:15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s-ES" sz="2800" u="none" cap="none" strike="noStrike"/>
                        <a:t>Presentation</a:t>
                      </a:r>
                      <a:endParaRPr sz="28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s-ES" sz="18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I. The European Quality Assurance System</a:t>
                      </a:r>
                      <a:endParaRPr b="0" sz="28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s-ES" sz="18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II. Different levels in Quality Systems</a:t>
                      </a:r>
                      <a:endParaRPr b="0" sz="2800" u="none" cap="none" strike="noStrike"/>
                    </a:p>
                    <a:p>
                      <a:pPr indent="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The Processes as a first level</a:t>
                      </a:r>
                      <a:endParaRPr b="0" sz="1800" u="none" cap="none" strike="noStrike"/>
                    </a:p>
                    <a:p>
                      <a:pPr indent="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Monitoring Quality in Teaching</a:t>
                      </a:r>
                      <a:endParaRPr b="0" sz="1800" u="none" cap="none" strike="noStrike"/>
                    </a:p>
                    <a:p>
                      <a:pPr indent="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Monitoring Quality in the Degrees</a:t>
                      </a:r>
                      <a:endParaRPr b="0" sz="18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sz="1800" u="none" cap="none" strike="noStrike"/>
                    </a:p>
                  </a:txBody>
                  <a:tcPr marT="45725" marB="45725" marR="91450" marL="91450" anchor="ctr"/>
                </a:tc>
              </a:tr>
              <a:tr h="6120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s-ES" sz="2800" u="none" cap="none" strike="noStrike"/>
                        <a:t>10:15 – 11:30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s-ES" sz="2400" u="none" cap="none" strike="noStrike"/>
                        <a:t>A little practice : time to monitor your degrees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  <a:tr h="6120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s-ES" sz="2800" u="none" cap="none" strike="noStrike"/>
                        <a:t>11:30 – 12:00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s-ES" sz="2400" u="none" cap="none" strike="noStrike"/>
                        <a:t>Sharing of views</a:t>
                      </a:r>
                      <a:endParaRPr sz="2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s-ES" sz="2800" u="none" cap="none" strike="noStrike"/>
                        <a:t>Conclusions</a:t>
                      </a:r>
                      <a:endParaRPr sz="2800" u="none" cap="none" strike="noStrike"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  <p:pic>
        <p:nvPicPr>
          <p:cNvPr id="136" name="Google Shape;136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02272" y="2031659"/>
            <a:ext cx="2339418" cy="353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1" name="Google Shape;141;p6"/>
          <p:cNvGraphicFramePr/>
          <p:nvPr/>
        </p:nvGraphicFramePr>
        <p:xfrm>
          <a:off x="565608" y="187399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6495075"/>
              </a:tblGrid>
              <a:tr h="4036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es-ES" sz="3200" u="none" cap="none" strike="noStrike">
                          <a:solidFill>
                            <a:srgbClr val="2F54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SCHEEME OF THE</a:t>
                      </a:r>
                      <a:r>
                        <a:rPr b="1" i="0" lang="es-ES" sz="5400" u="none" cap="none" strike="noStrike">
                          <a:solidFill>
                            <a:srgbClr val="2F54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b="1" i="0" lang="es-ES" sz="3200" u="none" cap="none" strike="noStrike">
                          <a:solidFill>
                            <a:srgbClr val="2F54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SESSION</a:t>
                      </a:r>
                      <a:endParaRPr sz="1400" u="none" cap="none" strike="noStrike"/>
                    </a:p>
                    <a:p>
                      <a:pPr indent="-514350" lvl="2" marL="1428750" marR="0" rtl="0"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AutoNum type="arabicPeriod"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The context</a:t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514350" lvl="2" marL="1428750" marR="0" rtl="0"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AutoNum type="arabicPeriod"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 brief reflection</a:t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514350" lvl="2" marL="1428750" marR="0" rtl="0"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AutoNum type="arabicPeriod"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 little of conceptualization</a:t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514350" lvl="2" marL="1428750" marR="0" rtl="0"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AutoNum type="arabicPeriod"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Some practice</a:t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514350" lvl="2" marL="1428750" marR="0" rtl="0"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AutoNum type="arabicPeriod"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The evaluation</a:t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142" name="Google Shape;14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06027" y="1873998"/>
            <a:ext cx="4379725" cy="3866926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6"/>
          <p:cNvSpPr txBox="1"/>
          <p:nvPr/>
        </p:nvSpPr>
        <p:spPr>
          <a:xfrm>
            <a:off x="8939354" y="3059668"/>
            <a:ext cx="913070" cy="369332"/>
          </a:xfrm>
          <a:prstGeom prst="rect">
            <a:avLst/>
          </a:prstGeom>
          <a:solidFill>
            <a:srgbClr val="990033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Context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6"/>
          <p:cNvSpPr txBox="1"/>
          <p:nvPr/>
        </p:nvSpPr>
        <p:spPr>
          <a:xfrm>
            <a:off x="10672682" y="4040088"/>
            <a:ext cx="1129155" cy="36933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Reflection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6"/>
          <p:cNvSpPr txBox="1"/>
          <p:nvPr/>
        </p:nvSpPr>
        <p:spPr>
          <a:xfrm>
            <a:off x="10271676" y="5279680"/>
            <a:ext cx="1870448" cy="36933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Conceptualization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6"/>
          <p:cNvSpPr txBox="1"/>
          <p:nvPr/>
        </p:nvSpPr>
        <p:spPr>
          <a:xfrm>
            <a:off x="7401186" y="5279680"/>
            <a:ext cx="983026" cy="3693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Practice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6"/>
          <p:cNvSpPr txBox="1"/>
          <p:nvPr/>
        </p:nvSpPr>
        <p:spPr>
          <a:xfrm>
            <a:off x="7334053" y="3886200"/>
            <a:ext cx="1050159" cy="338554"/>
          </a:xfrm>
          <a:prstGeom prst="rect">
            <a:avLst/>
          </a:prstGeom>
          <a:solidFill>
            <a:srgbClr val="DDAF0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E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Evaluation</a:t>
            </a:r>
            <a:endParaRPr b="0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4" name="Google Shape;154;p7"/>
          <p:cNvGraphicFramePr/>
          <p:nvPr/>
        </p:nvGraphicFramePr>
        <p:xfrm>
          <a:off x="2535811" y="148769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380425"/>
              </a:tblGrid>
              <a:tr h="2804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es-ES" sz="3200" u="none" cap="none" strike="noStrike">
                          <a:solidFill>
                            <a:srgbClr val="2F54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Bolonia: </a:t>
                      </a: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 milestone in European Higher Education</a:t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b="1" i="0" lang="es-ES" sz="3200" u="none" cap="none" strike="noStrike">
                          <a:solidFill>
                            <a:srgbClr val="2F54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CONVERGENCE </a:t>
                      </a:r>
                      <a:r>
                        <a:rPr b="0" i="0" lang="es-ES" sz="3200" u="none" cap="none" strike="noStrike">
                          <a:solidFill>
                            <a:srgbClr val="2F54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vs. UNIFORMITY</a:t>
                      </a:r>
                      <a:r>
                        <a:rPr b="1" i="0" lang="es-ES" sz="3200" u="none" cap="none" strike="noStrike">
                          <a:solidFill>
                            <a:srgbClr val="2F54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AUTONOMY and DIVERSITY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i="0" lang="es-ES" sz="36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Common solution to common problems</a:t>
                      </a:r>
                      <a:r>
                        <a:rPr b="0" i="0" lang="es-ES" sz="36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400" u="none" cap="none" strike="noStrike"/>
                    </a:p>
                    <a:p>
                      <a:pPr indent="-285750" lvl="6" marL="3028950" marR="0" rtl="0"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3200"/>
                        <a:buFont typeface="Noto Sans Symbols"/>
                        <a:buChar char="⮚"/>
                      </a:pPr>
                      <a:r>
                        <a:rPr b="0" i="0" lang="es-ES" sz="32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Employability </a:t>
                      </a:r>
                      <a:endParaRPr sz="1400" u="none" cap="none" strike="noStrike"/>
                    </a:p>
                    <a:p>
                      <a:pPr indent="-285750" lvl="6" marL="3028950" marR="0" rtl="0"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3200"/>
                        <a:buFont typeface="Noto Sans Symbols"/>
                        <a:buChar char="⮚"/>
                      </a:pPr>
                      <a:r>
                        <a:rPr b="0" i="0" lang="es-ES" sz="32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Need for qualified personnel</a:t>
                      </a:r>
                      <a:endParaRPr sz="1400" u="none" cap="none" strike="noStrike"/>
                    </a:p>
                    <a:p>
                      <a:pPr indent="-285750" lvl="6" marL="3028950" marR="0" rtl="0"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3200"/>
                        <a:buFont typeface="Noto Sans Symbols"/>
                        <a:buChar char="⮚"/>
                      </a:pPr>
                      <a:r>
                        <a:rPr b="0" i="0" lang="es-ES" sz="32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Lack of skills</a:t>
                      </a:r>
                      <a:endParaRPr sz="1400" u="none" cap="none" strike="noStrike"/>
                    </a:p>
                    <a:p>
                      <a:pPr indent="-285750" lvl="6" marL="3028950" marR="0" rtl="0"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3200"/>
                        <a:buFont typeface="Noto Sans Symbols"/>
                        <a:buChar char="⮚"/>
                      </a:pPr>
                      <a:r>
                        <a:rPr b="0" i="0" lang="es-ES" sz="32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Mobility</a:t>
                      </a:r>
                      <a:endParaRPr b="1" i="0" sz="44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155" name="Google Shape;15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3955" y="1282045"/>
            <a:ext cx="2247900" cy="168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2" name="Google Shape;162;p8"/>
          <p:cNvGraphicFramePr/>
          <p:nvPr/>
        </p:nvGraphicFramePr>
        <p:xfrm>
          <a:off x="2535811" y="148769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488150"/>
              </a:tblGrid>
              <a:tr h="280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CONCRETE </a:t>
                      </a: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OBJECTIVES</a:t>
                      </a: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OF THE BOLOGNA DECLARATION</a:t>
                      </a:r>
                      <a:br>
                        <a:rPr lang="es-ES" sz="4400" u="none" cap="none" strike="noStrike">
                          <a:solidFill>
                            <a:srgbClr val="2F5496"/>
                          </a:solidFill>
                        </a:rPr>
                      </a:br>
                      <a:endParaRPr sz="2200" u="none" cap="none" strike="noStrike">
                        <a:solidFill>
                          <a:srgbClr val="2F5496"/>
                        </a:solidFill>
                      </a:endParaRPr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Legible and comparable degrees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Adoption of a t</a:t>
                      </a:r>
                      <a:r>
                        <a:rPr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hree</a:t>
                      </a: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-cycle system: Bachelor</a:t>
                      </a:r>
                      <a:r>
                        <a:rPr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 Másters and Doctorates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Adoption of ECTS credit system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Promotion of mobility: students and teachers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3200"/>
                        <a:buFont typeface="Arial"/>
                        <a:buChar char="•"/>
                      </a:pPr>
                      <a:r>
                        <a:rPr b="1" i="0" lang="es-ES" sz="32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Articulation of a European quality dimension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163" name="Google Shape;16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3955" y="1282045"/>
            <a:ext cx="2247900" cy="1685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mujer, niña, joven, vistiendo&#10;&#10;Descripción generada automáticamente" id="166" name="Google Shape;166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224007" y="4803072"/>
            <a:ext cx="2126165" cy="158345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8"/>
          <p:cNvSpPr/>
          <p:nvPr/>
        </p:nvSpPr>
        <p:spPr>
          <a:xfrm>
            <a:off x="7465640" y="4772060"/>
            <a:ext cx="2278743" cy="1415603"/>
          </a:xfrm>
          <a:prstGeom prst="irregularSeal1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Confidence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2" name="Google Shape;172;p9"/>
          <p:cNvGraphicFramePr/>
          <p:nvPr/>
        </p:nvGraphicFramePr>
        <p:xfrm>
          <a:off x="2535809" y="256175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04650"/>
              </a:tblGrid>
              <a:tr h="280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STRUCTURES FOR QUALITY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i="0" sz="32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173" name="Google Shape;17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3955" y="1282045"/>
            <a:ext cx="2247900" cy="1685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6" name="Google Shape;176;p9"/>
          <p:cNvGraphicFramePr/>
          <p:nvPr/>
        </p:nvGraphicFramePr>
        <p:xfrm>
          <a:off x="2840191" y="34290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{AE8247CA-49E3-4EDB-B462-4A803D01EA31}</a:tableStyleId>
              </a:tblPr>
              <a:tblGrid>
                <a:gridCol w="4064000"/>
                <a:gridCol w="40640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QUALITY AGENCIES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COUNTRY LEVEL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LOCAL LEVEL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s-ES" sz="1800" u="none" cap="none" strike="noStrike"/>
                        <a:t>NEW STRUCTURES IN UNIVERSITIES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s-ES" sz="1800" u="none" cap="none" strike="noStrike"/>
                        <a:t>Vice-Rectors' Offices for Quality</a:t>
                      </a:r>
                      <a:endParaRPr b="1" sz="18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s-ES" sz="1800" u="none" cap="none" strike="noStrike"/>
                        <a:t>Technical Units for Quality</a:t>
                      </a:r>
                      <a:endParaRPr b="1" sz="18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177" name="Google Shape;177;p9"/>
          <p:cNvSpPr/>
          <p:nvPr/>
        </p:nvSpPr>
        <p:spPr>
          <a:xfrm>
            <a:off x="3018970" y="1491559"/>
            <a:ext cx="2714173" cy="1951446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s-E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8" name="Google Shape;178;p9"/>
          <p:cNvCxnSpPr/>
          <p:nvPr/>
        </p:nvCxnSpPr>
        <p:spPr>
          <a:xfrm>
            <a:off x="5059680" y="3779520"/>
            <a:ext cx="16256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9" name="Google Shape;179;p9"/>
          <p:cNvCxnSpPr/>
          <p:nvPr/>
        </p:nvCxnSpPr>
        <p:spPr>
          <a:xfrm>
            <a:off x="6380480" y="4206240"/>
            <a:ext cx="426720" cy="0"/>
          </a:xfrm>
          <a:prstGeom prst="straightConnector1">
            <a:avLst/>
          </a:prstGeom>
          <a:noFill/>
          <a:ln cap="flat" cmpd="sng" w="9525">
            <a:solidFill>
              <a:srgbClr val="3E6EC2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" name="Google Shape;184;p10"/>
          <p:cNvGraphicFramePr/>
          <p:nvPr/>
        </p:nvGraphicFramePr>
        <p:xfrm>
          <a:off x="2448723" y="284288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04650"/>
              </a:tblGrid>
              <a:tr h="280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EUROPEAN STANDARDS AND GUIDELINES (ESTG)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i="0" sz="32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185" name="Google Shape;18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3955" y="1282045"/>
            <a:ext cx="2247900" cy="1685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8" name="Google Shape;188;p10"/>
          <p:cNvGraphicFramePr/>
          <p:nvPr/>
        </p:nvGraphicFramePr>
        <p:xfrm>
          <a:off x="2840191" y="354584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{AE8247CA-49E3-4EDB-B462-4A803D01EA31}</a:tableStyleId>
              </a:tblPr>
              <a:tblGrid>
                <a:gridCol w="846450"/>
                <a:gridCol w="728155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PART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What it is about...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lang="es-ES" sz="3600" u="none" cap="none" strike="noStrike"/>
                        <a:t>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b="1" i="0" lang="es-ES" sz="3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INTERNAL QUALITY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2.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EXTERNAL QUALITY ASSURANCE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3.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QUALITY ASSURANCE AGENCIES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3" name="Google Shape;193;p11"/>
          <p:cNvGraphicFramePr/>
          <p:nvPr/>
        </p:nvGraphicFramePr>
        <p:xfrm>
          <a:off x="2535809" y="156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04650"/>
              </a:tblGrid>
              <a:tr h="280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EUROPEAN STANDARDS AND GUIDELINES (ESG vs. 2015)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-PREVIOUS REMARKS-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t/>
                      </a:r>
                      <a:endParaRPr b="1" i="0" sz="36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400"/>
                        <a:buFont typeface="Noto Sans Symbols"/>
                        <a:buChar char="✔"/>
                      </a:pPr>
                      <a:r>
                        <a:rPr b="0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 set of criteria and guidelines </a:t>
                      </a:r>
                      <a:r>
                        <a:rPr b="1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for quality assurance in higher education</a:t>
                      </a:r>
                      <a:endParaRPr b="1" sz="24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t/>
                      </a:r>
                      <a:endParaRPr b="1" sz="24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400"/>
                        <a:buFont typeface="Noto Sans Symbols"/>
                        <a:buChar char="✔"/>
                      </a:pPr>
                      <a:r>
                        <a:rPr b="0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</a:t>
                      </a:r>
                      <a:r>
                        <a:rPr b="1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criteria are compulsory</a:t>
                      </a:r>
                      <a:r>
                        <a:rPr b="0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 References for evaluation. Ge</a:t>
                      </a:r>
                      <a:r>
                        <a:rPr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neric formulation.</a:t>
                      </a:r>
                      <a:endParaRPr sz="1400" u="none" cap="none" strike="noStrike"/>
                    </a:p>
                    <a:p>
                      <a:pPr indent="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400"/>
                        <a:buFont typeface="Noto Sans Symbols"/>
                        <a:buChar char="✔"/>
                      </a:pPr>
                      <a:r>
                        <a:rPr b="0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required transparency </a:t>
                      </a:r>
                      <a:r>
                        <a:rPr b="1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fosters mutual trust </a:t>
                      </a:r>
                      <a:r>
                        <a:rPr b="0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and facilitates recognition and mobility within and across national borders</a:t>
                      </a:r>
                      <a:endParaRPr b="0" i="0" sz="40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194" name="Google Shape;19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3955" y="1282045"/>
            <a:ext cx="2247900" cy="168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1" name="Google Shape;201;p12"/>
          <p:cNvGraphicFramePr/>
          <p:nvPr/>
        </p:nvGraphicFramePr>
        <p:xfrm>
          <a:off x="2535809" y="156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04650"/>
              </a:tblGrid>
              <a:tr h="280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EUROPEAN STANDARDS AND GUIDELINES (ESG vs. 2015) FOR INTERNAL QUALITY ASSURANCE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i="0" sz="32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202" name="Google Shape;20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3955" y="1282045"/>
            <a:ext cx="2247900" cy="1685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5" name="Google Shape;205;p12"/>
          <p:cNvGraphicFramePr/>
          <p:nvPr/>
        </p:nvGraphicFramePr>
        <p:xfrm>
          <a:off x="2835445" y="281623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{AE8247CA-49E3-4EDB-B462-4A803D01EA31}</a:tableStyleId>
              </a:tblPr>
              <a:tblGrid>
                <a:gridCol w="706050"/>
                <a:gridCol w="34253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CRIT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What it is about...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1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Policy</a:t>
                      </a:r>
                      <a:r>
                        <a:rPr b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for quality assurance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B3C6E7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2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Design and Approval of </a:t>
                      </a:r>
                      <a:r>
                        <a:rPr b="1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programmes</a:t>
                      </a:r>
                      <a:endParaRPr b="1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s-ES" sz="2400" u="none" cap="none" strike="noStrike">
                          <a:solidFill>
                            <a:srgbClr val="2F5496"/>
                          </a:solidFill>
                        </a:rPr>
                        <a:t>3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Student-centred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learning, teaching and assessment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E1EFD8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4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admission, progression, recognition and certification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E1EFD8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s-ES" sz="2400" u="none" cap="none" strike="noStrike">
                          <a:solidFill>
                            <a:srgbClr val="2F5496"/>
                          </a:solidFill>
                        </a:rPr>
                        <a:t>5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Teaching </a:t>
                      </a:r>
                      <a:r>
                        <a:rPr b="1" lang="es-ES" sz="1800" u="none" cap="none" strike="noStrike"/>
                        <a:t>Staff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  <p:graphicFrame>
        <p:nvGraphicFramePr>
          <p:cNvPr id="206" name="Google Shape;206;p12"/>
          <p:cNvGraphicFramePr/>
          <p:nvPr/>
        </p:nvGraphicFramePr>
        <p:xfrm>
          <a:off x="7110810" y="281623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{AE8247CA-49E3-4EDB-B462-4A803D01EA31}</a:tableStyleId>
              </a:tblPr>
              <a:tblGrid>
                <a:gridCol w="1064600"/>
                <a:gridCol w="32473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CRIT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What it is about...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6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Learning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resources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and student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support</a:t>
                      </a:r>
                      <a:endParaRPr b="1" sz="1800" u="none" cap="none" strike="noStrike"/>
                    </a:p>
                  </a:txBody>
                  <a:tcPr marT="45725" marB="45725" marR="91450" marL="91450" anchor="ctr">
                    <a:solidFill>
                      <a:srgbClr val="D0CECE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7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s-ES" sz="1800" u="none" cap="none" strike="noStrike"/>
                        <a:t>Information</a:t>
                      </a:r>
                      <a:r>
                        <a:rPr b="0" lang="es-ES" sz="1800" u="none" cap="none" strike="noStrike"/>
                        <a:t> management</a:t>
                      </a:r>
                      <a:endParaRPr b="0" sz="1800" u="none" cap="none" strike="noStrike"/>
                    </a:p>
                  </a:txBody>
                  <a:tcPr marT="45725" marB="45725" marR="91450" marL="91450" anchor="ctr">
                    <a:solidFill>
                      <a:srgbClr val="CCCCFF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8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Public </a:t>
                      </a:r>
                      <a:r>
                        <a:rPr b="1" lang="es-ES" sz="1800" u="none" cap="none" strike="noStrike"/>
                        <a:t>information</a:t>
                      </a:r>
                      <a:endParaRPr b="1" sz="1800" u="none" cap="none" strike="noStrike"/>
                    </a:p>
                  </a:txBody>
                  <a:tcPr marT="45725" marB="45725" marR="91450" marL="91450" anchor="ctr">
                    <a:solidFill>
                      <a:srgbClr val="CCCCFF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s-ES" sz="2400" u="none" cap="none" strike="noStrike">
                          <a:solidFill>
                            <a:srgbClr val="2F5496"/>
                          </a:solidFill>
                        </a:rPr>
                        <a:t>9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On-going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monitoring 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and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periodic review 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of programmes</a:t>
                      </a:r>
                      <a:endParaRPr b="0" sz="18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10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Cyclical external 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quality assurance</a:t>
                      </a:r>
                      <a:endParaRPr b="0" sz="18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</a:tr>
            </a:tbl>
          </a:graphicData>
        </a:graphic>
      </p:graphicFrame>
      <p:sp>
        <p:nvSpPr>
          <p:cNvPr id="207" name="Google Shape;207;p12"/>
          <p:cNvSpPr/>
          <p:nvPr/>
        </p:nvSpPr>
        <p:spPr>
          <a:xfrm rot="2096949">
            <a:off x="2098231" y="4867219"/>
            <a:ext cx="1313958" cy="86520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2"/>
          <p:cNvSpPr/>
          <p:nvPr/>
        </p:nvSpPr>
        <p:spPr>
          <a:xfrm rot="2096949">
            <a:off x="2098231" y="3674544"/>
            <a:ext cx="1313958" cy="86520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2"/>
          <p:cNvSpPr/>
          <p:nvPr/>
        </p:nvSpPr>
        <p:spPr>
          <a:xfrm rot="7319075">
            <a:off x="9802282" y="3674635"/>
            <a:ext cx="1313973" cy="86505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4" name="Google Shape;214;p13"/>
          <p:cNvGraphicFramePr/>
          <p:nvPr/>
        </p:nvGraphicFramePr>
        <p:xfrm>
          <a:off x="2535809" y="156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04650"/>
              </a:tblGrid>
              <a:tr h="4065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EUROPEAN STANDARDS AND GUIDELINES (ESG vs. 2015)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CRITERION 1. 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Policy for quality assurance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15240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400"/>
                        <a:buFont typeface="Noto Sans Symbols"/>
                        <a:buChar char="❑"/>
                      </a:pPr>
                      <a:r>
                        <a:rPr b="0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Make this policy </a:t>
                      </a:r>
                      <a:r>
                        <a:rPr b="1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PUBLIC</a:t>
                      </a:r>
                      <a:r>
                        <a:rPr b="0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and </a:t>
                      </a:r>
                      <a:r>
                        <a:rPr b="1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part of its MANAGEMENT STRATEGY</a:t>
                      </a:r>
                      <a:endParaRPr sz="1400" u="none" cap="none" strike="noStrike"/>
                    </a:p>
                    <a:p>
                      <a:pPr indent="-15240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400"/>
                        <a:buFont typeface="Noto Sans Symbols"/>
                        <a:buChar char="❑"/>
                      </a:pPr>
                      <a:r>
                        <a:rPr b="0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 this quality policy the university states</a:t>
                      </a:r>
                      <a:endParaRPr sz="1400" u="none" cap="none" strike="noStrike"/>
                    </a:p>
                    <a:p>
                      <a:pPr indent="-457200" lvl="1" marL="9144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800"/>
                        <a:buFont typeface="Noto Sans Symbols"/>
                        <a:buChar char="⮚"/>
                      </a:pPr>
                      <a:r>
                        <a:rPr b="0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Its </a:t>
                      </a:r>
                      <a:r>
                        <a:rPr b="1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strategic quality OBJECTIVE</a:t>
                      </a:r>
                      <a:endParaRPr sz="1400" u="none" cap="none" strike="noStrike"/>
                    </a:p>
                    <a:p>
                      <a:pPr indent="-457200" lvl="1" marL="9144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800"/>
                        <a:buFont typeface="Noto Sans Symbols"/>
                        <a:buChar char="⮚"/>
                      </a:pPr>
                      <a:r>
                        <a:rPr b="1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How it will be achieved</a:t>
                      </a:r>
                      <a:endParaRPr sz="1400" u="none" cap="none" strike="noStrike"/>
                    </a:p>
                    <a:p>
                      <a:pPr indent="-457200" lvl="1" marL="9144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800"/>
                        <a:buFont typeface="Noto Sans Symbols"/>
                        <a:buChar char="⮚"/>
                      </a:pPr>
                      <a:r>
                        <a:rPr b="0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</a:t>
                      </a:r>
                      <a:r>
                        <a:rPr b="1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 is the responsible body</a:t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215" name="Google Shape;21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3955" y="1282045"/>
            <a:ext cx="2247900" cy="168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2" name="Google Shape;222;p14"/>
          <p:cNvGraphicFramePr/>
          <p:nvPr/>
        </p:nvGraphicFramePr>
        <p:xfrm>
          <a:off x="2535809" y="156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04650"/>
              </a:tblGrid>
              <a:tr h="280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EUROPEAN STANDARDS AND GUIDELINES (ESG vs. 2015) FOR INTERNAL QUALITY ASSURANCE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i="0" sz="32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223" name="Google Shape;22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8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6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3955" y="1282045"/>
            <a:ext cx="2247900" cy="1685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6" name="Google Shape;226;p14"/>
          <p:cNvGraphicFramePr/>
          <p:nvPr/>
        </p:nvGraphicFramePr>
        <p:xfrm>
          <a:off x="2835445" y="281623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{AE8247CA-49E3-4EDB-B462-4A803D01EA31}</a:tableStyleId>
              </a:tblPr>
              <a:tblGrid>
                <a:gridCol w="706050"/>
                <a:gridCol w="34253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CRIT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What it is about...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1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Policy</a:t>
                      </a:r>
                      <a:r>
                        <a:rPr b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for quality assurance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B3C6E7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2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Design and Approval of </a:t>
                      </a:r>
                      <a:r>
                        <a:rPr b="1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programmes</a:t>
                      </a:r>
                      <a:endParaRPr b="1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s-ES" sz="2400" u="none" cap="none" strike="noStrike">
                          <a:solidFill>
                            <a:srgbClr val="2F5496"/>
                          </a:solidFill>
                        </a:rPr>
                        <a:t>3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Student-centred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learning, teaching and assessment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E1EFD8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4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admission, progression, recognition and certification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E1EFD8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s-ES" sz="2400" u="none" cap="none" strike="noStrike">
                          <a:solidFill>
                            <a:srgbClr val="2F5496"/>
                          </a:solidFill>
                        </a:rPr>
                        <a:t>5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Teaching </a:t>
                      </a:r>
                      <a:r>
                        <a:rPr b="1" lang="es-ES" sz="1800" u="none" cap="none" strike="noStrike"/>
                        <a:t>Staff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  <p:graphicFrame>
        <p:nvGraphicFramePr>
          <p:cNvPr id="227" name="Google Shape;227;p14"/>
          <p:cNvGraphicFramePr/>
          <p:nvPr/>
        </p:nvGraphicFramePr>
        <p:xfrm>
          <a:off x="7110810" y="281623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{AE8247CA-49E3-4EDB-B462-4A803D01EA31}</a:tableStyleId>
              </a:tblPr>
              <a:tblGrid>
                <a:gridCol w="1064600"/>
                <a:gridCol w="32473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CRIT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What it is about...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6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Learning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resources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and student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support</a:t>
                      </a:r>
                      <a:endParaRPr b="1" sz="1800" u="none" cap="none" strike="noStrike"/>
                    </a:p>
                  </a:txBody>
                  <a:tcPr marT="45725" marB="45725" marR="91450" marL="91450" anchor="ctr">
                    <a:solidFill>
                      <a:srgbClr val="D0CECE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7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s-ES" sz="1800" u="none" cap="none" strike="noStrike"/>
                        <a:t>Information</a:t>
                      </a:r>
                      <a:r>
                        <a:rPr b="0" lang="es-ES" sz="1800" u="none" cap="none" strike="noStrike"/>
                        <a:t> management</a:t>
                      </a:r>
                      <a:endParaRPr b="0" sz="1800" u="none" cap="none" strike="noStrike"/>
                    </a:p>
                  </a:txBody>
                  <a:tcPr marT="45725" marB="45725" marR="91450" marL="91450" anchor="ctr">
                    <a:solidFill>
                      <a:srgbClr val="CCCCFF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8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Public </a:t>
                      </a:r>
                      <a:r>
                        <a:rPr b="1" lang="es-ES" sz="1800" u="none" cap="none" strike="noStrike"/>
                        <a:t>information</a:t>
                      </a:r>
                      <a:endParaRPr b="1" sz="1800" u="none" cap="none" strike="noStrike"/>
                    </a:p>
                  </a:txBody>
                  <a:tcPr marT="45725" marB="45725" marR="91450" marL="91450" anchor="ctr">
                    <a:solidFill>
                      <a:srgbClr val="CCCCFF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s-ES" sz="2400" u="none" cap="none" strike="noStrike">
                          <a:solidFill>
                            <a:srgbClr val="2F5496"/>
                          </a:solidFill>
                        </a:rPr>
                        <a:t>9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On-going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monitoring 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and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periodic review 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of programmes</a:t>
                      </a:r>
                      <a:endParaRPr b="0" sz="18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10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Cyclical external 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quality assurance</a:t>
                      </a:r>
                      <a:endParaRPr b="0" sz="18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2" name="Google Shape;232;p15"/>
          <p:cNvGraphicFramePr/>
          <p:nvPr/>
        </p:nvGraphicFramePr>
        <p:xfrm>
          <a:off x="2496457" y="156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44000"/>
              </a:tblGrid>
              <a:tr h="280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EUROPEAN STANDARDS AND GUIDELINES (ESG vs. 2015)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CRITERION 2. 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Design and Approval of programmes</a:t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b="1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PROCESSES</a:t>
                      </a:r>
                      <a:r>
                        <a:rPr b="0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for design and approval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b="1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EXTERNALLY </a:t>
                      </a:r>
                      <a:r>
                        <a:rPr b="1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APPROVED </a:t>
                      </a:r>
                      <a:r>
                        <a:rPr b="0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by a quality assurance agency 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b="1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PUBLISHED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800"/>
                        <a:buFont typeface="Noto Sans Symbols"/>
                        <a:buChar char="⮚"/>
                      </a:pPr>
                      <a:r>
                        <a:rPr b="0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 involve students and other stakeholders, such as employers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800"/>
                        <a:buFont typeface="Noto Sans Symbols"/>
                        <a:buChar char="⮚"/>
                      </a:pPr>
                      <a:r>
                        <a:rPr b="0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Designed to allow for the continuous progression of students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800"/>
                        <a:buFont typeface="Noto Sans Symbols"/>
                        <a:buChar char="⮚"/>
                      </a:pPr>
                      <a:r>
                        <a:rPr b="0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Workload of students is defined in ECTS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800"/>
                        <a:buFont typeface="Noto Sans Symbols"/>
                        <a:buChar char="⮚"/>
                      </a:pPr>
                      <a:r>
                        <a:rPr b="0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Include internships, where appropriate</a:t>
                      </a:r>
                      <a:endParaRPr b="1" i="0" sz="32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233" name="Google Shape;23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3955" y="1282045"/>
            <a:ext cx="2247900" cy="168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0" name="Google Shape;240;p16"/>
          <p:cNvGraphicFramePr/>
          <p:nvPr/>
        </p:nvGraphicFramePr>
        <p:xfrm>
          <a:off x="2535809" y="156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04650"/>
              </a:tblGrid>
              <a:tr h="280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EUROPEAN STANDARDS AND GUIDELINES (ESG vs. 2015) FOR INTERNAL QUALITY ASSURANCE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i="0" sz="32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241" name="Google Shape;24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8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6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3955" y="1282045"/>
            <a:ext cx="2247900" cy="1685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4" name="Google Shape;244;p16"/>
          <p:cNvGraphicFramePr/>
          <p:nvPr/>
        </p:nvGraphicFramePr>
        <p:xfrm>
          <a:off x="2835445" y="281623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{AE8247CA-49E3-4EDB-B462-4A803D01EA31}</a:tableStyleId>
              </a:tblPr>
              <a:tblGrid>
                <a:gridCol w="706050"/>
                <a:gridCol w="34253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CRIT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What it is about...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1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Policy</a:t>
                      </a:r>
                      <a:r>
                        <a:rPr b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for quality assurance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B3C6E7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2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Design and Approval of </a:t>
                      </a:r>
                      <a:r>
                        <a:rPr b="1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programmes</a:t>
                      </a:r>
                      <a:endParaRPr b="1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s-ES" sz="2400" u="none" cap="none" strike="noStrike">
                          <a:solidFill>
                            <a:srgbClr val="2F5496"/>
                          </a:solidFill>
                        </a:rPr>
                        <a:t>3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Student-centred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learning, teaching and assessment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E1EFD8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4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admission, progression, recognition and certification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E1EFD8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s-ES" sz="2400" u="none" cap="none" strike="noStrike">
                          <a:solidFill>
                            <a:srgbClr val="2F5496"/>
                          </a:solidFill>
                        </a:rPr>
                        <a:t>5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Teaching </a:t>
                      </a:r>
                      <a:r>
                        <a:rPr b="1" lang="es-ES" sz="1800" u="none" cap="none" strike="noStrike"/>
                        <a:t>Staff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  <p:graphicFrame>
        <p:nvGraphicFramePr>
          <p:cNvPr id="245" name="Google Shape;245;p16"/>
          <p:cNvGraphicFramePr/>
          <p:nvPr/>
        </p:nvGraphicFramePr>
        <p:xfrm>
          <a:off x="7110810" y="281623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{AE8247CA-49E3-4EDB-B462-4A803D01EA31}</a:tableStyleId>
              </a:tblPr>
              <a:tblGrid>
                <a:gridCol w="1064600"/>
                <a:gridCol w="32473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CRIT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What it is about...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6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Learning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resources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and student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support</a:t>
                      </a:r>
                      <a:endParaRPr b="1" sz="1800" u="none" cap="none" strike="noStrike"/>
                    </a:p>
                  </a:txBody>
                  <a:tcPr marT="45725" marB="45725" marR="91450" marL="91450" anchor="ctr">
                    <a:solidFill>
                      <a:srgbClr val="D0CECE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7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s-ES" sz="1800" u="none" cap="none" strike="noStrike"/>
                        <a:t>Information</a:t>
                      </a:r>
                      <a:r>
                        <a:rPr b="0" lang="es-ES" sz="1800" u="none" cap="none" strike="noStrike"/>
                        <a:t> management</a:t>
                      </a:r>
                      <a:endParaRPr b="0" sz="1800" u="none" cap="none" strike="noStrike"/>
                    </a:p>
                  </a:txBody>
                  <a:tcPr marT="45725" marB="45725" marR="91450" marL="91450" anchor="ctr">
                    <a:solidFill>
                      <a:srgbClr val="CCCCFF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8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Public </a:t>
                      </a:r>
                      <a:r>
                        <a:rPr b="1" lang="es-ES" sz="1800" u="none" cap="none" strike="noStrike"/>
                        <a:t>information</a:t>
                      </a:r>
                      <a:endParaRPr b="1" sz="1800" u="none" cap="none" strike="noStrike"/>
                    </a:p>
                  </a:txBody>
                  <a:tcPr marT="45725" marB="45725" marR="91450" marL="91450" anchor="ctr">
                    <a:solidFill>
                      <a:srgbClr val="CCCCFF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s-ES" sz="2400" u="none" cap="none" strike="noStrike">
                          <a:solidFill>
                            <a:srgbClr val="2F5496"/>
                          </a:solidFill>
                        </a:rPr>
                        <a:t>9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On-going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monitoring 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and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periodic review 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of programmes</a:t>
                      </a:r>
                      <a:endParaRPr b="0" sz="18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10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Cyclical external 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quality assurance</a:t>
                      </a:r>
                      <a:endParaRPr b="0" sz="18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0" name="Google Shape;250;p17"/>
          <p:cNvGraphicFramePr/>
          <p:nvPr/>
        </p:nvGraphicFramePr>
        <p:xfrm>
          <a:off x="2391855" y="128204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44000"/>
              </a:tblGrid>
              <a:tr h="280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EUROPEAN STANDARDS AND GUIDELINES (ESG vs. 2015)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CRITERION 3. 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Student-centred learning, teaching and assessment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b="0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Teaching, learning and assessment should be </a:t>
                      </a:r>
                      <a:r>
                        <a:rPr b="1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 CENTRED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b="0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Encourage students to </a:t>
                      </a:r>
                      <a:r>
                        <a:rPr b="1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ACTIVELY participate 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b="1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COHERENCE of the student ASSESSMENT</a:t>
                      </a:r>
                      <a:endParaRPr b="1" sz="3200" u="none" cap="none" strike="noStrike">
                        <a:solidFill>
                          <a:srgbClr val="2F5496"/>
                        </a:solidFill>
                      </a:endParaRPr>
                    </a:p>
                    <a:p>
                      <a:pPr indent="-285750" lvl="1" marL="7429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800"/>
                        <a:buFont typeface="Noto Sans Symbols"/>
                        <a:buChar char="⮚"/>
                      </a:pPr>
                      <a:r>
                        <a:rPr b="0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Publish in advance the assessment methods and grading criteria</a:t>
                      </a:r>
                      <a:endParaRPr sz="1400" u="none" cap="none" strike="noStrike"/>
                    </a:p>
                    <a:p>
                      <a:pPr indent="-285750" lvl="1" marL="7429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800"/>
                        <a:buFont typeface="Noto Sans Symbols"/>
                        <a:buChar char="⮚"/>
                      </a:pPr>
                      <a:r>
                        <a:rPr b="0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Assessment linked to learning outcomes</a:t>
                      </a:r>
                      <a:endParaRPr sz="1400" u="none" cap="none" strike="noStrike"/>
                    </a:p>
                    <a:p>
                      <a:pPr indent="-285750" lvl="1" marL="7429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800"/>
                        <a:buFont typeface="Noto Sans Symbols"/>
                        <a:buChar char="⮚"/>
                      </a:pPr>
                      <a:r>
                        <a:rPr b="0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Appropriate feedback.</a:t>
                      </a:r>
                      <a:endParaRPr sz="1400" u="none" cap="none" strike="noStrike"/>
                    </a:p>
                    <a:p>
                      <a:pPr indent="-285750" lvl="1" marL="7429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800"/>
                        <a:buFont typeface="Noto Sans Symbols"/>
                        <a:buChar char="⮚"/>
                      </a:pPr>
                      <a:r>
                        <a:rPr b="0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Train teachers in assessment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b="1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Adequate PROCEDURES for student COMPLAINTS</a:t>
                      </a:r>
                      <a:endParaRPr sz="1400" u="none" cap="none" strike="noStrike"/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251" name="Google Shape;25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117302" y="1151417"/>
            <a:ext cx="2247900" cy="168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8" name="Google Shape;258;p18"/>
          <p:cNvGraphicFramePr/>
          <p:nvPr/>
        </p:nvGraphicFramePr>
        <p:xfrm>
          <a:off x="2496457" y="156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44000"/>
              </a:tblGrid>
              <a:tr h="280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EUROPEAN STANDARDS AND GUIDELINES (ESG vs. 2015)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CRITERION 4. 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 admission, progression, recognition and certification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b="0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 have </a:t>
                      </a:r>
                      <a:r>
                        <a:rPr b="1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ACCESS POLICIES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b="0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 make them </a:t>
                      </a:r>
                      <a:r>
                        <a:rPr b="1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TRANSPARENT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b="0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 collect, monitor and act on </a:t>
                      </a:r>
                      <a:r>
                        <a:rPr b="1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INFORMATION ON STUDENT PROGRESS</a:t>
                      </a:r>
                      <a:endParaRPr b="1" sz="3200" u="none" cap="none" strike="noStrike">
                        <a:solidFill>
                          <a:srgbClr val="2F5496"/>
                        </a:solidFill>
                      </a:endParaRPr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b="0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Proper </a:t>
                      </a:r>
                      <a:r>
                        <a:rPr b="1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COOPERATION</a:t>
                      </a:r>
                      <a:r>
                        <a:rPr b="0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with other institutions</a:t>
                      </a:r>
                      <a:endParaRPr sz="1400" u="none" cap="none" strike="noStrike"/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259" name="Google Shape;25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3955" y="1282045"/>
            <a:ext cx="2247900" cy="168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" name="Google Shape;266;p19"/>
          <p:cNvGraphicFramePr/>
          <p:nvPr/>
        </p:nvGraphicFramePr>
        <p:xfrm>
          <a:off x="2535809" y="156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04650"/>
              </a:tblGrid>
              <a:tr h="280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EUROPEAN STANDARDS AND GUIDELINES (ESG vs. 2015) FOR INTERNAL QUALITY ASSURANCE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i="0" sz="32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267" name="Google Shape;26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8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6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3955" y="1282045"/>
            <a:ext cx="2247900" cy="1685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0" name="Google Shape;270;p19"/>
          <p:cNvGraphicFramePr/>
          <p:nvPr/>
        </p:nvGraphicFramePr>
        <p:xfrm>
          <a:off x="2835445" y="281623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{AE8247CA-49E3-4EDB-B462-4A803D01EA31}</a:tableStyleId>
              </a:tblPr>
              <a:tblGrid>
                <a:gridCol w="706050"/>
                <a:gridCol w="34253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CRIT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What it is about...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1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Policy</a:t>
                      </a:r>
                      <a:r>
                        <a:rPr b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for quality assurance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B3C6E7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2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Design and Approval of </a:t>
                      </a:r>
                      <a:r>
                        <a:rPr b="1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programmes</a:t>
                      </a:r>
                      <a:endParaRPr b="1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s-ES" sz="2400" u="none" cap="none" strike="noStrike">
                          <a:solidFill>
                            <a:srgbClr val="2F5496"/>
                          </a:solidFill>
                        </a:rPr>
                        <a:t>3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Student-centred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learning, teaching and assessment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E1EFD8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4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admission, progression, recognition and certification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E1EFD8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s-ES" sz="2400" u="none" cap="none" strike="noStrike">
                          <a:solidFill>
                            <a:srgbClr val="2F5496"/>
                          </a:solidFill>
                        </a:rPr>
                        <a:t>5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Teaching </a:t>
                      </a:r>
                      <a:r>
                        <a:rPr b="1" lang="es-ES" sz="1800" u="none" cap="none" strike="noStrike"/>
                        <a:t>Staff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  <p:graphicFrame>
        <p:nvGraphicFramePr>
          <p:cNvPr id="271" name="Google Shape;271;p19"/>
          <p:cNvGraphicFramePr/>
          <p:nvPr/>
        </p:nvGraphicFramePr>
        <p:xfrm>
          <a:off x="7110810" y="281623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{AE8247CA-49E3-4EDB-B462-4A803D01EA31}</a:tableStyleId>
              </a:tblPr>
              <a:tblGrid>
                <a:gridCol w="1064600"/>
                <a:gridCol w="32473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CRIT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What it is about...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6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Learning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resources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and student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support</a:t>
                      </a:r>
                      <a:endParaRPr b="1" sz="1800" u="none" cap="none" strike="noStrike"/>
                    </a:p>
                  </a:txBody>
                  <a:tcPr marT="45725" marB="45725" marR="91450" marL="91450" anchor="ctr">
                    <a:solidFill>
                      <a:srgbClr val="D0CECE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7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s-ES" sz="1800" u="none" cap="none" strike="noStrike"/>
                        <a:t>Information</a:t>
                      </a:r>
                      <a:r>
                        <a:rPr b="0" lang="es-ES" sz="1800" u="none" cap="none" strike="noStrike"/>
                        <a:t> management</a:t>
                      </a:r>
                      <a:endParaRPr b="0" sz="1800" u="none" cap="none" strike="noStrike"/>
                    </a:p>
                  </a:txBody>
                  <a:tcPr marT="45725" marB="45725" marR="91450" marL="91450" anchor="ctr">
                    <a:solidFill>
                      <a:srgbClr val="CCCCFF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8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Public </a:t>
                      </a:r>
                      <a:r>
                        <a:rPr b="1" lang="es-ES" sz="1800" u="none" cap="none" strike="noStrike"/>
                        <a:t>information</a:t>
                      </a:r>
                      <a:endParaRPr b="1" sz="1800" u="none" cap="none" strike="noStrike"/>
                    </a:p>
                  </a:txBody>
                  <a:tcPr marT="45725" marB="45725" marR="91450" marL="91450" anchor="ctr">
                    <a:solidFill>
                      <a:srgbClr val="CCCCFF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s-ES" sz="2400" u="none" cap="none" strike="noStrike">
                          <a:solidFill>
                            <a:srgbClr val="2F5496"/>
                          </a:solidFill>
                        </a:rPr>
                        <a:t>9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On-going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monitoring 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and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periodic review 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of programmes</a:t>
                      </a:r>
                      <a:endParaRPr b="0" sz="18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10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Cyclical external 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quality assurance</a:t>
                      </a:r>
                      <a:endParaRPr b="0" sz="18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" name="Google Shape;276;p20"/>
          <p:cNvGraphicFramePr/>
          <p:nvPr/>
        </p:nvGraphicFramePr>
        <p:xfrm>
          <a:off x="2535809" y="168739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000050"/>
              </a:tblGrid>
              <a:tr h="4685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EUROPEAN STANDARDS AND GUIDELINES (ESG vs. 2015)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CRITERION 5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Teaching staff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400"/>
                        <a:buFont typeface="Calibri"/>
                        <a:buNone/>
                      </a:pPr>
                      <a:r>
                        <a:rPr b="0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Higher education </a:t>
                      </a:r>
                      <a:r>
                        <a:rPr b="1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institutions responsible</a:t>
                      </a:r>
                      <a:endParaRPr sz="1400" u="none" cap="none" strike="noStrike"/>
                    </a:p>
                    <a:p>
                      <a:pPr indent="-4572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400"/>
                        <a:buFont typeface="Noto Sans Symbols"/>
                        <a:buChar char="❑"/>
                      </a:pPr>
                      <a:r>
                        <a:rPr b="0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For Teaching Staff </a:t>
                      </a:r>
                      <a:r>
                        <a:rPr b="1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competence</a:t>
                      </a:r>
                      <a:endParaRPr sz="1400" u="none" cap="none" strike="noStrike"/>
                    </a:p>
                    <a:p>
                      <a:pPr indent="-4572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400"/>
                        <a:buFont typeface="Noto Sans Symbols"/>
                        <a:buChar char="❑"/>
                      </a:pPr>
                      <a:r>
                        <a:rPr b="0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For fair and transparent </a:t>
                      </a:r>
                      <a:r>
                        <a:rPr b="1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recruitment and development</a:t>
                      </a:r>
                      <a:endParaRPr sz="1400" u="none" cap="none" strike="noStrike"/>
                    </a:p>
                    <a:p>
                      <a:pPr indent="-4572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400"/>
                        <a:buFont typeface="Noto Sans Symbols"/>
                        <a:buChar char="❑"/>
                      </a:pPr>
                      <a:r>
                        <a:rPr b="0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For providing an enabling environment: </a:t>
                      </a:r>
                      <a:endParaRPr sz="1400" u="none" cap="none" strike="noStrike"/>
                    </a:p>
                    <a:p>
                      <a:pPr indent="-457200" lvl="2" marL="13716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400"/>
                        <a:buFont typeface="Courier New"/>
                        <a:buChar char="o"/>
                      </a:pPr>
                      <a:r>
                        <a:rPr b="0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Opportunities for </a:t>
                      </a:r>
                      <a:r>
                        <a:rPr b="1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professional development</a:t>
                      </a:r>
                      <a:endParaRPr sz="1400" u="none" cap="none" strike="noStrike"/>
                    </a:p>
                    <a:p>
                      <a:pPr indent="-457200" lvl="2" marL="13716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400"/>
                        <a:buFont typeface="Courier New"/>
                        <a:buChar char="o"/>
                      </a:pPr>
                      <a:r>
                        <a:rPr b="1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Research -linked with teaching</a:t>
                      </a:r>
                      <a:endParaRPr sz="1400" u="none" cap="none" strike="noStrike"/>
                    </a:p>
                    <a:p>
                      <a:pPr indent="-457200" lvl="2" marL="13716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400"/>
                        <a:buFont typeface="Courier New"/>
                        <a:buChar char="o"/>
                      </a:pPr>
                      <a:r>
                        <a:rPr b="1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Innovation</a:t>
                      </a:r>
                      <a:r>
                        <a:rPr b="0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in teaching and in new technologies</a:t>
                      </a:r>
                      <a:endParaRPr sz="1400" u="none" cap="none" strike="noStrike"/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277" name="Google Shape;27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1296185"/>
            <a:ext cx="2224726" cy="16685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" name="Google Shape;284;p21"/>
          <p:cNvGraphicFramePr/>
          <p:nvPr/>
        </p:nvGraphicFramePr>
        <p:xfrm>
          <a:off x="2535809" y="156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04650"/>
              </a:tblGrid>
              <a:tr h="280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EUROPEAN STANDARDS AND GUIDELINES (ESG vs. 2015) FOR INTERNAL QUALITY ASSURANCE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i="0" sz="32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285" name="Google Shape;28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8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6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3955" y="1282045"/>
            <a:ext cx="2247900" cy="1685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88" name="Google Shape;288;p21"/>
          <p:cNvGraphicFramePr/>
          <p:nvPr/>
        </p:nvGraphicFramePr>
        <p:xfrm>
          <a:off x="2835445" y="281623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{AE8247CA-49E3-4EDB-B462-4A803D01EA31}</a:tableStyleId>
              </a:tblPr>
              <a:tblGrid>
                <a:gridCol w="706050"/>
                <a:gridCol w="34253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CRIT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What it is about...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1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Policy</a:t>
                      </a:r>
                      <a:r>
                        <a:rPr b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for quality assurance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B3C6E7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2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Design and Approval of </a:t>
                      </a:r>
                      <a:r>
                        <a:rPr b="1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programmes</a:t>
                      </a:r>
                      <a:endParaRPr b="1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s-ES" sz="2400" u="none" cap="none" strike="noStrike">
                          <a:solidFill>
                            <a:srgbClr val="2F5496"/>
                          </a:solidFill>
                        </a:rPr>
                        <a:t>3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Student-centred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learning, teaching and assessment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E1EFD8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4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admission, progression, recognition and certification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E1EFD8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s-ES" sz="2400" u="none" cap="none" strike="noStrike">
                          <a:solidFill>
                            <a:srgbClr val="2F5496"/>
                          </a:solidFill>
                        </a:rPr>
                        <a:t>5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Teaching </a:t>
                      </a:r>
                      <a:r>
                        <a:rPr b="1" lang="es-ES" sz="1800" u="none" cap="none" strike="noStrike"/>
                        <a:t>Staff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  <p:graphicFrame>
        <p:nvGraphicFramePr>
          <p:cNvPr id="289" name="Google Shape;289;p21"/>
          <p:cNvGraphicFramePr/>
          <p:nvPr/>
        </p:nvGraphicFramePr>
        <p:xfrm>
          <a:off x="7110810" y="281623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{AE8247CA-49E3-4EDB-B462-4A803D01EA31}</a:tableStyleId>
              </a:tblPr>
              <a:tblGrid>
                <a:gridCol w="1064600"/>
                <a:gridCol w="32473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CRIT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What it is about...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6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Learning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resources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and student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support</a:t>
                      </a:r>
                      <a:endParaRPr b="1" sz="1800" u="none" cap="none" strike="noStrike"/>
                    </a:p>
                  </a:txBody>
                  <a:tcPr marT="45725" marB="45725" marR="91450" marL="91450" anchor="ctr">
                    <a:solidFill>
                      <a:srgbClr val="D0CECE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7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s-ES" sz="1800" u="none" cap="none" strike="noStrike"/>
                        <a:t>Information</a:t>
                      </a:r>
                      <a:r>
                        <a:rPr b="0" lang="es-ES" sz="1800" u="none" cap="none" strike="noStrike"/>
                        <a:t> management</a:t>
                      </a:r>
                      <a:endParaRPr b="0" sz="1800" u="none" cap="none" strike="noStrike"/>
                    </a:p>
                  </a:txBody>
                  <a:tcPr marT="45725" marB="45725" marR="91450" marL="91450" anchor="ctr">
                    <a:solidFill>
                      <a:srgbClr val="CCCCFF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8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Public </a:t>
                      </a:r>
                      <a:r>
                        <a:rPr b="1" lang="es-ES" sz="1800" u="none" cap="none" strike="noStrike"/>
                        <a:t>information</a:t>
                      </a:r>
                      <a:endParaRPr b="1" sz="1800" u="none" cap="none" strike="noStrike"/>
                    </a:p>
                  </a:txBody>
                  <a:tcPr marT="45725" marB="45725" marR="91450" marL="91450" anchor="ctr">
                    <a:solidFill>
                      <a:srgbClr val="CCCCFF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s-ES" sz="2400" u="none" cap="none" strike="noStrike">
                          <a:solidFill>
                            <a:srgbClr val="2F5496"/>
                          </a:solidFill>
                        </a:rPr>
                        <a:t>9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On-going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monitoring 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and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periodic review 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of programmes</a:t>
                      </a:r>
                      <a:endParaRPr b="0" sz="18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10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Cyclical external 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quality assurance</a:t>
                      </a:r>
                      <a:endParaRPr b="0" sz="18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4" name="Google Shape;294;p22"/>
          <p:cNvGraphicFramePr/>
          <p:nvPr/>
        </p:nvGraphicFramePr>
        <p:xfrm>
          <a:off x="2496457" y="156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44000"/>
              </a:tblGrid>
              <a:tr h="280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EUROPEAN STANDARDS AND GUIDELINES (ESG vs. 2015)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CRITERION 6. 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Learning resources and student supports</a:t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sz="32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400"/>
                        <a:buFont typeface="Noto Sans Symbols"/>
                        <a:buChar char="❑"/>
                      </a:pPr>
                      <a:r>
                        <a:rPr b="1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Physical</a:t>
                      </a:r>
                      <a:r>
                        <a:rPr b="0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resources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400"/>
                        <a:buFont typeface="Noto Sans Symbols"/>
                        <a:buChar char="❑"/>
                      </a:pPr>
                      <a:r>
                        <a:rPr b="1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Human </a:t>
                      </a:r>
                      <a:r>
                        <a:rPr b="0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resources</a:t>
                      </a:r>
                      <a:endParaRPr b="0" i="0" sz="1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400"/>
                        <a:buFont typeface="Noto Sans Symbols"/>
                        <a:buChar char="❑"/>
                      </a:pPr>
                      <a:r>
                        <a:rPr b="0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Resources </a:t>
                      </a:r>
                      <a:r>
                        <a:rPr b="1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for diversity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400"/>
                        <a:buFont typeface="Noto Sans Symbols"/>
                        <a:buChar char="❑"/>
                      </a:pPr>
                      <a:r>
                        <a:rPr b="0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All resources</a:t>
                      </a:r>
                      <a:endParaRPr sz="1400" u="none" cap="none" strike="noStrike"/>
                    </a:p>
                    <a:p>
                      <a:pPr indent="-285750" lvl="1" marL="7429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800"/>
                        <a:buFont typeface="Noto Sans Symbols"/>
                        <a:buChar char="⮚"/>
                      </a:pPr>
                      <a:r>
                        <a:rPr b="1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Fit</a:t>
                      </a:r>
                      <a:r>
                        <a:rPr b="0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for purpose</a:t>
                      </a:r>
                      <a:endParaRPr sz="1400" u="none" cap="none" strike="noStrike"/>
                    </a:p>
                    <a:p>
                      <a:pPr indent="-285750" lvl="1" marL="7429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800"/>
                        <a:buFont typeface="Noto Sans Symbols"/>
                        <a:buChar char="⮚"/>
                      </a:pPr>
                      <a:r>
                        <a:rPr b="1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Accessible</a:t>
                      </a:r>
                      <a:endParaRPr sz="1400" u="none" cap="none" strike="noStrike"/>
                    </a:p>
                    <a:p>
                      <a:pPr indent="-285750" lvl="1" marL="7429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800"/>
                        <a:buFont typeface="Noto Sans Symbols"/>
                        <a:buChar char="⮚"/>
                      </a:pPr>
                      <a:r>
                        <a:rPr b="1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Students are informed </a:t>
                      </a:r>
                      <a:r>
                        <a:rPr b="0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of the services available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b="0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Role of </a:t>
                      </a:r>
                      <a:r>
                        <a:rPr b="1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support and administrative staff</a:t>
                      </a:r>
                      <a:r>
                        <a:rPr b="0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… qualified</a:t>
                      </a:r>
                      <a:endParaRPr b="0" sz="3200" u="none" cap="none" strike="noStrike">
                        <a:solidFill>
                          <a:srgbClr val="2F5496"/>
                        </a:solidFill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295" name="Google Shape;29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3955" y="1282045"/>
            <a:ext cx="2247900" cy="168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2" name="Google Shape;302;p23"/>
          <p:cNvGraphicFramePr/>
          <p:nvPr/>
        </p:nvGraphicFramePr>
        <p:xfrm>
          <a:off x="2535809" y="156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04650"/>
              </a:tblGrid>
              <a:tr h="280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EUROPEAN STANDARDS AND GUIDELINES (ESG vs. 2015) FOR INTERNAL QUALITY ASSURANCE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i="0" sz="32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303" name="Google Shape;30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3955" y="1282045"/>
            <a:ext cx="2247900" cy="1685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6" name="Google Shape;306;p23"/>
          <p:cNvGraphicFramePr/>
          <p:nvPr/>
        </p:nvGraphicFramePr>
        <p:xfrm>
          <a:off x="2835445" y="281623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{AE8247CA-49E3-4EDB-B462-4A803D01EA31}</a:tableStyleId>
              </a:tblPr>
              <a:tblGrid>
                <a:gridCol w="706050"/>
                <a:gridCol w="34253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CRIT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What it is about...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1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Policy</a:t>
                      </a:r>
                      <a:r>
                        <a:rPr b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for quality assurance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B3C6E7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2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Design and Approval of </a:t>
                      </a:r>
                      <a:r>
                        <a:rPr b="1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programmes</a:t>
                      </a:r>
                      <a:endParaRPr b="1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s-ES" sz="2400" u="none" cap="none" strike="noStrike">
                          <a:solidFill>
                            <a:srgbClr val="2F5496"/>
                          </a:solidFill>
                        </a:rPr>
                        <a:t>3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Student-centred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learning, teaching and assessment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E1EFD8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4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admission, progression, recognition and certification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E1EFD8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s-ES" sz="2400" u="none" cap="none" strike="noStrike">
                          <a:solidFill>
                            <a:srgbClr val="2F5496"/>
                          </a:solidFill>
                        </a:rPr>
                        <a:t>5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Teaching </a:t>
                      </a:r>
                      <a:r>
                        <a:rPr b="1" lang="es-ES" sz="1800" u="none" cap="none" strike="noStrike"/>
                        <a:t>Staff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  <p:graphicFrame>
        <p:nvGraphicFramePr>
          <p:cNvPr id="307" name="Google Shape;307;p23"/>
          <p:cNvGraphicFramePr/>
          <p:nvPr/>
        </p:nvGraphicFramePr>
        <p:xfrm>
          <a:off x="7110810" y="281623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{AE8247CA-49E3-4EDB-B462-4A803D01EA31}</a:tableStyleId>
              </a:tblPr>
              <a:tblGrid>
                <a:gridCol w="1064600"/>
                <a:gridCol w="32473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CRIT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What it is about...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6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Learning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resources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and student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support</a:t>
                      </a:r>
                      <a:endParaRPr b="1" sz="1800" u="none" cap="none" strike="noStrike"/>
                    </a:p>
                  </a:txBody>
                  <a:tcPr marT="45725" marB="45725" marR="91450" marL="91450" anchor="ctr">
                    <a:solidFill>
                      <a:srgbClr val="D0CECE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7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s-ES" sz="1800" u="none" cap="none" strike="noStrike"/>
                        <a:t>Information</a:t>
                      </a:r>
                      <a:r>
                        <a:rPr b="0" lang="es-ES" sz="1800" u="none" cap="none" strike="noStrike"/>
                        <a:t> management</a:t>
                      </a:r>
                      <a:endParaRPr b="0" sz="1800" u="none" cap="none" strike="noStrike"/>
                    </a:p>
                  </a:txBody>
                  <a:tcPr marT="45725" marB="45725" marR="91450" marL="91450" anchor="ctr">
                    <a:solidFill>
                      <a:srgbClr val="CCCCFF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8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Public </a:t>
                      </a:r>
                      <a:r>
                        <a:rPr b="1" lang="es-ES" sz="1800" u="none" cap="none" strike="noStrike"/>
                        <a:t>information</a:t>
                      </a:r>
                      <a:endParaRPr b="1" sz="1800" u="none" cap="none" strike="noStrike"/>
                    </a:p>
                  </a:txBody>
                  <a:tcPr marT="45725" marB="45725" marR="91450" marL="91450" anchor="ctr">
                    <a:solidFill>
                      <a:srgbClr val="CCCCFF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s-ES" sz="2400" u="none" cap="none" strike="noStrike">
                          <a:solidFill>
                            <a:srgbClr val="2F5496"/>
                          </a:solidFill>
                        </a:rPr>
                        <a:t>9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On-going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monitoring 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and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periodic review 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of programmes</a:t>
                      </a:r>
                      <a:endParaRPr b="0" sz="18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10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Cyclical external 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quality assurance</a:t>
                      </a:r>
                      <a:endParaRPr b="0" sz="18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2" name="Google Shape;312;p24"/>
          <p:cNvGraphicFramePr/>
          <p:nvPr/>
        </p:nvGraphicFramePr>
        <p:xfrm>
          <a:off x="2496457" y="156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44000"/>
              </a:tblGrid>
              <a:tr h="280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EUROPEAN STANDARDS AND GUIDELINES (ESG vs. 2015)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CRITERION 7. 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Information management</a:t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es-ES" sz="24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Relevant elements: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000"/>
                        <a:buFont typeface="Noto Sans Symbols"/>
                        <a:buChar char="❑"/>
                      </a:pPr>
                      <a:r>
                        <a:rPr b="0" i="0" lang="es-ES" sz="20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Key Performance Indicators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000"/>
                        <a:buFont typeface="Noto Sans Symbols"/>
                        <a:buChar char="❑"/>
                      </a:pPr>
                      <a:r>
                        <a:rPr b="0" i="0" lang="es-ES" sz="20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 profile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000"/>
                        <a:buFont typeface="Noto Sans Symbols"/>
                        <a:buChar char="❑"/>
                      </a:pPr>
                      <a:r>
                        <a:rPr b="0" i="0" lang="es-ES" sz="20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 progress, success rates and drop-out rates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000"/>
                        <a:buFont typeface="Noto Sans Symbols"/>
                        <a:buChar char="❑"/>
                      </a:pPr>
                      <a:r>
                        <a:rPr b="0" i="0" lang="es-ES" sz="20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 satisfaction with their programmes</a:t>
                      </a:r>
                      <a:endParaRPr b="0" i="0" sz="20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313" name="Google Shape;31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3955" y="1282045"/>
            <a:ext cx="2247900" cy="168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0" name="Google Shape;320;p25"/>
          <p:cNvGraphicFramePr/>
          <p:nvPr/>
        </p:nvGraphicFramePr>
        <p:xfrm>
          <a:off x="2496457" y="156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44000"/>
              </a:tblGrid>
              <a:tr h="280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EUROPEAN STANDARDS AND GUIDELINES (ESG vs. 2015)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CRITERION 8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Public information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5750" lvl="1" marL="7429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000"/>
                        <a:buFont typeface="Noto Sans Symbols"/>
                        <a:buChar char="❑"/>
                      </a:pPr>
                      <a:r>
                        <a:rPr b="0" i="0" lang="es-ES" sz="20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Range of programmes on offer and their selection criteria, </a:t>
                      </a:r>
                      <a:endParaRPr sz="1400" u="none" cap="none" strike="noStrike"/>
                    </a:p>
                    <a:p>
                      <a:pPr indent="-285750" lvl="1" marL="7429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000"/>
                        <a:buFont typeface="Noto Sans Symbols"/>
                        <a:buChar char="❑"/>
                      </a:pPr>
                      <a:r>
                        <a:rPr b="0" i="0" lang="es-ES" sz="20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Intended learning outcomes</a:t>
                      </a:r>
                      <a:endParaRPr sz="1400" u="none" cap="none" strike="noStrike"/>
                    </a:p>
                    <a:p>
                      <a:pPr indent="-285750" lvl="1" marL="7429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000"/>
                        <a:buFont typeface="Noto Sans Symbols"/>
                        <a:buChar char="❑"/>
                      </a:pPr>
                      <a:r>
                        <a:rPr b="0" i="0" lang="es-ES" sz="20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Qualifications</a:t>
                      </a:r>
                      <a:endParaRPr sz="1400" u="none" cap="none" strike="noStrike"/>
                    </a:p>
                    <a:p>
                      <a:pPr indent="-285750" lvl="1" marL="7429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000"/>
                        <a:buFont typeface="Noto Sans Symbols"/>
                        <a:buChar char="❑"/>
                      </a:pPr>
                      <a:r>
                        <a:rPr b="0" i="0" lang="es-ES" sz="20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Teaching, learning and assessment procedures</a:t>
                      </a:r>
                      <a:endParaRPr sz="1400" u="none" cap="none" strike="noStrike"/>
                    </a:p>
                    <a:p>
                      <a:pPr indent="-285750" lvl="1" marL="7429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000"/>
                        <a:buFont typeface="Noto Sans Symbols"/>
                        <a:buChar char="❑"/>
                      </a:pPr>
                      <a:r>
                        <a:rPr b="0" i="0" lang="es-ES" sz="20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Success rates</a:t>
                      </a:r>
                      <a:endParaRPr sz="1400" u="none" cap="none" strike="noStrike"/>
                    </a:p>
                    <a:p>
                      <a:pPr indent="-285750" lvl="1" marL="7429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000"/>
                        <a:buFont typeface="Noto Sans Symbols"/>
                        <a:buChar char="❑"/>
                      </a:pPr>
                      <a:r>
                        <a:rPr b="0" i="0" lang="es-ES" sz="20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Employment information for graduates.</a:t>
                      </a:r>
                      <a:endParaRPr b="0" i="0" sz="1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321" name="Google Shape;32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3955" y="1282045"/>
            <a:ext cx="2247900" cy="168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8" name="Google Shape;328;p26"/>
          <p:cNvGraphicFramePr/>
          <p:nvPr/>
        </p:nvGraphicFramePr>
        <p:xfrm>
          <a:off x="2535809" y="156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04650"/>
              </a:tblGrid>
              <a:tr h="280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EUROPEAN STANDARDS AND GUIDELINES (ESG vs. 2015) FOR INTERNAL QUALITY ASSURANCE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i="0" sz="32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329" name="Google Shape;32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3955" y="1282045"/>
            <a:ext cx="2247900" cy="1685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32" name="Google Shape;332;p26"/>
          <p:cNvGraphicFramePr/>
          <p:nvPr/>
        </p:nvGraphicFramePr>
        <p:xfrm>
          <a:off x="2835445" y="281623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{AE8247CA-49E3-4EDB-B462-4A803D01EA31}</a:tableStyleId>
              </a:tblPr>
              <a:tblGrid>
                <a:gridCol w="706050"/>
                <a:gridCol w="34253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CRIT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What it is about...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1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B3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Policy</a:t>
                      </a:r>
                      <a:r>
                        <a:rPr b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for quality assurance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B3C6E7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2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Design and Approval of </a:t>
                      </a:r>
                      <a:r>
                        <a:rPr b="1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programmes</a:t>
                      </a:r>
                      <a:endParaRPr b="1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s-ES" sz="2400" u="none" cap="none" strike="noStrike">
                          <a:solidFill>
                            <a:srgbClr val="2F5496"/>
                          </a:solidFill>
                        </a:rPr>
                        <a:t>3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Student-centred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learning, teaching and assessment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E1EFD8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4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admission, progression, recognition and certification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E1EFD8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s-ES" sz="2400" u="none" cap="none" strike="noStrike">
                          <a:solidFill>
                            <a:srgbClr val="2F5496"/>
                          </a:solidFill>
                        </a:rPr>
                        <a:t>5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Teaching </a:t>
                      </a:r>
                      <a:r>
                        <a:rPr b="1" lang="es-ES" sz="1800" u="none" cap="none" strike="noStrike"/>
                        <a:t>Staff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  <p:graphicFrame>
        <p:nvGraphicFramePr>
          <p:cNvPr id="333" name="Google Shape;333;p26"/>
          <p:cNvGraphicFramePr/>
          <p:nvPr/>
        </p:nvGraphicFramePr>
        <p:xfrm>
          <a:off x="7110810" y="281623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{AE8247CA-49E3-4EDB-B462-4A803D01EA31}</a:tableStyleId>
              </a:tblPr>
              <a:tblGrid>
                <a:gridCol w="1064600"/>
                <a:gridCol w="32473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CRIT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What it is about...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6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Learning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resources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and student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support</a:t>
                      </a:r>
                      <a:endParaRPr b="1" sz="1800" u="none" cap="none" strike="noStrike"/>
                    </a:p>
                  </a:txBody>
                  <a:tcPr marT="45725" marB="45725" marR="91450" marL="91450" anchor="ctr">
                    <a:solidFill>
                      <a:srgbClr val="D0CECE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7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s-ES" sz="1800" u="none" cap="none" strike="noStrike"/>
                        <a:t>Information</a:t>
                      </a:r>
                      <a:r>
                        <a:rPr b="0" lang="es-ES" sz="1800" u="none" cap="none" strike="noStrike"/>
                        <a:t> management</a:t>
                      </a:r>
                      <a:endParaRPr b="0" sz="1800" u="none" cap="none" strike="noStrike"/>
                    </a:p>
                  </a:txBody>
                  <a:tcPr marT="45725" marB="45725" marR="91450" marL="91450" anchor="ctr">
                    <a:solidFill>
                      <a:srgbClr val="CCCCFF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8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Public </a:t>
                      </a:r>
                      <a:r>
                        <a:rPr b="1" lang="es-ES" sz="1800" u="none" cap="none" strike="noStrike"/>
                        <a:t>information</a:t>
                      </a:r>
                      <a:endParaRPr b="1" sz="1800" u="none" cap="none" strike="noStrike"/>
                    </a:p>
                  </a:txBody>
                  <a:tcPr marT="45725" marB="45725" marR="91450" marL="91450" anchor="ctr">
                    <a:solidFill>
                      <a:srgbClr val="CCCCFF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s-ES" sz="2400" u="none" cap="none" strike="noStrike">
                          <a:solidFill>
                            <a:srgbClr val="2F5496"/>
                          </a:solidFill>
                        </a:rPr>
                        <a:t>9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On-going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monitoring 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and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periodic review 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of programmes</a:t>
                      </a:r>
                      <a:endParaRPr b="0" sz="18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10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Cyclical external 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quality assurance</a:t>
                      </a:r>
                      <a:endParaRPr b="0" sz="1800" u="none" cap="none" strike="noStrike"/>
                    </a:p>
                  </a:txBody>
                  <a:tcPr marT="45725" marB="45725" marR="91450" marL="91450" anchor="ctr">
                    <a:solidFill>
                      <a:srgbClr val="F7CAA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" name="Google Shape;338;p27"/>
          <p:cNvGraphicFramePr/>
          <p:nvPr/>
        </p:nvGraphicFramePr>
        <p:xfrm>
          <a:off x="2496457" y="156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44000"/>
              </a:tblGrid>
              <a:tr h="280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EUROPEAN STANDARDS AND GUIDELINES (ESG vs. 2015)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CRITERION 9 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On-going monitoring and periodic review of programmes</a:t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000"/>
                        <a:buFont typeface="Noto Sans Symbols"/>
                        <a:buChar char="❑"/>
                      </a:pPr>
                      <a:r>
                        <a:rPr b="1" i="0" lang="es-ES" sz="20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Monitoring</a:t>
                      </a:r>
                      <a:r>
                        <a:rPr b="0" i="0" lang="es-ES" sz="20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processes 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000"/>
                        <a:buFont typeface="Noto Sans Symbols"/>
                        <a:buChar char="❑"/>
                      </a:pPr>
                      <a:r>
                        <a:rPr b="0" i="0" lang="es-ES" sz="20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Make them </a:t>
                      </a:r>
                      <a:r>
                        <a:rPr b="1" i="0" lang="es-ES" sz="20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public</a:t>
                      </a:r>
                      <a:endParaRPr sz="1400" u="none" cap="none" strike="noStrike"/>
                    </a:p>
                    <a:p>
                      <a:pPr indent="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339" name="Google Shape;33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3955" y="1282045"/>
            <a:ext cx="2247900" cy="168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6" name="Google Shape;346;p28"/>
          <p:cNvGraphicFramePr/>
          <p:nvPr/>
        </p:nvGraphicFramePr>
        <p:xfrm>
          <a:off x="2496457" y="156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44000"/>
              </a:tblGrid>
              <a:tr h="280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EUROPEAN STANDARDS AND GUIDELINES (ESG vs. 2015)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CRITERION 10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Cyclical external quality assurance</a:t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Char char="❑"/>
                      </a:pP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</a:t>
                      </a:r>
                      <a:r>
                        <a:rPr b="0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akes as a reference the European and standards guidelines for quality.</a:t>
                      </a:r>
                      <a:endParaRPr b="0" sz="3200" u="none" cap="none" strike="noStrike">
                        <a:solidFill>
                          <a:srgbClr val="2F5496"/>
                        </a:solidFill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347" name="Google Shape;34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3955" y="1282045"/>
            <a:ext cx="2247900" cy="168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133" y="4444692"/>
            <a:ext cx="2306995" cy="2306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3121" y="1096847"/>
            <a:ext cx="2253007" cy="168975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58" name="Google Shape;358;p29"/>
          <p:cNvGraphicFramePr/>
          <p:nvPr/>
        </p:nvGraphicFramePr>
        <p:xfrm>
          <a:off x="2496457" y="156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44000"/>
              </a:tblGrid>
              <a:tr h="3817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ROLE OF STANDARDS OF QUALITY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Subjectivity of the notion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Quality by contrast: reality vs expectations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intangibility of the Education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STANDARDS</a:t>
                      </a:r>
                      <a:endParaRPr sz="1400" u="none" cap="none" strike="noStrike"/>
                    </a:p>
                    <a:p>
                      <a:pPr indent="-4572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Create expectations</a:t>
                      </a:r>
                      <a:endParaRPr sz="1400" u="none" cap="none" strike="noStrike"/>
                    </a:p>
                    <a:p>
                      <a:pPr indent="-4572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Influence quality perception</a:t>
                      </a:r>
                      <a:endParaRPr sz="1400" u="none" cap="none" strike="noStrike"/>
                    </a:p>
                    <a:p>
                      <a:pPr indent="-4572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References to redirect reality</a:t>
                      </a:r>
                      <a:endParaRPr sz="1400" u="none" cap="none" strike="noStrike"/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359" name="Google Shape;359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936610" y="2149311"/>
            <a:ext cx="2634006" cy="3143063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29"/>
          <p:cNvSpPr/>
          <p:nvPr/>
        </p:nvSpPr>
        <p:spPr>
          <a:xfrm>
            <a:off x="5410986" y="4733440"/>
            <a:ext cx="3968685" cy="2124560"/>
          </a:xfrm>
          <a:prstGeom prst="irregularSeal2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✔"/>
            </a:pPr>
            <a:r>
              <a:rPr b="1" i="0" lang="es-ES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design</a:t>
            </a:r>
            <a:endParaRPr b="1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✔"/>
            </a:pPr>
            <a:r>
              <a:rPr b="1" i="0" lang="es-ES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monitor</a:t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04639" y="5572412"/>
            <a:ext cx="2447617" cy="137923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67" name="Google Shape;367;p30"/>
          <p:cNvGraphicFramePr/>
          <p:nvPr/>
        </p:nvGraphicFramePr>
        <p:xfrm>
          <a:off x="2575030" y="17608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44000"/>
              </a:tblGrid>
              <a:tr h="3817075">
                <a:tc>
                  <a:txBody>
                    <a:bodyPr/>
                    <a:lstStyle/>
                    <a:p>
                      <a:pPr indent="-4572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Quality as a cicle</a:t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794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794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794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2794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4572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Different levels</a:t>
                      </a:r>
                      <a:endParaRPr sz="1400" u="none" cap="none" strike="noStrike"/>
                    </a:p>
                    <a:p>
                      <a:pPr indent="-2794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368" name="Google Shape;368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06476" y="2256665"/>
            <a:ext cx="2087500" cy="156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1296185"/>
            <a:ext cx="2224726" cy="16685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ndo Pájaro Azul De Dibujos Animados Volando Agitando Ilustración  Vectorial Ilustraciones Svg, Vectoriales, Clip Art Vectorizado Libre De  Derechos. Image 96070405." id="370" name="Google Shape;370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1315480">
            <a:off x="9923163" y="-14533"/>
            <a:ext cx="2424433" cy="1258503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30"/>
          <p:cNvSpPr txBox="1"/>
          <p:nvPr/>
        </p:nvSpPr>
        <p:spPr>
          <a:xfrm rot="-1113677">
            <a:off x="10411726" y="939760"/>
            <a:ext cx="178850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A bird’s eye view</a:t>
            </a:r>
            <a:endParaRPr b="1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30"/>
          <p:cNvSpPr txBox="1"/>
          <p:nvPr/>
        </p:nvSpPr>
        <p:spPr>
          <a:xfrm>
            <a:off x="6922028" y="3420467"/>
            <a:ext cx="4797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I. Centre level</a:t>
            </a:r>
            <a:endParaRPr b="0" i="0" sz="2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II. Teaching level</a:t>
            </a:r>
            <a:endParaRPr b="0" i="0" sz="2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III. Degree level</a:t>
            </a:r>
            <a:endParaRPr b="0" i="0" sz="2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30"/>
          <p:cNvSpPr/>
          <p:nvPr/>
        </p:nvSpPr>
        <p:spPr>
          <a:xfrm>
            <a:off x="6272871" y="2846702"/>
            <a:ext cx="900714" cy="2532935"/>
          </a:xfrm>
          <a:prstGeom prst="leftBrace">
            <a:avLst>
              <a:gd fmla="val 8333" name="adj1"/>
              <a:gd fmla="val 51553" name="adj2"/>
            </a:avLst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87329"/>
            <a:ext cx="2447617" cy="137923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80" name="Google Shape;380;p31"/>
          <p:cNvGraphicFramePr/>
          <p:nvPr/>
        </p:nvGraphicFramePr>
        <p:xfrm>
          <a:off x="2575030" y="17608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44000"/>
              </a:tblGrid>
              <a:tr h="3817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I. QUALITY AT CENTRE LEVEL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(about PROCESSES)</a:t>
                      </a:r>
                      <a:endParaRPr sz="1400" u="none" cap="none" strike="noStrike"/>
                    </a:p>
                    <a:p>
                      <a:pPr indent="-4572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Noto Sans Symbols"/>
                        <a:buChar char="✔"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Sequence of tasks</a:t>
                      </a:r>
                      <a:endParaRPr sz="1400" u="none" cap="none" strike="noStrike"/>
                    </a:p>
                    <a:p>
                      <a:pPr indent="-4572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Noto Sans Symbols"/>
                        <a:buChar char="✔"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Responsibles</a:t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4572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Noto Sans Symbols"/>
                        <a:buChar char="✔"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Related stakeholders</a:t>
                      </a:r>
                      <a:endParaRPr sz="1400" u="none" cap="none" strike="noStrike"/>
                    </a:p>
                    <a:p>
                      <a:pPr indent="-4572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Noto Sans Symbols"/>
                        <a:buChar char="✔"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Documents</a:t>
                      </a:r>
                      <a:endParaRPr sz="1400" u="none" cap="none" strike="noStrike"/>
                    </a:p>
                    <a:p>
                      <a:pPr indent="-4572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Noto Sans Symbols"/>
                        <a:buChar char="✔"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Indicators</a:t>
                      </a:r>
                      <a:endParaRPr sz="1400" u="none" cap="none" strike="noStrike"/>
                    </a:p>
                    <a:p>
                      <a:pPr indent="-2794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457200" lvl="0" marL="45720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computer app </a:t>
                      </a:r>
                      <a:endParaRPr sz="1400" u="none" cap="none" strike="noStrike"/>
                    </a:p>
                    <a:p>
                      <a:pPr indent="-2794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381" name="Google Shape;381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1296185"/>
            <a:ext cx="2224726" cy="1668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506383" y="3723586"/>
            <a:ext cx="2088545" cy="1625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845376" y="3955448"/>
            <a:ext cx="1747887" cy="1747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8" name="Google Shape;388;p32"/>
          <p:cNvGraphicFramePr/>
          <p:nvPr/>
        </p:nvGraphicFramePr>
        <p:xfrm>
          <a:off x="1832433" y="11661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44000"/>
              </a:tblGrid>
              <a:tr h="3817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s-ES" sz="20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Operational </a:t>
                      </a:r>
                      <a:r>
                        <a:rPr b="1" lang="es-ES" sz="20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processes</a:t>
                      </a:r>
                      <a:endParaRPr b="1" i="0" sz="20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CB8C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9" name="Google Shape;389;p32"/>
          <p:cNvGraphicFramePr/>
          <p:nvPr/>
        </p:nvGraphicFramePr>
        <p:xfrm>
          <a:off x="1832434" y="17521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44000"/>
              </a:tblGrid>
              <a:tr h="537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s-ES" sz="20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Strategic Processes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CB8C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0" name="Google Shape;390;p32"/>
          <p:cNvGraphicFramePr/>
          <p:nvPr/>
        </p:nvGraphicFramePr>
        <p:xfrm>
          <a:off x="1813850" y="515652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44000"/>
              </a:tblGrid>
              <a:tr h="537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s-E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Support Processes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0" i="1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CB8C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1" name="Google Shape;391;p32"/>
          <p:cNvGraphicFramePr/>
          <p:nvPr/>
        </p:nvGraphicFramePr>
        <p:xfrm>
          <a:off x="1832434" y="622863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44000"/>
              </a:tblGrid>
              <a:tr h="537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CONTINUOUS IMPROVEMENT</a:t>
                      </a:r>
                      <a:endParaRPr sz="1400" u="none" cap="none" strike="noStrike"/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2" name="Google Shape;392;p32"/>
          <p:cNvGraphicFramePr/>
          <p:nvPr/>
        </p:nvGraphicFramePr>
        <p:xfrm>
          <a:off x="584462" y="57387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556175"/>
              </a:tblGrid>
              <a:tr h="5378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b="1" i="0" sz="20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b="1" i="0" sz="20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s-ES" sz="20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s-ES" sz="20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s-ES" sz="20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s-ES" sz="20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s-ES" sz="20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s-ES" sz="20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s-ES" sz="20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s-ES" sz="20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s-ES" sz="20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s-ES" sz="20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s-ES" sz="20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s-ES" sz="20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</a:t>
                      </a:r>
                      <a:endParaRPr sz="1400" u="none" cap="none" strike="noStrike"/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3" name="Google Shape;393;p32"/>
          <p:cNvGraphicFramePr/>
          <p:nvPr/>
        </p:nvGraphicFramePr>
        <p:xfrm>
          <a:off x="11329447" y="84995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556175"/>
              </a:tblGrid>
              <a:tr h="5378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s-ES" sz="16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s-ES" sz="16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s-ES" sz="16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s-ES" sz="16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s-ES" sz="16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s-ES" sz="16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s-ES" sz="16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s-ES" sz="16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s-ES" sz="16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b="1" i="0" sz="16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s-ES" sz="16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s-ES" sz="16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s-ES" sz="16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s-ES" sz="16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s-ES" sz="16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s-ES" sz="16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s-ES" sz="16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s-ES" sz="16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s-ES" sz="16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s-ES" sz="16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s-ES" sz="16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s-ES" sz="16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</a:t>
                      </a:r>
                      <a:endParaRPr sz="1400" u="none" cap="none" strike="noStrike"/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sp>
        <p:nvSpPr>
          <p:cNvPr id="394" name="Google Shape;394;p32"/>
          <p:cNvSpPr txBox="1"/>
          <p:nvPr/>
        </p:nvSpPr>
        <p:spPr>
          <a:xfrm>
            <a:off x="1993098" y="5537945"/>
            <a:ext cx="1918923" cy="307777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E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Personnel management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32"/>
          <p:cNvSpPr txBox="1"/>
          <p:nvPr/>
        </p:nvSpPr>
        <p:spPr>
          <a:xfrm>
            <a:off x="6596238" y="5480450"/>
            <a:ext cx="2207527" cy="307777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E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 and complaints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32"/>
          <p:cNvSpPr txBox="1"/>
          <p:nvPr/>
        </p:nvSpPr>
        <p:spPr>
          <a:xfrm>
            <a:off x="4022754" y="5482145"/>
            <a:ext cx="2381678" cy="307777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E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Communication and reporting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32"/>
          <p:cNvSpPr txBox="1"/>
          <p:nvPr/>
        </p:nvSpPr>
        <p:spPr>
          <a:xfrm>
            <a:off x="8890018" y="5469209"/>
            <a:ext cx="1863715" cy="307777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E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Resources and services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32"/>
          <p:cNvSpPr txBox="1"/>
          <p:nvPr/>
        </p:nvSpPr>
        <p:spPr>
          <a:xfrm>
            <a:off x="2229779" y="584448"/>
            <a:ext cx="2417906" cy="369332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Stakeholder satisfaction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32"/>
          <p:cNvSpPr txBox="1"/>
          <p:nvPr/>
        </p:nvSpPr>
        <p:spPr>
          <a:xfrm>
            <a:off x="5045030" y="567039"/>
            <a:ext cx="2052998" cy="400110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s-E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Strategic Planning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32"/>
          <p:cNvSpPr txBox="1"/>
          <p:nvPr/>
        </p:nvSpPr>
        <p:spPr>
          <a:xfrm>
            <a:off x="7602750" y="557599"/>
            <a:ext cx="2945358" cy="400110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s-E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Analysis and improvement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32"/>
          <p:cNvSpPr txBox="1"/>
          <p:nvPr/>
        </p:nvSpPr>
        <p:spPr>
          <a:xfrm>
            <a:off x="8053016" y="1752140"/>
            <a:ext cx="1944250" cy="369332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Admission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32"/>
          <p:cNvSpPr txBox="1"/>
          <p:nvPr/>
        </p:nvSpPr>
        <p:spPr>
          <a:xfrm>
            <a:off x="4681510" y="1629948"/>
            <a:ext cx="2896627" cy="646331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Verification and modification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official qualifications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32"/>
          <p:cNvSpPr txBox="1"/>
          <p:nvPr/>
        </p:nvSpPr>
        <p:spPr>
          <a:xfrm>
            <a:off x="2212648" y="1692867"/>
            <a:ext cx="1544205" cy="369332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Degree Design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32"/>
          <p:cNvSpPr txBox="1"/>
          <p:nvPr/>
        </p:nvSpPr>
        <p:spPr>
          <a:xfrm>
            <a:off x="8053016" y="2480028"/>
            <a:ext cx="2024080" cy="369332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Internationalisation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32"/>
          <p:cNvSpPr txBox="1"/>
          <p:nvPr/>
        </p:nvSpPr>
        <p:spPr>
          <a:xfrm>
            <a:off x="5240892" y="2530369"/>
            <a:ext cx="1710212" cy="369332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support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32"/>
          <p:cNvSpPr txBox="1"/>
          <p:nvPr/>
        </p:nvSpPr>
        <p:spPr>
          <a:xfrm>
            <a:off x="2054555" y="2365970"/>
            <a:ext cx="2416624" cy="646331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Planning and organizing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 teaching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32"/>
          <p:cNvSpPr txBox="1"/>
          <p:nvPr/>
        </p:nvSpPr>
        <p:spPr>
          <a:xfrm>
            <a:off x="7898302" y="3182191"/>
            <a:ext cx="2934714" cy="646331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Management of professional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guidance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32"/>
          <p:cNvSpPr txBox="1"/>
          <p:nvPr/>
        </p:nvSpPr>
        <p:spPr>
          <a:xfrm>
            <a:off x="4188610" y="3239957"/>
            <a:ext cx="3414140" cy="646331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Management of undergraduate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master's degree final projects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32"/>
          <p:cNvSpPr txBox="1"/>
          <p:nvPr/>
        </p:nvSpPr>
        <p:spPr>
          <a:xfrm>
            <a:off x="2054555" y="3254042"/>
            <a:ext cx="1741952" cy="646331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Management of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internships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32"/>
          <p:cNvSpPr txBox="1"/>
          <p:nvPr/>
        </p:nvSpPr>
        <p:spPr>
          <a:xfrm>
            <a:off x="6807547" y="4094745"/>
            <a:ext cx="3269549" cy="646331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Extinguishing and/or temporarily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revoking of degree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32"/>
          <p:cNvSpPr txBox="1"/>
          <p:nvPr/>
        </p:nvSpPr>
        <p:spPr>
          <a:xfrm>
            <a:off x="3071403" y="4283340"/>
            <a:ext cx="2142190" cy="369332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Degree accreditation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32"/>
          <p:cNvSpPr/>
          <p:nvPr/>
        </p:nvSpPr>
        <p:spPr>
          <a:xfrm>
            <a:off x="1153704" y="2890673"/>
            <a:ext cx="678729" cy="646331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32"/>
          <p:cNvSpPr/>
          <p:nvPr/>
        </p:nvSpPr>
        <p:spPr>
          <a:xfrm>
            <a:off x="10838338" y="2858264"/>
            <a:ext cx="618967" cy="646331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32"/>
          <p:cNvSpPr/>
          <p:nvPr/>
        </p:nvSpPr>
        <p:spPr>
          <a:xfrm rot="-5400000">
            <a:off x="5556316" y="4678291"/>
            <a:ext cx="678729" cy="646331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32"/>
          <p:cNvSpPr/>
          <p:nvPr/>
        </p:nvSpPr>
        <p:spPr>
          <a:xfrm rot="5400000">
            <a:off x="5632200" y="1006259"/>
            <a:ext cx="527100" cy="646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16" name="Google Shape;416;p32"/>
          <p:cNvCxnSpPr/>
          <p:nvPr/>
        </p:nvCxnSpPr>
        <p:spPr>
          <a:xfrm rot="10800000">
            <a:off x="923100" y="6061435"/>
            <a:ext cx="0" cy="452488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417" name="Google Shape;417;p32"/>
          <p:cNvCxnSpPr/>
          <p:nvPr/>
        </p:nvCxnSpPr>
        <p:spPr>
          <a:xfrm rot="10800000">
            <a:off x="923100" y="6513923"/>
            <a:ext cx="909333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418" name="Google Shape;418;p32"/>
          <p:cNvCxnSpPr/>
          <p:nvPr/>
        </p:nvCxnSpPr>
        <p:spPr>
          <a:xfrm>
            <a:off x="11615323" y="6258155"/>
            <a:ext cx="14069" cy="285292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419" name="Google Shape;419;p32"/>
          <p:cNvCxnSpPr/>
          <p:nvPr/>
        </p:nvCxnSpPr>
        <p:spPr>
          <a:xfrm rot="10800000">
            <a:off x="11147821" y="6572971"/>
            <a:ext cx="466752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Google Shape;424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87329"/>
            <a:ext cx="2447617" cy="137923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26" name="Google Shape;426;p33"/>
          <p:cNvGraphicFramePr/>
          <p:nvPr/>
        </p:nvGraphicFramePr>
        <p:xfrm>
          <a:off x="2433628" y="239247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44000"/>
              </a:tblGrid>
              <a:tr h="3301325">
                <a:tc>
                  <a:txBody>
                    <a:bodyPr/>
                    <a:lstStyle/>
                    <a:p>
                      <a:pPr indent="-571500" lvl="0" marL="5715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Calibri"/>
                        <a:buAutoNum type="romanUcPeriod"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QUALITY AT CENTRE LEVEL</a:t>
                      </a:r>
                      <a:endParaRPr sz="1400" u="none" cap="none" strike="noStrike"/>
                    </a:p>
                    <a:p>
                      <a:pPr indent="0" lvl="2" marL="9144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(about processes)</a:t>
                      </a:r>
                      <a:endParaRPr/>
                    </a:p>
                    <a:p>
                      <a:pPr indent="0" lvl="2" marL="9144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II. </a:t>
                      </a: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QUALITY AT TEACHING LEVEL</a:t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III. QUALITY AT DEGREE LEVEL</a:t>
                      </a:r>
                      <a:endParaRPr sz="1400" u="none" cap="none" strike="noStrike"/>
                    </a:p>
                    <a:p>
                      <a:pPr indent="-457200" lvl="1" marL="9144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Noto Sans Symbols"/>
                        <a:buChar char="⮚"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Design approval</a:t>
                      </a:r>
                      <a:endParaRPr sz="1400" u="none" cap="none" strike="noStrike"/>
                    </a:p>
                    <a:p>
                      <a:pPr indent="-457200" lvl="1" marL="9144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Noto Sans Symbols"/>
                        <a:buChar char="⮚"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Monitoring</a:t>
                      </a:r>
                      <a:endParaRPr sz="1400" u="none" cap="none" strike="noStrike"/>
                    </a:p>
                    <a:p>
                      <a:pPr indent="-457200" lvl="1" marL="9144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Noto Sans Symbols"/>
                        <a:buChar char="⮚"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Implementation approval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427" name="Google Shape;427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1296185"/>
            <a:ext cx="2224726" cy="16685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Google Shape;43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87329"/>
            <a:ext cx="2447617" cy="137923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34" name="Google Shape;434;p34"/>
          <p:cNvGraphicFramePr/>
          <p:nvPr/>
        </p:nvGraphicFramePr>
        <p:xfrm>
          <a:off x="2575030" y="17608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44000"/>
              </a:tblGrid>
              <a:tr h="3817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III. QUALITY AT TEACHING LEVEL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purpose of teaching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1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None/>
                      </a:pPr>
                      <a:r>
                        <a:rPr b="0" i="1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 that students achieve the development of the competences of the Academic-Professional profile of the corresponding degree</a:t>
                      </a:r>
                      <a:endParaRPr sz="1400" u="none" cap="none" strike="noStrike"/>
                    </a:p>
                    <a:p>
                      <a:pPr indent="0" lvl="1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1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None/>
                      </a:pPr>
                      <a:r>
                        <a:rPr b="0" i="1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And, to achieve this, each university will follow its own training model, which will be deeply rooted in its identity and mission</a:t>
                      </a:r>
                      <a:endParaRPr sz="1400" u="none" cap="none" strike="noStrike"/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435" name="Google Shape;435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1296185"/>
            <a:ext cx="2224726" cy="16685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" name="Google Shape;440;p35"/>
          <p:cNvGraphicFramePr/>
          <p:nvPr/>
        </p:nvGraphicFramePr>
        <p:xfrm>
          <a:off x="2535809" y="156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104650"/>
              </a:tblGrid>
              <a:tr h="280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EUROPEAN STANDARDS AND GUIDELINES (ESG vs. 2015) FOR INTERNAL QUALITY ASSURANCE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1" i="0" sz="32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t/>
                      </a:r>
                      <a:endParaRPr b="0" i="0" sz="3200" u="none" cap="none" strike="noStrike">
                        <a:solidFill>
                          <a:srgbClr val="2F549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441" name="Google Shape;44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43" name="Google Shape;443;p35"/>
          <p:cNvGraphicFramePr/>
          <p:nvPr/>
        </p:nvGraphicFramePr>
        <p:xfrm>
          <a:off x="2835445" y="281623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{AE8247CA-49E3-4EDB-B462-4A803D01EA31}</a:tableStyleId>
              </a:tblPr>
              <a:tblGrid>
                <a:gridCol w="706050"/>
                <a:gridCol w="34253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CRIT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What it is about...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1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Policy</a:t>
                      </a:r>
                      <a:r>
                        <a:rPr b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for quality assurance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2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Design and Approval of </a:t>
                      </a:r>
                      <a:r>
                        <a:rPr b="1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programmes</a:t>
                      </a:r>
                      <a:endParaRPr b="1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s-ES" sz="2400" u="none" cap="none" strike="noStrike">
                          <a:solidFill>
                            <a:srgbClr val="2F5496"/>
                          </a:solidFill>
                        </a:rPr>
                        <a:t>3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Student-centred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learning, teaching and assessment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4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admission, progression, recognition and certification</a:t>
                      </a:r>
                      <a:endParaRPr b="0" sz="18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s-ES" sz="2400" u="none" cap="none" strike="noStrike">
                          <a:solidFill>
                            <a:srgbClr val="2F5496"/>
                          </a:solidFill>
                        </a:rPr>
                        <a:t>5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Teaching </a:t>
                      </a:r>
                      <a:r>
                        <a:rPr b="1" lang="es-ES" sz="1800" u="none" cap="none" strike="noStrike"/>
                        <a:t>Staff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graphicFrame>
        <p:nvGraphicFramePr>
          <p:cNvPr id="444" name="Google Shape;444;p35"/>
          <p:cNvGraphicFramePr/>
          <p:nvPr/>
        </p:nvGraphicFramePr>
        <p:xfrm>
          <a:off x="7110810" y="281623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{AE8247CA-49E3-4EDB-B462-4A803D01EA31}</a:tableStyleId>
              </a:tblPr>
              <a:tblGrid>
                <a:gridCol w="1064600"/>
                <a:gridCol w="32473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CRIT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What it is about...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6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Learning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resources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and student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support</a:t>
                      </a:r>
                      <a:endParaRPr b="1" sz="18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7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s-ES" sz="1800" u="none" cap="none" strike="noStrike"/>
                        <a:t>Information</a:t>
                      </a:r>
                      <a:r>
                        <a:rPr b="0" lang="es-ES" sz="1800" u="none" cap="none" strike="noStrike"/>
                        <a:t> management</a:t>
                      </a:r>
                      <a:endParaRPr b="0" sz="18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8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Public </a:t>
                      </a:r>
                      <a:r>
                        <a:rPr b="1" lang="es-ES" sz="1800" u="none" cap="none" strike="noStrike"/>
                        <a:t>information</a:t>
                      </a:r>
                      <a:endParaRPr b="1" sz="18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es-ES" sz="2400" u="none" cap="none" strike="noStrike">
                          <a:solidFill>
                            <a:srgbClr val="2F5496"/>
                          </a:solidFill>
                        </a:rPr>
                        <a:t>9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On-going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monitoring 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and </a:t>
                      </a: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periodic review 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of programmes</a:t>
                      </a:r>
                      <a:endParaRPr b="0" sz="18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es-ES" sz="1800" u="none" cap="none" strike="noStrike"/>
                        <a:t>10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Cyclical external </a:t>
                      </a:r>
                      <a:r>
                        <a:rPr b="0" i="0" lang="es-ES" sz="18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quality assurance</a:t>
                      </a:r>
                      <a:endParaRPr b="0" sz="18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445" name="Google Shape;445;p35"/>
          <p:cNvSpPr/>
          <p:nvPr/>
        </p:nvSpPr>
        <p:spPr>
          <a:xfrm rot="1312585">
            <a:off x="2128528" y="3976268"/>
            <a:ext cx="978408" cy="484632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35"/>
          <p:cNvSpPr/>
          <p:nvPr/>
        </p:nvSpPr>
        <p:spPr>
          <a:xfrm rot="1312585">
            <a:off x="2175017" y="5199534"/>
            <a:ext cx="978408" cy="484632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7" name="Google Shape;447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1296185"/>
            <a:ext cx="2224726" cy="16685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2" name="Google Shape;452;p36"/>
          <p:cNvGraphicFramePr/>
          <p:nvPr/>
        </p:nvGraphicFramePr>
        <p:xfrm>
          <a:off x="2535809" y="168739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000050"/>
              </a:tblGrid>
              <a:tr h="4685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TEACHING QUALITY SYSTEM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Calibri"/>
                        <a:buNone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(Requirements from the Quality Agencies)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Procedures </a:t>
                      </a:r>
                      <a:endParaRPr sz="1400" u="none" cap="none" strike="noStrike"/>
                    </a:p>
                    <a:p>
                      <a:pPr indent="-4572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for the evaluation of teaching activity – training- development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Consider the way</a:t>
                      </a:r>
                      <a:endParaRPr sz="1400" u="none" cap="none" strike="noStrike"/>
                    </a:p>
                    <a:p>
                      <a:pPr indent="-4572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Teachers design, plan, develop and improve TEACHING and WHAT STUDENTS LEARN</a:t>
                      </a:r>
                      <a:endParaRPr sz="1400" u="none" cap="none" strike="noStrike"/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453" name="Google Shape;453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1296185"/>
            <a:ext cx="2224726" cy="16685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" name="Google Shape;460;p37"/>
          <p:cNvGraphicFramePr/>
          <p:nvPr/>
        </p:nvGraphicFramePr>
        <p:xfrm>
          <a:off x="2501245" y="17533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000050"/>
              </a:tblGrid>
              <a:tr h="4685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TEACHING STAFF AND TEACHING QUALITY IMPROVEMENT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461" name="Google Shape;46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63" name="Google Shape;463;p37"/>
          <p:cNvGrpSpPr/>
          <p:nvPr/>
        </p:nvGrpSpPr>
        <p:grpSpPr>
          <a:xfrm>
            <a:off x="4153292" y="2266456"/>
            <a:ext cx="4951528" cy="3163382"/>
            <a:chOff x="891618" y="-61966"/>
            <a:chExt cx="4951528" cy="3163382"/>
          </a:xfrm>
        </p:grpSpPr>
        <p:sp>
          <p:nvSpPr>
            <p:cNvPr id="464" name="Google Shape;464;p37"/>
            <p:cNvSpPr/>
            <p:nvPr/>
          </p:nvSpPr>
          <p:spPr>
            <a:xfrm>
              <a:off x="1832063" y="-61966"/>
              <a:ext cx="2981770" cy="2981770"/>
            </a:xfrm>
            <a:custGeom>
              <a:rect b="b" l="l" r="r" t="t"/>
              <a:pathLst>
                <a:path extrusionOk="0" h="120000" w="120000">
                  <a:moveTo>
                    <a:pt x="87636" y="10166"/>
                  </a:moveTo>
                  <a:lnTo>
                    <a:pt x="87636" y="10166"/>
                  </a:lnTo>
                  <a:cubicBezTo>
                    <a:pt x="108371" y="21664"/>
                    <a:pt x="119819" y="44800"/>
                    <a:pt x="116383" y="68259"/>
                  </a:cubicBezTo>
                  <a:cubicBezTo>
                    <a:pt x="112946" y="91718"/>
                    <a:pt x="95343" y="110598"/>
                    <a:pt x="72182" y="115667"/>
                  </a:cubicBezTo>
                  <a:cubicBezTo>
                    <a:pt x="49021" y="120736"/>
                    <a:pt x="25141" y="110933"/>
                    <a:pt x="12221" y="91054"/>
                  </a:cubicBezTo>
                  <a:cubicBezTo>
                    <a:pt x="-700" y="71174"/>
                    <a:pt x="39" y="45372"/>
                    <a:pt x="14075" y="26264"/>
                  </a:cubicBezTo>
                  <a:lnTo>
                    <a:pt x="11793" y="24306"/>
                  </a:lnTo>
                  <a:lnTo>
                    <a:pt x="18876" y="24720"/>
                  </a:lnTo>
                  <a:lnTo>
                    <a:pt x="20622" y="31880"/>
                  </a:lnTo>
                  <a:lnTo>
                    <a:pt x="18340" y="29923"/>
                  </a:lnTo>
                  <a:lnTo>
                    <a:pt x="18340" y="29923"/>
                  </a:lnTo>
                  <a:cubicBezTo>
                    <a:pt x="5849" y="47225"/>
                    <a:pt x="5352" y="70447"/>
                    <a:pt x="17091" y="88267"/>
                  </a:cubicBezTo>
                  <a:cubicBezTo>
                    <a:pt x="28831" y="106088"/>
                    <a:pt x="50364" y="114797"/>
                    <a:pt x="71192" y="110149"/>
                  </a:cubicBezTo>
                  <a:cubicBezTo>
                    <a:pt x="92019" y="105501"/>
                    <a:pt x="107806" y="88463"/>
                    <a:pt x="110856" y="67342"/>
                  </a:cubicBezTo>
                  <a:cubicBezTo>
                    <a:pt x="113905" y="46221"/>
                    <a:pt x="103582" y="25414"/>
                    <a:pt x="84920" y="15064"/>
                  </a:cubicBezTo>
                  <a:close/>
                </a:path>
              </a:pathLst>
            </a:custGeom>
            <a:solidFill>
              <a:srgbClr val="CCD3E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37"/>
            <p:cNvSpPr/>
            <p:nvPr/>
          </p:nvSpPr>
          <p:spPr>
            <a:xfrm>
              <a:off x="2364031" y="596"/>
              <a:ext cx="1917834" cy="958917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37"/>
            <p:cNvSpPr txBox="1"/>
            <p:nvPr/>
          </p:nvSpPr>
          <p:spPr>
            <a:xfrm>
              <a:off x="2410841" y="47406"/>
              <a:ext cx="1824214" cy="8652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b="0" i="0" lang="es-ES" sz="1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Design and planning</a:t>
              </a:r>
              <a:endPara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" name="Google Shape;467;p37"/>
            <p:cNvSpPr/>
            <p:nvPr/>
          </p:nvSpPr>
          <p:spPr>
            <a:xfrm>
              <a:off x="3925312" y="1071249"/>
              <a:ext cx="1917834" cy="958917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37"/>
            <p:cNvSpPr txBox="1"/>
            <p:nvPr/>
          </p:nvSpPr>
          <p:spPr>
            <a:xfrm>
              <a:off x="3972122" y="1118059"/>
              <a:ext cx="1824214" cy="8652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b="0" i="0" lang="es-ES" sz="1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Teaching</a:t>
              </a:r>
              <a:endPara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37"/>
            <p:cNvSpPr/>
            <p:nvPr/>
          </p:nvSpPr>
          <p:spPr>
            <a:xfrm>
              <a:off x="2508310" y="2142499"/>
              <a:ext cx="1917834" cy="958917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37"/>
            <p:cNvSpPr txBox="1"/>
            <p:nvPr/>
          </p:nvSpPr>
          <p:spPr>
            <a:xfrm>
              <a:off x="2555120" y="2189309"/>
              <a:ext cx="1824214" cy="8652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b="0" i="0" lang="es-ES" sz="1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Formative assessment</a:t>
              </a:r>
              <a:endPara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b="0" i="0" lang="es-ES" sz="1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(Strengths, weaknesses)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37"/>
            <p:cNvSpPr/>
            <p:nvPr/>
          </p:nvSpPr>
          <p:spPr>
            <a:xfrm>
              <a:off x="891618" y="1074802"/>
              <a:ext cx="1917834" cy="958917"/>
            </a:xfrm>
            <a:prstGeom prst="roundRect">
              <a:avLst>
                <a:gd fmla="val 16667" name="adj"/>
              </a:avLst>
            </a:prstGeom>
            <a:solidFill>
              <a:srgbClr val="4372C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37"/>
            <p:cNvSpPr txBox="1"/>
            <p:nvPr/>
          </p:nvSpPr>
          <p:spPr>
            <a:xfrm>
              <a:off x="938428" y="1121612"/>
              <a:ext cx="1824214" cy="8652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b="0" i="0" lang="es-ES" sz="1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Continuous improvement</a:t>
              </a:r>
              <a:endParaRPr b="0" i="0" sz="1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455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b="0" i="0" lang="es-ES" sz="1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(Training, improvement actions, innovation)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3" name="Google Shape;473;p37"/>
          <p:cNvSpPr txBox="1"/>
          <p:nvPr/>
        </p:nvSpPr>
        <p:spPr>
          <a:xfrm>
            <a:off x="7277493" y="5635544"/>
            <a:ext cx="4571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37"/>
          <p:cNvSpPr txBox="1"/>
          <p:nvPr/>
        </p:nvSpPr>
        <p:spPr>
          <a:xfrm>
            <a:off x="5112209" y="5979653"/>
            <a:ext cx="3706672" cy="3692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TEACHING QUALITY  ACREDITATION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5" name="Google Shape;475;p37"/>
          <p:cNvCxnSpPr/>
          <p:nvPr/>
        </p:nvCxnSpPr>
        <p:spPr>
          <a:xfrm>
            <a:off x="2829906" y="5531849"/>
            <a:ext cx="8342722" cy="0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476" name="Google Shape;476;p37"/>
          <p:cNvCxnSpPr/>
          <p:nvPr/>
        </p:nvCxnSpPr>
        <p:spPr>
          <a:xfrm>
            <a:off x="6748453" y="5531849"/>
            <a:ext cx="0" cy="455514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pic>
        <p:nvPicPr>
          <p:cNvPr id="477" name="Google Shape;477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1296185"/>
            <a:ext cx="2224726" cy="16685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2" name="Google Shape;482;p38"/>
          <p:cNvGraphicFramePr/>
          <p:nvPr/>
        </p:nvGraphicFramePr>
        <p:xfrm>
          <a:off x="2111607" y="13969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389675"/>
              </a:tblGrid>
              <a:tr h="5211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TEACHING STAFF COMPETENCES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es-ES" sz="1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(University of Deusto)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483" name="Google Shape;48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38"/>
          <p:cNvSpPr txBox="1"/>
          <p:nvPr/>
        </p:nvSpPr>
        <p:spPr>
          <a:xfrm>
            <a:off x="7277493" y="5635544"/>
            <a:ext cx="4571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6" name="Google Shape;486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137990" y="1179888"/>
            <a:ext cx="2224726" cy="16685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87" name="Google Shape;487;p38"/>
          <p:cNvGrpSpPr/>
          <p:nvPr/>
        </p:nvGrpSpPr>
        <p:grpSpPr>
          <a:xfrm>
            <a:off x="4634985" y="1902933"/>
            <a:ext cx="4490149" cy="4130023"/>
            <a:chOff x="1263791" y="-28080"/>
            <a:chExt cx="4490149" cy="4130023"/>
          </a:xfrm>
        </p:grpSpPr>
        <p:sp>
          <p:nvSpPr>
            <p:cNvPr id="488" name="Google Shape;488;p38"/>
            <p:cNvSpPr/>
            <p:nvPr/>
          </p:nvSpPr>
          <p:spPr>
            <a:xfrm>
              <a:off x="2916839" y="-28080"/>
              <a:ext cx="1260580" cy="1230159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38"/>
            <p:cNvSpPr txBox="1"/>
            <p:nvPr/>
          </p:nvSpPr>
          <p:spPr>
            <a:xfrm>
              <a:off x="3101447" y="152073"/>
              <a:ext cx="891364" cy="8698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F5496"/>
                </a:buClr>
                <a:buSzPts val="1400"/>
                <a:buFont typeface="Calibri"/>
                <a:buNone/>
              </a:pPr>
              <a:r>
                <a:rPr b="1" i="0" lang="es-ES" sz="1400" u="none" cap="none" strike="noStrike">
                  <a:solidFill>
                    <a:srgbClr val="2F5496"/>
                  </a:solidFill>
                  <a:latin typeface="Calibri"/>
                  <a:ea typeface="Calibri"/>
                  <a:cs typeface="Calibri"/>
                  <a:sym typeface="Calibri"/>
                </a:rPr>
                <a:t>Design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2F5496"/>
                </a:buClr>
                <a:buSzPts val="1400"/>
                <a:buFont typeface="Calibri"/>
                <a:buNone/>
              </a:pPr>
              <a:r>
                <a:rPr b="1" i="0" lang="es-ES" sz="1400" u="none" cap="none" strike="noStrike">
                  <a:solidFill>
                    <a:srgbClr val="2F5496"/>
                  </a:solidFill>
                  <a:latin typeface="Calibri"/>
                  <a:ea typeface="Calibri"/>
                  <a:cs typeface="Calibri"/>
                  <a:sym typeface="Calibri"/>
                </a:rPr>
                <a:t>And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2F5496"/>
                </a:buClr>
                <a:buSzPts val="1400"/>
                <a:buFont typeface="Calibri"/>
                <a:buNone/>
              </a:pPr>
              <a:r>
                <a:rPr b="1" i="0" lang="es-ES" sz="1400" u="none" cap="none" strike="noStrike">
                  <a:solidFill>
                    <a:srgbClr val="2F5496"/>
                  </a:solidFill>
                  <a:latin typeface="Calibri"/>
                  <a:ea typeface="Calibri"/>
                  <a:cs typeface="Calibri"/>
                  <a:sym typeface="Calibri"/>
                </a:rPr>
                <a:t>Planning</a:t>
              </a:r>
              <a:endParaRPr b="1" i="0" sz="14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38"/>
            <p:cNvSpPr/>
            <p:nvPr/>
          </p:nvSpPr>
          <p:spPr>
            <a:xfrm rot="2160000">
              <a:off x="4122423" y="902788"/>
              <a:ext cx="290153" cy="415178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BBAD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38"/>
            <p:cNvSpPr txBox="1"/>
            <p:nvPr/>
          </p:nvSpPr>
          <p:spPr>
            <a:xfrm rot="2160000">
              <a:off x="4130735" y="960242"/>
              <a:ext cx="203107" cy="2491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492;p38"/>
            <p:cNvSpPr/>
            <p:nvPr/>
          </p:nvSpPr>
          <p:spPr>
            <a:xfrm>
              <a:off x="4327952" y="1057240"/>
              <a:ext cx="1425988" cy="1230159"/>
            </a:xfrm>
            <a:prstGeom prst="ellipse">
              <a:avLst/>
            </a:prstGeom>
            <a:solidFill>
              <a:srgbClr val="FFFFFF"/>
            </a:solidFill>
            <a:ln cap="flat" cmpd="sng" w="1270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38"/>
            <p:cNvSpPr txBox="1"/>
            <p:nvPr/>
          </p:nvSpPr>
          <p:spPr>
            <a:xfrm>
              <a:off x="4536783" y="1237393"/>
              <a:ext cx="1008326" cy="8698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F5496"/>
                </a:buClr>
                <a:buSzPts val="1400"/>
                <a:buFont typeface="Calibri"/>
                <a:buNone/>
              </a:pPr>
              <a:r>
                <a:rPr b="1" i="0" lang="es-ES" sz="1400" u="none" cap="none" strike="noStrike">
                  <a:solidFill>
                    <a:srgbClr val="2F5496"/>
                  </a:solidFill>
                  <a:latin typeface="Calibri"/>
                  <a:ea typeface="Calibri"/>
                  <a:cs typeface="Calibri"/>
                  <a:sym typeface="Calibri"/>
                </a:rPr>
                <a:t>Pedagogical </a:t>
              </a:r>
              <a:r>
                <a:rPr b="1" i="0" lang="es-ES" sz="1200" u="none" cap="none" strike="noStrike">
                  <a:solidFill>
                    <a:srgbClr val="2F5496"/>
                  </a:solidFill>
                  <a:latin typeface="Calibri"/>
                  <a:ea typeface="Calibri"/>
                  <a:cs typeface="Calibri"/>
                  <a:sym typeface="Calibri"/>
                </a:rPr>
                <a:t>Management</a:t>
              </a:r>
              <a:endParaRPr b="1" i="0" sz="14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494;p38"/>
            <p:cNvSpPr/>
            <p:nvPr/>
          </p:nvSpPr>
          <p:spPr>
            <a:xfrm rot="5811245">
              <a:off x="4784231" y="2349713"/>
              <a:ext cx="300679" cy="415178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BBAD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38"/>
            <p:cNvSpPr txBox="1"/>
            <p:nvPr/>
          </p:nvSpPr>
          <p:spPr>
            <a:xfrm rot="-4988755">
              <a:off x="4834716" y="2387969"/>
              <a:ext cx="210475" cy="2491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6" name="Google Shape;496;p38"/>
            <p:cNvSpPr/>
            <p:nvPr/>
          </p:nvSpPr>
          <p:spPr>
            <a:xfrm>
              <a:off x="4153390" y="2843703"/>
              <a:ext cx="1345646" cy="1230159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38"/>
            <p:cNvSpPr txBox="1"/>
            <p:nvPr/>
          </p:nvSpPr>
          <p:spPr>
            <a:xfrm>
              <a:off x="4350455" y="3023856"/>
              <a:ext cx="951516" cy="8698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F5496"/>
                </a:buClr>
                <a:buSzPts val="1400"/>
                <a:buFont typeface="Calibri"/>
                <a:buNone/>
              </a:pPr>
              <a:r>
                <a:rPr b="1" i="0" lang="es-ES" sz="1400" u="none" cap="none" strike="noStrike">
                  <a:solidFill>
                    <a:srgbClr val="2F5496"/>
                  </a:solidFill>
                  <a:latin typeface="Calibri"/>
                  <a:ea typeface="Calibri"/>
                  <a:cs typeface="Calibri"/>
                  <a:sym typeface="Calibri"/>
                </a:rPr>
                <a:t>Tutoring</a:t>
              </a:r>
              <a:endParaRPr b="1" i="0" sz="14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2F5496"/>
                </a:buClr>
                <a:buSzPts val="1400"/>
                <a:buFont typeface="Calibri"/>
                <a:buNone/>
              </a:pPr>
              <a:r>
                <a:rPr b="1" i="0" lang="es-ES" sz="1400" u="none" cap="none" strike="noStrike">
                  <a:solidFill>
                    <a:srgbClr val="2F5496"/>
                  </a:solidFill>
                  <a:latin typeface="Calibri"/>
                  <a:ea typeface="Calibri"/>
                  <a:cs typeface="Calibri"/>
                  <a:sym typeface="Calibri"/>
                </a:rPr>
                <a:t>and Assessment</a:t>
              </a:r>
              <a:endParaRPr b="1" i="0" sz="1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38"/>
            <p:cNvSpPr/>
            <p:nvPr/>
          </p:nvSpPr>
          <p:spPr>
            <a:xfrm rot="-10752586">
              <a:off x="3580901" y="3236808"/>
              <a:ext cx="404637" cy="415178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BBAD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38"/>
            <p:cNvSpPr txBox="1"/>
            <p:nvPr/>
          </p:nvSpPr>
          <p:spPr>
            <a:xfrm rot="47414">
              <a:off x="3702286" y="3320681"/>
              <a:ext cx="283246" cy="2491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500;p38"/>
            <p:cNvSpPr/>
            <p:nvPr/>
          </p:nvSpPr>
          <p:spPr>
            <a:xfrm>
              <a:off x="1857634" y="2754870"/>
              <a:ext cx="1532532" cy="1347073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38"/>
            <p:cNvSpPr txBox="1"/>
            <p:nvPr/>
          </p:nvSpPr>
          <p:spPr>
            <a:xfrm>
              <a:off x="2082068" y="2952144"/>
              <a:ext cx="1083664" cy="9525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F5496"/>
                </a:buClr>
                <a:buSzPts val="1400"/>
                <a:buFont typeface="Calibri"/>
                <a:buNone/>
              </a:pPr>
              <a:r>
                <a:rPr b="1" i="0" lang="es-ES" sz="1400" u="none" cap="none" strike="noStrike">
                  <a:solidFill>
                    <a:srgbClr val="2F5496"/>
                  </a:solidFill>
                  <a:latin typeface="Calibri"/>
                  <a:ea typeface="Calibri"/>
                  <a:cs typeface="Calibri"/>
                  <a:sym typeface="Calibri"/>
                </a:rPr>
                <a:t>Review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2F5496"/>
                </a:buClr>
                <a:buSzPts val="1400"/>
                <a:buFont typeface="Calibri"/>
                <a:buNone/>
              </a:pPr>
              <a:r>
                <a:rPr b="1" i="0" lang="es-ES" sz="1400" u="none" cap="none" strike="noStrike">
                  <a:solidFill>
                    <a:srgbClr val="2F5496"/>
                  </a:solidFill>
                  <a:latin typeface="Calibri"/>
                  <a:ea typeface="Calibri"/>
                  <a:cs typeface="Calibri"/>
                  <a:sym typeface="Calibri"/>
                </a:rPr>
                <a:t>and Improvement</a:t>
              </a:r>
              <a:endParaRPr b="1" i="0" sz="14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2" name="Google Shape;502;p38"/>
            <p:cNvSpPr/>
            <p:nvPr/>
          </p:nvSpPr>
          <p:spPr>
            <a:xfrm rot="-6480000">
              <a:off x="2225559" y="2364255"/>
              <a:ext cx="240054" cy="415178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BBAD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38"/>
            <p:cNvSpPr txBox="1"/>
            <p:nvPr/>
          </p:nvSpPr>
          <p:spPr>
            <a:xfrm rot="4320000">
              <a:off x="2272694" y="2481537"/>
              <a:ext cx="168038" cy="2491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4" name="Google Shape;504;p38"/>
            <p:cNvSpPr/>
            <p:nvPr/>
          </p:nvSpPr>
          <p:spPr>
            <a:xfrm>
              <a:off x="1263791" y="966639"/>
              <a:ext cx="1579044" cy="1411361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38"/>
            <p:cNvSpPr txBox="1"/>
            <p:nvPr/>
          </p:nvSpPr>
          <p:spPr>
            <a:xfrm>
              <a:off x="1495037" y="1173328"/>
              <a:ext cx="1116552" cy="9979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F5496"/>
                </a:buClr>
                <a:buSzPts val="1400"/>
                <a:buFont typeface="Calibri"/>
                <a:buNone/>
              </a:pPr>
              <a:r>
                <a:rPr b="1" i="0" lang="es-ES" sz="1400" u="none" cap="none" strike="noStrike">
                  <a:solidFill>
                    <a:srgbClr val="2F5496"/>
                  </a:solidFill>
                  <a:latin typeface="Calibri"/>
                  <a:ea typeface="Calibri"/>
                  <a:cs typeface="Calibri"/>
                  <a:sym typeface="Calibri"/>
                </a:rPr>
                <a:t>Collegiality</a:t>
              </a:r>
              <a:endParaRPr b="1" i="0" sz="14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6" name="Google Shape;506;p38"/>
            <p:cNvSpPr/>
            <p:nvPr/>
          </p:nvSpPr>
          <p:spPr>
            <a:xfrm rot="-2160000">
              <a:off x="2725100" y="887261"/>
              <a:ext cx="246064" cy="415178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BBAD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38"/>
            <p:cNvSpPr txBox="1"/>
            <p:nvPr/>
          </p:nvSpPr>
          <p:spPr>
            <a:xfrm rot="-2160000">
              <a:off x="2732149" y="991992"/>
              <a:ext cx="172245" cy="2491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8" name="Google Shape;508;p38"/>
          <p:cNvSpPr txBox="1"/>
          <p:nvPr/>
        </p:nvSpPr>
        <p:spPr>
          <a:xfrm>
            <a:off x="2813188" y="3273394"/>
            <a:ext cx="190667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-ES" sz="1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Institutional commitmment</a:t>
            </a:r>
            <a:endParaRPr b="0" i="0" sz="12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-ES" sz="1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Ethic engagement</a:t>
            </a:r>
            <a:endParaRPr b="0" i="0" sz="12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-ES" sz="1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Team work</a:t>
            </a:r>
            <a:endParaRPr b="0" i="0" sz="12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-ES" sz="1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Teaching innovation</a:t>
            </a:r>
            <a:endParaRPr b="0" i="0" sz="12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38"/>
          <p:cNvSpPr txBox="1"/>
          <p:nvPr/>
        </p:nvSpPr>
        <p:spPr>
          <a:xfrm>
            <a:off x="7583342" y="2130457"/>
            <a:ext cx="72167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-ES" sz="1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Design</a:t>
            </a:r>
            <a:endParaRPr b="0" i="0" sz="12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-ES" sz="1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Planning</a:t>
            </a:r>
            <a:endParaRPr b="0" i="0" sz="12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-ES" sz="1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ICT Use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38"/>
          <p:cNvSpPr/>
          <p:nvPr/>
        </p:nvSpPr>
        <p:spPr>
          <a:xfrm>
            <a:off x="8628090" y="4950248"/>
            <a:ext cx="1452303" cy="116956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38"/>
          <p:cNvSpPr txBox="1"/>
          <p:nvPr/>
        </p:nvSpPr>
        <p:spPr>
          <a:xfrm>
            <a:off x="9133716" y="3181062"/>
            <a:ext cx="160056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-ES" sz="1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Learning management</a:t>
            </a:r>
            <a:br>
              <a:rPr b="0" i="0" lang="es-ES" sz="1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s-ES" sz="1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Time management</a:t>
            </a:r>
            <a:br>
              <a:rPr b="0" i="0" lang="es-ES" sz="1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s-ES" sz="1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Leadership</a:t>
            </a:r>
            <a:br>
              <a:rPr b="0" i="0" lang="es-ES" sz="1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s-ES" sz="1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Interpersonal relations</a:t>
            </a:r>
            <a:br>
              <a:rPr b="0" i="0" lang="es-ES" sz="1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s-ES" sz="1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Learning climate</a:t>
            </a:r>
            <a:endParaRPr b="0" i="0" sz="12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38"/>
          <p:cNvSpPr txBox="1"/>
          <p:nvPr/>
        </p:nvSpPr>
        <p:spPr>
          <a:xfrm>
            <a:off x="7944178" y="5824082"/>
            <a:ext cx="206518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-ES" sz="1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Learning assessment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-ES" sz="1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Student guidance and support</a:t>
            </a:r>
            <a:endParaRPr b="0" i="0" sz="12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38"/>
          <p:cNvSpPr txBox="1"/>
          <p:nvPr/>
        </p:nvSpPr>
        <p:spPr>
          <a:xfrm>
            <a:off x="2680483" y="4884920"/>
            <a:ext cx="261937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-ES" sz="1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Self-assessment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-ES" sz="1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Quality orientation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-ES" sz="1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Results orientation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-ES" sz="1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Professional development orientation</a:t>
            </a:r>
            <a:endParaRPr b="0" i="0" sz="12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8" name="Google Shape;518;p39"/>
          <p:cNvGraphicFramePr/>
          <p:nvPr/>
        </p:nvGraphicFramePr>
        <p:xfrm>
          <a:off x="2535808" y="168739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341975"/>
              </a:tblGrid>
              <a:tr h="4553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ASSESSMENT OF TEACHERS COMPETENCES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Calibri"/>
                        <a:buNone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(University of Deusto)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Formative                                                      Accreditative</a:t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Calibri"/>
                        <a:buNone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Self-evaluation                                             Quality Agencies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Calibri"/>
                        <a:buNone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Students surveys                                          Students</a:t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Calibri"/>
                        <a:buNone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                                                           Other colleagues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Calibri"/>
                        <a:buNone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                                                           Department direction</a:t>
                      </a:r>
                      <a:endParaRPr sz="1400" u="none" cap="none" strike="noStrike"/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519" name="Google Shape;519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1296185"/>
            <a:ext cx="2224726" cy="1668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24108" y="2870462"/>
            <a:ext cx="2784833" cy="2784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7" name="Google Shape;527;p40"/>
          <p:cNvGraphicFramePr/>
          <p:nvPr/>
        </p:nvGraphicFramePr>
        <p:xfrm>
          <a:off x="2535807" y="1396980"/>
          <a:ext cx="3000000" cy="3000000"/>
        </p:xfrm>
        <a:graphic>
          <a:graphicData uri="http://schemas.openxmlformats.org/drawingml/2006/table">
            <a:tbl>
              <a:tblPr bandRow="1" firstRow="1">
                <a:gradFill>
                  <a:gsLst>
                    <a:gs pos="0">
                      <a:srgbClr val="A6B6DE"/>
                    </a:gs>
                    <a:gs pos="50000">
                      <a:srgbClr val="98AAD9"/>
                    </a:gs>
                    <a:gs pos="100000">
                      <a:srgbClr val="859CD7"/>
                    </a:gs>
                  </a:gsLst>
                  <a:lin ang="5400000" scaled="0"/>
                </a:gradFill>
                <a:tableStyleId>{30CCE2A3-D5E1-49D6-970B-A266694AB03C}</a:tableStyleId>
              </a:tblPr>
              <a:tblGrid>
                <a:gridCol w="9341975"/>
              </a:tblGrid>
              <a:tr h="4553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rPr lang="es-ES" sz="2800" u="none" cap="none" strike="noStrike"/>
                        <a:t>ACCREDITATIVE ASSESSMENT OF TEACHER COMPETENCES (University of Deusto)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sz="28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sz="28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sz="28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sz="28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sz="28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sz="28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sz="28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sz="28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sz="28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75" marB="60975" marR="121925" marL="121925"/>
                </a:tc>
              </a:tr>
            </a:tbl>
          </a:graphicData>
        </a:graphic>
      </p:graphicFrame>
      <p:pic>
        <p:nvPicPr>
          <p:cNvPr id="528" name="Google Shape;52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30" name="Google Shape;530;p40"/>
          <p:cNvGraphicFramePr/>
          <p:nvPr/>
        </p:nvGraphicFramePr>
        <p:xfrm>
          <a:off x="3142789" y="249777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{AE8247CA-49E3-4EDB-B462-4A803D01EA31}</a:tableStyleId>
              </a:tblPr>
              <a:tblGrid>
                <a:gridCol w="1625600"/>
                <a:gridCol w="1625600"/>
                <a:gridCol w="1625600"/>
                <a:gridCol w="1625600"/>
                <a:gridCol w="16256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>
                          <a:solidFill>
                            <a:srgbClr val="2F5496"/>
                          </a:solidFill>
                        </a:rPr>
                        <a:t>LEVEL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>
                          <a:solidFill>
                            <a:srgbClr val="2F5496"/>
                          </a:solidFill>
                        </a:rPr>
                        <a:t>COMPETENCE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>
                          <a:solidFill>
                            <a:srgbClr val="2F5496"/>
                          </a:solidFill>
                        </a:rPr>
                        <a:t>WHAT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>
                          <a:solidFill>
                            <a:srgbClr val="2F5496"/>
                          </a:solidFill>
                        </a:rPr>
                        <a:t>WHO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>
                          <a:solidFill>
                            <a:srgbClr val="2F5496"/>
                          </a:solidFill>
                        </a:rPr>
                        <a:t>RENEWABLE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>
                          <a:solidFill>
                            <a:srgbClr val="2F5496"/>
                          </a:solidFill>
                        </a:rPr>
                        <a:t>1. Label 1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>
                          <a:solidFill>
                            <a:srgbClr val="2F5496"/>
                          </a:solidFill>
                        </a:rPr>
                        <a:t>Design and Planning</a:t>
                      </a:r>
                      <a:endParaRPr sz="1800" u="none" cap="none" strike="noStrike">
                        <a:solidFill>
                          <a:srgbClr val="2F5496"/>
                        </a:solidFill>
                      </a:endParaRPr>
                    </a:p>
                  </a:txBody>
                  <a:tcPr marT="45725" marB="45725" marR="91450" marL="91450">
                    <a:lnL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>
                          <a:solidFill>
                            <a:srgbClr val="2F5496"/>
                          </a:solidFill>
                        </a:rPr>
                        <a:t>Student Learning Guide</a:t>
                      </a:r>
                      <a:endParaRPr sz="1800" u="none" cap="none" strike="noStrike">
                        <a:solidFill>
                          <a:srgbClr val="2F5496"/>
                        </a:solidFill>
                      </a:endParaRPr>
                    </a:p>
                  </a:txBody>
                  <a:tcPr marT="45725" marB="45725" marR="91450" marL="91450">
                    <a:lnL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>
                          <a:solidFill>
                            <a:srgbClr val="2F5496"/>
                          </a:solidFill>
                        </a:rPr>
                        <a:t>External 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>
                          <a:solidFill>
                            <a:srgbClr val="2F5496"/>
                          </a:solidFill>
                        </a:rPr>
                        <a:t>Peer review</a:t>
                      </a:r>
                      <a:endParaRPr sz="1800" u="none" cap="none" strike="noStrike">
                        <a:solidFill>
                          <a:srgbClr val="2F5496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>
                          <a:solidFill>
                            <a:srgbClr val="2F5496"/>
                          </a:solidFill>
                        </a:rPr>
                        <a:t>Students</a:t>
                      </a:r>
                      <a:endParaRPr sz="1800" u="none" cap="none" strike="noStrike">
                        <a:solidFill>
                          <a:srgbClr val="2F5496"/>
                        </a:solidFill>
                      </a:endParaRPr>
                    </a:p>
                  </a:txBody>
                  <a:tcPr marT="45725" marB="45725" marR="91450" marL="91450">
                    <a:lnL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>
                          <a:solidFill>
                            <a:srgbClr val="2F5496"/>
                          </a:solidFill>
                        </a:rPr>
                        <a:t>No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>
                          <a:solidFill>
                            <a:srgbClr val="2F5496"/>
                          </a:solidFill>
                        </a:rPr>
                        <a:t>2. Label 2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>
                          <a:solidFill>
                            <a:srgbClr val="2F5496"/>
                          </a:solidFill>
                        </a:rPr>
                        <a:t>Pedagogical management, Tutoring and assessment</a:t>
                      </a:r>
                      <a:endParaRPr sz="1800" u="none" cap="none" strike="noStrike">
                        <a:solidFill>
                          <a:srgbClr val="2F5496"/>
                        </a:solidFill>
                      </a:endParaRPr>
                    </a:p>
                  </a:txBody>
                  <a:tcPr marT="45725" marB="45725" marR="91450" marL="91450">
                    <a:lnL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>
                          <a:solidFill>
                            <a:srgbClr val="2F5496"/>
                          </a:solidFill>
                        </a:rPr>
                        <a:t>Portfolio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>
                          <a:solidFill>
                            <a:srgbClr val="2F5496"/>
                          </a:solidFill>
                        </a:rPr>
                        <a:t>External</a:t>
                      </a:r>
                      <a:endParaRPr sz="1800" u="none" cap="none" strike="noStrike">
                        <a:solidFill>
                          <a:srgbClr val="2F5496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>
                          <a:solidFill>
                            <a:srgbClr val="2F5496"/>
                          </a:solidFill>
                        </a:rPr>
                        <a:t>Peer review</a:t>
                      </a:r>
                      <a:endParaRPr sz="1800" u="none" cap="none" strike="noStrike">
                        <a:solidFill>
                          <a:srgbClr val="2F5496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>
                          <a:solidFill>
                            <a:srgbClr val="2F5496"/>
                          </a:solidFill>
                        </a:rPr>
                        <a:t>Students</a:t>
                      </a:r>
                      <a:endParaRPr sz="1800" u="none" cap="none" strike="noStrike">
                        <a:solidFill>
                          <a:srgbClr val="2F5496"/>
                        </a:solidFill>
                      </a:endParaRPr>
                    </a:p>
                  </a:txBody>
                  <a:tcPr marT="45725" marB="45725" marR="91450" marL="91450">
                    <a:lnL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>
                          <a:solidFill>
                            <a:srgbClr val="2F5496"/>
                          </a:solidFill>
                        </a:rPr>
                        <a:t>No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>
                          <a:solidFill>
                            <a:srgbClr val="2F5496"/>
                          </a:solidFill>
                        </a:rPr>
                        <a:t>3. Label 3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>
                          <a:solidFill>
                            <a:srgbClr val="2F5496"/>
                          </a:solidFill>
                        </a:rPr>
                        <a:t>Review and improvement, Collegiality</a:t>
                      </a:r>
                      <a:endParaRPr sz="1800" u="none" cap="none" strike="noStrike">
                        <a:solidFill>
                          <a:srgbClr val="2F5496"/>
                        </a:solidFill>
                      </a:endParaRPr>
                    </a:p>
                  </a:txBody>
                  <a:tcPr marT="45725" marB="45725" marR="91450" marL="91450">
                    <a:lnL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>
                          <a:solidFill>
                            <a:srgbClr val="2F5496"/>
                          </a:solidFill>
                        </a:rPr>
                        <a:t>Self-report 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>
                          <a:solidFill>
                            <a:srgbClr val="2F5496"/>
                          </a:solidFill>
                        </a:rPr>
                        <a:t>External</a:t>
                      </a:r>
                      <a:endParaRPr sz="1800" u="none" cap="none" strike="noStrike">
                        <a:solidFill>
                          <a:srgbClr val="2F5496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>
                          <a:solidFill>
                            <a:srgbClr val="2F5496"/>
                          </a:solidFill>
                        </a:rPr>
                        <a:t>Depart. Direct. 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>
                          <a:solidFill>
                            <a:srgbClr val="2F5496"/>
                          </a:solidFill>
                        </a:rPr>
                        <a:t>Students</a:t>
                      </a:r>
                      <a:endParaRPr sz="1800" u="none" cap="none" strike="noStrike">
                        <a:solidFill>
                          <a:srgbClr val="2F5496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rgbClr val="2F5496"/>
                        </a:solidFill>
                      </a:endParaRPr>
                    </a:p>
                  </a:txBody>
                  <a:tcPr marT="45725" marB="45725" marR="91450" marL="91450">
                    <a:lnL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>
                          <a:solidFill>
                            <a:srgbClr val="2F5496"/>
                          </a:solidFill>
                        </a:rPr>
                        <a:t>Every five years</a:t>
                      </a:r>
                      <a:endParaRPr sz="1800" u="none" cap="none" strike="noStrike">
                        <a:solidFill>
                          <a:srgbClr val="2F5496"/>
                        </a:solidFill>
                      </a:endParaRPr>
                    </a:p>
                  </a:txBody>
                  <a:tcPr marT="45725" marB="45725" marR="91450" marL="91450">
                    <a:lnL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2F549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31" name="Google Shape;531;p40"/>
          <p:cNvGraphicFramePr/>
          <p:nvPr/>
        </p:nvGraphicFramePr>
        <p:xfrm>
          <a:off x="3142790" y="59436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{AE8247CA-49E3-4EDB-B462-4A803D01EA31}</a:tableStyleId>
              </a:tblPr>
              <a:tblGrid>
                <a:gridCol w="1625600"/>
                <a:gridCol w="1625600"/>
                <a:gridCol w="1625600"/>
                <a:gridCol w="1625600"/>
                <a:gridCol w="16256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…. 4. Label 4…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Academic approach to teaching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???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External</a:t>
                      </a:r>
                      <a:endParaRPr sz="18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???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s-ES" sz="1800" u="none" cap="none" strike="noStrike"/>
                        <a:t>???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id="532" name="Google Shape;532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1296185"/>
            <a:ext cx="2224726" cy="16685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7" name="Google Shape;537;p41"/>
          <p:cNvGraphicFramePr/>
          <p:nvPr/>
        </p:nvGraphicFramePr>
        <p:xfrm>
          <a:off x="2535809" y="168739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000050"/>
              </a:tblGrid>
              <a:tr h="4685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ACCREDITATIVE ASSESSMENT OF TEACHER COMPETENCES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Our experience…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457200" lvl="0" marL="4572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Recognize good teaching</a:t>
                      </a:r>
                      <a:endParaRPr sz="1400" u="none" cap="none" strike="noStrike"/>
                    </a:p>
                    <a:p>
                      <a:pPr indent="-457200" lvl="0" marL="4572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Arial"/>
                        <a:buChar char="•"/>
                      </a:pPr>
                      <a:r>
                        <a:rPr b="0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Voluntary, with incentives</a:t>
                      </a:r>
                      <a:endParaRPr sz="1400" u="none" cap="none" strike="noStrike"/>
                    </a:p>
                    <a:p>
                      <a:pPr indent="-2794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538" name="Google Shape;53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20650" y="2130457"/>
            <a:ext cx="2156669" cy="1305796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41"/>
          <p:cNvSpPr txBox="1"/>
          <p:nvPr/>
        </p:nvSpPr>
        <p:spPr>
          <a:xfrm>
            <a:off x="2978871" y="4418251"/>
            <a:ext cx="3275192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Arial"/>
              <a:buChar char="•"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Teachers and levels</a:t>
            </a:r>
            <a:endParaRPr b="0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Arial"/>
              <a:buChar char="•"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Need for support</a:t>
            </a:r>
            <a:endParaRPr b="0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41"/>
          <p:cNvSpPr txBox="1"/>
          <p:nvPr/>
        </p:nvSpPr>
        <p:spPr>
          <a:xfrm>
            <a:off x="6697125" y="4053711"/>
            <a:ext cx="3916778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    Postgraduate studies</a:t>
            </a:r>
            <a:endParaRPr b="0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     Student participation</a:t>
            </a:r>
            <a:endParaRPr b="0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     Teachers training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     More alligned training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Arial"/>
              <a:buChar char="•"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Define Label 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3" name="Google Shape;543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493677" y="3115306"/>
            <a:ext cx="930832" cy="3115811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41"/>
          <p:cNvSpPr/>
          <p:nvPr/>
        </p:nvSpPr>
        <p:spPr>
          <a:xfrm>
            <a:off x="6386819" y="4577429"/>
            <a:ext cx="488200" cy="447774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41"/>
          <p:cNvSpPr/>
          <p:nvPr/>
        </p:nvSpPr>
        <p:spPr>
          <a:xfrm>
            <a:off x="6875022" y="4134747"/>
            <a:ext cx="127800" cy="2096400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6" name="Google Shape;546;p4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0" y="1296185"/>
            <a:ext cx="2224726" cy="16685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1" name="Google Shape;551;p42"/>
          <p:cNvGraphicFramePr/>
          <p:nvPr/>
        </p:nvGraphicFramePr>
        <p:xfrm>
          <a:off x="2149497" y="13969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386350"/>
              </a:tblGrid>
              <a:tr h="5298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MONITORING OUR DEGREE QUALITY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PRACTICE</a:t>
                      </a:r>
                      <a:endParaRPr sz="1400" u="none" cap="none" strike="noStrike"/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552" name="Google Shape;55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42"/>
          <p:cNvSpPr txBox="1"/>
          <p:nvPr/>
        </p:nvSpPr>
        <p:spPr>
          <a:xfrm>
            <a:off x="6290033" y="3051610"/>
            <a:ext cx="49590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    Please, </a:t>
            </a: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put your sticker</a:t>
            </a:r>
            <a:endParaRPr b="1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 in a visible place </a:t>
            </a: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to form groups</a:t>
            </a:r>
            <a:endParaRPr b="0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5" name="Google Shape;555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0674" y="1272223"/>
            <a:ext cx="1708150" cy="122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4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>
            <a:off x="3313016" y="3152490"/>
            <a:ext cx="2607640" cy="1303820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p42"/>
          <p:cNvSpPr txBox="1"/>
          <p:nvPr/>
        </p:nvSpPr>
        <p:spPr>
          <a:xfrm>
            <a:off x="2173678" y="5034264"/>
            <a:ext cx="49827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    You will have to sit near the ones with the same colour and size.</a:t>
            </a:r>
            <a:endParaRPr b="0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8" name="Google Shape;558;p4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>
            <a:off x="7333289" y="4952939"/>
            <a:ext cx="1259497" cy="856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4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769558" y="4845781"/>
            <a:ext cx="1323722" cy="782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4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207145" y="5857597"/>
            <a:ext cx="1327354" cy="688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4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772710" y="5726761"/>
            <a:ext cx="1334532" cy="8893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62" name="Google Shape;562;p42"/>
          <p:cNvCxnSpPr/>
          <p:nvPr/>
        </p:nvCxnSpPr>
        <p:spPr>
          <a:xfrm>
            <a:off x="2320413" y="4732820"/>
            <a:ext cx="8908026" cy="0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563" name="Google Shape;563;p42"/>
          <p:cNvCxnSpPr/>
          <p:nvPr/>
        </p:nvCxnSpPr>
        <p:spPr>
          <a:xfrm>
            <a:off x="2320413" y="2771162"/>
            <a:ext cx="8908026" cy="0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64" name="Google Shape;564;p42"/>
          <p:cNvSpPr/>
          <p:nvPr/>
        </p:nvSpPr>
        <p:spPr>
          <a:xfrm>
            <a:off x="2535810" y="1648238"/>
            <a:ext cx="1478518" cy="758952"/>
          </a:xfrm>
          <a:prstGeom prst="ellipseRibbon2">
            <a:avLst>
              <a:gd fmla="val 25000" name="adj1"/>
              <a:gd fmla="val 50000" name="adj2"/>
              <a:gd fmla="val 12500" name="adj3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Break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" name="Google Shape;569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43"/>
          <p:cNvSpPr txBox="1"/>
          <p:nvPr/>
        </p:nvSpPr>
        <p:spPr>
          <a:xfrm>
            <a:off x="2535810" y="3319761"/>
            <a:ext cx="4735079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On-going monitoring and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periodic review of programmes</a:t>
            </a:r>
            <a:endParaRPr b="0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2" name="Google Shape;572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0674" y="1272223"/>
            <a:ext cx="1708150" cy="1225550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43"/>
          <p:cNvSpPr/>
          <p:nvPr/>
        </p:nvSpPr>
        <p:spPr>
          <a:xfrm rot="-1189432">
            <a:off x="249700" y="2831499"/>
            <a:ext cx="3063713" cy="1226391"/>
          </a:xfrm>
          <a:prstGeom prst="irregularSeal2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Criterium 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43"/>
          <p:cNvSpPr txBox="1"/>
          <p:nvPr/>
        </p:nvSpPr>
        <p:spPr>
          <a:xfrm>
            <a:off x="1877227" y="1112376"/>
            <a:ext cx="3729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Please, sit near the ones with the same colour and size</a:t>
            </a:r>
            <a:endParaRPr b="1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5" name="Google Shape;575;p4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>
            <a:off x="7130261" y="858872"/>
            <a:ext cx="1259498" cy="856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4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34748" y="1714915"/>
            <a:ext cx="1323722" cy="78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4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802890" y="1272223"/>
            <a:ext cx="1327354" cy="688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4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795394" y="1884994"/>
            <a:ext cx="1334531" cy="8893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79" name="Google Shape;579;p43"/>
          <p:cNvCxnSpPr/>
          <p:nvPr/>
        </p:nvCxnSpPr>
        <p:spPr>
          <a:xfrm>
            <a:off x="1820793" y="3224531"/>
            <a:ext cx="8908026" cy="0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80" name="Google Shape;580;p43"/>
          <p:cNvSpPr txBox="1"/>
          <p:nvPr/>
        </p:nvSpPr>
        <p:spPr>
          <a:xfrm>
            <a:off x="353199" y="4939722"/>
            <a:ext cx="6777048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A simulation of a monitoring quality meeting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of your degree: A role play</a:t>
            </a:r>
            <a:endParaRPr b="0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43"/>
          <p:cNvSpPr txBox="1"/>
          <p:nvPr/>
        </p:nvSpPr>
        <p:spPr>
          <a:xfrm>
            <a:off x="132525" y="4310657"/>
            <a:ext cx="260590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SOME PRACTICE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2" name="Google Shape;582;p4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390615" y="3726924"/>
            <a:ext cx="3011968" cy="30119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7" name="Google Shape;587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44"/>
          <p:cNvSpPr txBox="1"/>
          <p:nvPr/>
        </p:nvSpPr>
        <p:spPr>
          <a:xfrm>
            <a:off x="1267905" y="3188832"/>
            <a:ext cx="10568400" cy="35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Char char="-"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responsible for Quality in the Faculty </a:t>
            </a: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of Law. </a:t>
            </a:r>
            <a:endParaRPr b="0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Char char="-"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responsible for the degree</a:t>
            </a:r>
            <a:endParaRPr b="0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Char char="-"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A member of the </a:t>
            </a: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quality department of the university</a:t>
            </a:r>
            <a:endParaRPr b="1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Char char="-"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upport staff </a:t>
            </a: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in the Faculty</a:t>
            </a:r>
            <a:endParaRPr b="0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Char char="-"/>
            </a:pP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Employers</a:t>
            </a:r>
            <a:endParaRPr b="1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Char char="-"/>
            </a:pP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Teachers</a:t>
            </a:r>
            <a:endParaRPr b="1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Char char="-"/>
            </a:pP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Undergraduate Students</a:t>
            </a:r>
            <a:endParaRPr b="1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Char char="-"/>
            </a:pP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Graduate Students</a:t>
            </a:r>
            <a:endParaRPr b="1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0" name="Google Shape;590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0674" y="1272223"/>
            <a:ext cx="1708150" cy="1225550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44"/>
          <p:cNvSpPr txBox="1"/>
          <p:nvPr/>
        </p:nvSpPr>
        <p:spPr>
          <a:xfrm>
            <a:off x="1820793" y="1068050"/>
            <a:ext cx="3613618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QUALITY COMMITTEE: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Annual meeting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" name="Google Shape;592;p44"/>
          <p:cNvSpPr/>
          <p:nvPr/>
        </p:nvSpPr>
        <p:spPr>
          <a:xfrm>
            <a:off x="759588" y="2551206"/>
            <a:ext cx="781572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s-ES" sz="3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COMPOSITION OF THE QUALITY COMMITTEE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93" name="Google Shape;593;p44"/>
          <p:cNvCxnSpPr/>
          <p:nvPr/>
        </p:nvCxnSpPr>
        <p:spPr>
          <a:xfrm>
            <a:off x="826995" y="3083129"/>
            <a:ext cx="8908026" cy="0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8" name="Google Shape;598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45"/>
          <p:cNvSpPr txBox="1"/>
          <p:nvPr/>
        </p:nvSpPr>
        <p:spPr>
          <a:xfrm>
            <a:off x="1267905" y="3188832"/>
            <a:ext cx="500284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Char char="-"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Teaching surveys (global data)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Char char="-"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General satisfaction surveys</a:t>
            </a:r>
            <a:endParaRPr b="0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Char char="-"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Final Degree  Project Survey</a:t>
            </a:r>
            <a:endParaRPr b="0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Char char="-"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External intership Survey</a:t>
            </a:r>
            <a:endParaRPr b="0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Char char="-"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Mobility Survey</a:t>
            </a:r>
            <a:endParaRPr b="0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1" name="Google Shape;601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0674" y="1272223"/>
            <a:ext cx="1708150" cy="1225550"/>
          </a:xfrm>
          <a:prstGeom prst="rect">
            <a:avLst/>
          </a:prstGeom>
          <a:noFill/>
          <a:ln>
            <a:noFill/>
          </a:ln>
        </p:spPr>
      </p:pic>
      <p:sp>
        <p:nvSpPr>
          <p:cNvPr id="602" name="Google Shape;602;p45"/>
          <p:cNvSpPr txBox="1"/>
          <p:nvPr/>
        </p:nvSpPr>
        <p:spPr>
          <a:xfrm>
            <a:off x="1820793" y="1068050"/>
            <a:ext cx="3613618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QUALITY COMMITTEE: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Annual meeting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45"/>
          <p:cNvSpPr/>
          <p:nvPr/>
        </p:nvSpPr>
        <p:spPr>
          <a:xfrm>
            <a:off x="759588" y="2551206"/>
            <a:ext cx="828281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s-ES" sz="3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YOU HAVE ADDITIONAL INFORMATION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04" name="Google Shape;604;p45"/>
          <p:cNvCxnSpPr/>
          <p:nvPr/>
        </p:nvCxnSpPr>
        <p:spPr>
          <a:xfrm>
            <a:off x="826995" y="3083129"/>
            <a:ext cx="8908026" cy="0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9" name="Google Shape;60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sp>
        <p:nvSpPr>
          <p:cNvPr id="611" name="Google Shape;611;p46"/>
          <p:cNvSpPr txBox="1"/>
          <p:nvPr/>
        </p:nvSpPr>
        <p:spPr>
          <a:xfrm>
            <a:off x="1267905" y="3188832"/>
            <a:ext cx="10795328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AutoNum type="arabicPeriod"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The degree is assessed in relation to the </a:t>
            </a: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academic year </a:t>
            </a: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under análisis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AutoNum type="arabicPeriod"/>
            </a:pP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Strengths, weaknesses and actions for improvement</a:t>
            </a: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       by consensus from all of the components</a:t>
            </a:r>
            <a:endParaRPr b="0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3.    </a:t>
            </a:r>
            <a:r>
              <a:rPr b="0" i="0" lang="es-ES" sz="28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Modifications to be made to the initial degree design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2" name="Google Shape;612;p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0674" y="1272223"/>
            <a:ext cx="1708150" cy="1225550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46"/>
          <p:cNvSpPr txBox="1"/>
          <p:nvPr/>
        </p:nvSpPr>
        <p:spPr>
          <a:xfrm>
            <a:off x="1820793" y="1068050"/>
            <a:ext cx="3613618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QUALITY COMMITTEE: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Annual meeting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4" name="Google Shape;614;p46"/>
          <p:cNvSpPr/>
          <p:nvPr/>
        </p:nvSpPr>
        <p:spPr>
          <a:xfrm>
            <a:off x="759588" y="2551206"/>
            <a:ext cx="1088445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s-ES" sz="3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THREE STEPS IN YOUR MEETING (focus on the two first, please)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5" name="Google Shape;615;p46"/>
          <p:cNvCxnSpPr/>
          <p:nvPr/>
        </p:nvCxnSpPr>
        <p:spPr>
          <a:xfrm>
            <a:off x="826995" y="3083129"/>
            <a:ext cx="10692560" cy="0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Google Shape;620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7"/>
          <p:cNvSpPr txBox="1"/>
          <p:nvPr/>
        </p:nvSpPr>
        <p:spPr>
          <a:xfrm>
            <a:off x="1267905" y="2576043"/>
            <a:ext cx="7776300" cy="44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AutoNum type="arabicPeriod"/>
            </a:pP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The management of the degree</a:t>
            </a:r>
            <a:endParaRPr b="1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1" marL="971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Calibri"/>
              <a:buAutoNum type="alphaLcPeriod"/>
            </a:pPr>
            <a:r>
              <a:rPr b="0" i="0" lang="es-ES" sz="2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Organization and development</a:t>
            </a:r>
            <a:endParaRPr b="0" i="0" sz="28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1" marL="971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Calibri"/>
              <a:buAutoNum type="alphaLcPeriod"/>
            </a:pPr>
            <a:r>
              <a:rPr b="0" i="0" lang="es-ES" sz="2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Information and transparency</a:t>
            </a:r>
            <a:endParaRPr b="0" i="0" sz="28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1" marL="971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AutoNum type="alphaLcPeriod"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The Quality System</a:t>
            </a:r>
            <a:endParaRPr b="0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AutoNum type="arabicPeriod"/>
            </a:pP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The resources</a:t>
            </a:r>
            <a:endParaRPr b="1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1" marL="971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AutoNum type="alphaLcPeriod"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Academic personnel</a:t>
            </a:r>
            <a:endParaRPr b="0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1" marL="971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AutoNum type="alphaLcPeriod"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Support staff, material resources and services</a:t>
            </a:r>
            <a:endParaRPr b="0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AutoNum type="arabicPeriod"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The results</a:t>
            </a:r>
            <a:endParaRPr b="1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1" marL="971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Calibri"/>
              <a:buAutoNum type="alphaLcPeriod"/>
            </a:pPr>
            <a:r>
              <a:rPr b="0" i="0" lang="es-ES" sz="2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Learning results</a:t>
            </a:r>
            <a:endParaRPr b="0" i="0" sz="28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1" marL="971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Calibri"/>
              <a:buAutoNum type="alphaLcPeriod"/>
            </a:pPr>
            <a:r>
              <a:rPr b="0" i="0" lang="es-ES" sz="2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Satisfaction indicators</a:t>
            </a:r>
            <a:endParaRPr b="0" i="0" sz="28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3" name="Google Shape;623;p4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0674" y="1272223"/>
            <a:ext cx="1708150" cy="122555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47"/>
          <p:cNvSpPr txBox="1"/>
          <p:nvPr/>
        </p:nvSpPr>
        <p:spPr>
          <a:xfrm>
            <a:off x="1820793" y="1068050"/>
            <a:ext cx="3613618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QUALITY COMMITTEE: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Annual meeting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5" name="Google Shape;625;p47"/>
          <p:cNvSpPr/>
          <p:nvPr/>
        </p:nvSpPr>
        <p:spPr>
          <a:xfrm>
            <a:off x="1703485" y="1938461"/>
            <a:ext cx="6483634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s-ES" sz="3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1. HOW DID IT GO IN THE COURSE?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26" name="Google Shape;626;p47"/>
          <p:cNvCxnSpPr/>
          <p:nvPr/>
        </p:nvCxnSpPr>
        <p:spPr>
          <a:xfrm>
            <a:off x="220674" y="2528868"/>
            <a:ext cx="10692560" cy="0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1" name="Google Shape;631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8"/>
          <p:cNvSpPr txBox="1"/>
          <p:nvPr/>
        </p:nvSpPr>
        <p:spPr>
          <a:xfrm>
            <a:off x="1522429" y="3316155"/>
            <a:ext cx="4272516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1" marL="971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AutoNum type="alphaLcPeriod"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Strengths</a:t>
            </a:r>
            <a:endParaRPr b="0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1" marL="971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AutoNum type="alphaLcPeriod"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Weaknesses</a:t>
            </a:r>
            <a:endParaRPr b="0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1" marL="971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AutoNum type="alphaLcPeriod"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Improvement actions</a:t>
            </a:r>
            <a:endParaRPr b="0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34" name="Google Shape;634;p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0674" y="1272223"/>
            <a:ext cx="1708150" cy="1225550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48"/>
          <p:cNvSpPr txBox="1"/>
          <p:nvPr/>
        </p:nvSpPr>
        <p:spPr>
          <a:xfrm>
            <a:off x="1820793" y="1068050"/>
            <a:ext cx="3613618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QUALITY COMMITTEE: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Annual meeting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48"/>
          <p:cNvSpPr/>
          <p:nvPr/>
        </p:nvSpPr>
        <p:spPr>
          <a:xfrm>
            <a:off x="1522429" y="2479942"/>
            <a:ext cx="10329174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s-ES" sz="3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2. STRENGTHS AND WEAKNESSES. IMPROVEMENT ACTIONS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37" name="Google Shape;637;p48"/>
          <p:cNvCxnSpPr/>
          <p:nvPr/>
        </p:nvCxnSpPr>
        <p:spPr>
          <a:xfrm flipH="1" rot="10800000">
            <a:off x="229743" y="3179652"/>
            <a:ext cx="11732514" cy="31095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8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6" cy="1379236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9"/>
          <p:cNvSpPr txBox="1"/>
          <p:nvPr/>
        </p:nvSpPr>
        <p:spPr>
          <a:xfrm>
            <a:off x="1267905" y="3188832"/>
            <a:ext cx="10568400" cy="35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Char char="-"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responsible for Quality in the Faculty </a:t>
            </a: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of Law. </a:t>
            </a:r>
            <a:r>
              <a:rPr b="1" i="0" lang="es-ES" sz="20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Coordinates the meeting</a:t>
            </a:r>
            <a:endParaRPr b="0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Char char="-"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responsible for the degree</a:t>
            </a:r>
            <a:endParaRPr b="0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800"/>
              <a:buFont typeface="Calibri"/>
              <a:buChar char="-"/>
            </a:pPr>
            <a:r>
              <a:rPr b="0" i="0" lang="es-ES" sz="28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A member of the </a:t>
            </a:r>
            <a:r>
              <a:rPr b="1" i="0" lang="es-ES" sz="28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quality department of the university</a:t>
            </a:r>
            <a:endParaRPr b="1" i="0" sz="2800" u="none" cap="none" strike="noStrike">
              <a:solidFill>
                <a:srgbClr val="AEAB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800"/>
              <a:buFont typeface="Calibri"/>
              <a:buChar char="-"/>
            </a:pPr>
            <a:r>
              <a:rPr b="0" i="0" lang="es-ES" sz="28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At least, a representant of the </a:t>
            </a:r>
            <a:r>
              <a:rPr b="1" i="0" lang="es-ES" sz="28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support staff </a:t>
            </a:r>
            <a:r>
              <a:rPr b="0" i="0" lang="es-ES" sz="28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in the Faculty</a:t>
            </a:r>
            <a:endParaRPr b="0" i="0" sz="2800" u="none" cap="none" strike="noStrike">
              <a:solidFill>
                <a:srgbClr val="AEABA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Char char="-"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At least, a representant of the </a:t>
            </a: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employers</a:t>
            </a:r>
            <a:endParaRPr b="1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Char char="-"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At least, </a:t>
            </a: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two</a:t>
            </a: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 representant of the </a:t>
            </a: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teachers</a:t>
            </a:r>
            <a:endParaRPr b="1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Char char="-"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At least, a representant of the </a:t>
            </a: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undergraduate students</a:t>
            </a:r>
            <a:endParaRPr b="1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Calibri"/>
              <a:buChar char="-"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At least, a representant of the </a:t>
            </a: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graduate students</a:t>
            </a:r>
            <a:endParaRPr b="1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5" name="Google Shape;645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0674" y="1272223"/>
            <a:ext cx="1708151" cy="1225551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9"/>
          <p:cNvSpPr txBox="1"/>
          <p:nvPr/>
        </p:nvSpPr>
        <p:spPr>
          <a:xfrm>
            <a:off x="1820793" y="1068050"/>
            <a:ext cx="36135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QUALITY COMMITTEE: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Annual meeting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p49"/>
          <p:cNvSpPr/>
          <p:nvPr/>
        </p:nvSpPr>
        <p:spPr>
          <a:xfrm>
            <a:off x="759588" y="2551206"/>
            <a:ext cx="7815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s-ES" sz="3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COMPOSITION OF THE QUALITY COMMITTEE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48" name="Google Shape;648;p49"/>
          <p:cNvCxnSpPr/>
          <p:nvPr/>
        </p:nvCxnSpPr>
        <p:spPr>
          <a:xfrm>
            <a:off x="826995" y="3083129"/>
            <a:ext cx="8907900" cy="0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3" name="Google Shape;653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8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6" cy="1379236"/>
          </a:xfrm>
          <a:prstGeom prst="rect">
            <a:avLst/>
          </a:prstGeom>
          <a:noFill/>
          <a:ln>
            <a:noFill/>
          </a:ln>
        </p:spPr>
      </p:pic>
      <p:sp>
        <p:nvSpPr>
          <p:cNvPr id="655" name="Google Shape;655;p50"/>
          <p:cNvSpPr txBox="1"/>
          <p:nvPr/>
        </p:nvSpPr>
        <p:spPr>
          <a:xfrm>
            <a:off x="1267905" y="3188832"/>
            <a:ext cx="10568400" cy="34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es-ES" sz="3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To reach an agreement on improvement actions </a:t>
            </a:r>
            <a:endParaRPr b="1" i="0" sz="3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es-ES" sz="3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when you consider them necessary</a:t>
            </a:r>
            <a:endParaRPr b="1" i="0" sz="3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es-ES" sz="3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And…</a:t>
            </a:r>
            <a:endParaRPr b="1" i="0" sz="3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es-ES" sz="3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To share them afterwards</a:t>
            </a:r>
            <a:endParaRPr b="1" i="0" sz="3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6" name="Google Shape;656;p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0674" y="1272223"/>
            <a:ext cx="1708151" cy="1225551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50"/>
          <p:cNvSpPr txBox="1"/>
          <p:nvPr/>
        </p:nvSpPr>
        <p:spPr>
          <a:xfrm>
            <a:off x="1820793" y="1068050"/>
            <a:ext cx="36135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QUALITY COMMITTEE: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Annual meeting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50"/>
          <p:cNvSpPr/>
          <p:nvPr/>
        </p:nvSpPr>
        <p:spPr>
          <a:xfrm>
            <a:off x="759588" y="2551206"/>
            <a:ext cx="7815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s-ES" sz="3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YOUR AIM AS A GROUP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59" name="Google Shape;659;p50"/>
          <p:cNvCxnSpPr/>
          <p:nvPr/>
        </p:nvCxnSpPr>
        <p:spPr>
          <a:xfrm>
            <a:off x="826995" y="3083129"/>
            <a:ext cx="8907900" cy="0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4" name="Google Shape;664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8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6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0674" y="1272223"/>
            <a:ext cx="1708151" cy="1225551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1"/>
          <p:cNvSpPr txBox="1"/>
          <p:nvPr/>
        </p:nvSpPr>
        <p:spPr>
          <a:xfrm>
            <a:off x="1820793" y="1068050"/>
            <a:ext cx="36135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QUALITY COMMITTEE: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Annual meeting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68" name="Google Shape;668;p51"/>
          <p:cNvGraphicFramePr/>
          <p:nvPr/>
        </p:nvGraphicFramePr>
        <p:xfrm>
          <a:off x="952500" y="2857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{966DC42F-6775-43C1-8FE0-F913E4164D71}</a:tableStyleId>
              </a:tblPr>
              <a:tblGrid>
                <a:gridCol w="3429000"/>
                <a:gridCol w="3429000"/>
                <a:gridCol w="3429000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s-ES" sz="1400" u="none" cap="none" strike="noStrike"/>
                        <a:t>IMPROVEMENT AREA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s-ES" sz="1400" u="none" cap="none" strike="noStrike"/>
                        <a:t>WEAKNESS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s-ES" sz="1400" u="none" cap="none" strike="noStrike"/>
                        <a:t>IMPROVEMENT ACTION 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eg.. Teaching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…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…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…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…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cap="none" strike="noStrike"/>
                        <a:t>…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3" name="Google Shape;673;p52"/>
          <p:cNvGraphicFramePr/>
          <p:nvPr/>
        </p:nvGraphicFramePr>
        <p:xfrm>
          <a:off x="2406187" y="127443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000050"/>
              </a:tblGrid>
              <a:tr h="468512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MONITORING OUR DEGREE. Our experience…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674" name="Google Shape;674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1775"/>
            <a:ext cx="2535809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5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9622" y="1199296"/>
            <a:ext cx="2276565" cy="1393075"/>
          </a:xfrm>
          <a:prstGeom prst="rect">
            <a:avLst/>
          </a:prstGeom>
          <a:noFill/>
          <a:ln>
            <a:noFill/>
          </a:ln>
        </p:spPr>
      </p:pic>
      <p:sp>
        <p:nvSpPr>
          <p:cNvPr id="677" name="Google Shape;677;p52"/>
          <p:cNvSpPr/>
          <p:nvPr/>
        </p:nvSpPr>
        <p:spPr>
          <a:xfrm>
            <a:off x="2613126" y="1569471"/>
            <a:ext cx="1272618" cy="1305796"/>
          </a:xfrm>
          <a:prstGeom prst="irregularSeal1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recap</a:t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8" name="Google Shape;678;p52"/>
          <p:cNvSpPr txBox="1"/>
          <p:nvPr/>
        </p:nvSpPr>
        <p:spPr>
          <a:xfrm>
            <a:off x="3977411" y="1667828"/>
            <a:ext cx="2651560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Degree designe</a:t>
            </a:r>
            <a:endParaRPr b="0" i="0" sz="2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Font typeface="Noto Sans Symbols"/>
              <a:buChar char="✔"/>
            </a:pPr>
            <a:r>
              <a:rPr b="0" i="0" lang="es-ES" sz="1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First step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Font typeface="Noto Sans Symbols"/>
              <a:buChar char="✔"/>
            </a:pPr>
            <a:r>
              <a:rPr b="0" i="0" lang="es-ES" sz="1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Our reference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Font typeface="Noto Sans Symbols"/>
              <a:buChar char="✔"/>
            </a:pPr>
            <a:r>
              <a:rPr b="0" i="0" lang="es-ES" sz="1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To communicate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Font typeface="Noto Sans Symbols"/>
              <a:buChar char="✔"/>
            </a:pPr>
            <a:r>
              <a:rPr b="0" i="0" lang="es-ES" sz="1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To redirect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9" name="Google Shape;679;p52"/>
          <p:cNvSpPr/>
          <p:nvPr/>
        </p:nvSpPr>
        <p:spPr>
          <a:xfrm>
            <a:off x="6906209" y="2177552"/>
            <a:ext cx="978408" cy="484632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0" name="Google Shape;680;p52"/>
          <p:cNvSpPr txBox="1"/>
          <p:nvPr/>
        </p:nvSpPr>
        <p:spPr>
          <a:xfrm>
            <a:off x="7994742" y="2158258"/>
            <a:ext cx="335213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s-ES" sz="2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Monitoring system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1" name="Google Shape;681;p52"/>
          <p:cNvSpPr txBox="1"/>
          <p:nvPr/>
        </p:nvSpPr>
        <p:spPr>
          <a:xfrm>
            <a:off x="2455383" y="3326019"/>
            <a:ext cx="8922726" cy="55348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p52"/>
          <p:cNvSpPr txBox="1"/>
          <p:nvPr/>
        </p:nvSpPr>
        <p:spPr>
          <a:xfrm>
            <a:off x="4317476" y="565870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p52"/>
          <p:cNvSpPr txBox="1"/>
          <p:nvPr/>
        </p:nvSpPr>
        <p:spPr>
          <a:xfrm>
            <a:off x="3099766" y="3519743"/>
            <a:ext cx="336778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A shift in the burden of the proof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Increase of university staff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Difficulties in the beginning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Teachers overloaded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4" name="Google Shape;684;p5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99817" y="3466218"/>
            <a:ext cx="1253563" cy="1392477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 txBox="1"/>
          <p:nvPr/>
        </p:nvSpPr>
        <p:spPr>
          <a:xfrm>
            <a:off x="8302576" y="3381367"/>
            <a:ext cx="3152851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Hidden issues…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Font typeface="Noto Sans Symbols"/>
              <a:buChar char="⮚"/>
            </a:pPr>
            <a:r>
              <a:rPr b="0" i="0" lang="es-ES" sz="1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Team Work and students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Font typeface="Noto Sans Symbols"/>
              <a:buChar char="⮚"/>
            </a:pPr>
            <a:r>
              <a:rPr b="0" i="0" lang="es-ES" sz="1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Problems of compliance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Font typeface="Noto Sans Symbols"/>
              <a:buChar char="⮚"/>
            </a:pPr>
            <a:r>
              <a:rPr b="0" i="0" lang="es-ES" sz="1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Students point of view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Font typeface="Noto Sans Symbols"/>
              <a:buChar char="⮚"/>
            </a:pPr>
            <a:r>
              <a:rPr b="0" i="0" lang="es-ES" sz="1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New lines based in strengths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p52"/>
          <p:cNvSpPr txBox="1"/>
          <p:nvPr/>
        </p:nvSpPr>
        <p:spPr>
          <a:xfrm>
            <a:off x="3146158" y="5155147"/>
            <a:ext cx="348281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ES" sz="18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A greater quality culture has grown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7" name="Google Shape;687;p5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732904" y="3519743"/>
            <a:ext cx="2086537" cy="2086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2" name="Google Shape;692;p53"/>
          <p:cNvGraphicFramePr/>
          <p:nvPr/>
        </p:nvGraphicFramePr>
        <p:xfrm>
          <a:off x="2406187" y="127443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000050"/>
              </a:tblGrid>
              <a:tr h="4685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A BRIEF REFLECTION AS A  FINAL EVALUATION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693" name="Google Shape;693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" y="-21775"/>
            <a:ext cx="2406186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5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9623" y="1199296"/>
            <a:ext cx="2130706" cy="1303821"/>
          </a:xfrm>
          <a:prstGeom prst="rect">
            <a:avLst/>
          </a:prstGeom>
          <a:noFill/>
          <a:ln>
            <a:noFill/>
          </a:ln>
        </p:spPr>
      </p:pic>
      <p:sp>
        <p:nvSpPr>
          <p:cNvPr id="696" name="Google Shape;696;p53"/>
          <p:cNvSpPr txBox="1"/>
          <p:nvPr/>
        </p:nvSpPr>
        <p:spPr>
          <a:xfrm>
            <a:off x="4317476" y="565870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7" name="Google Shape;697;p53"/>
          <p:cNvSpPr txBox="1"/>
          <p:nvPr/>
        </p:nvSpPr>
        <p:spPr>
          <a:xfrm>
            <a:off x="6329515" y="2062423"/>
            <a:ext cx="4875437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s-ES" sz="3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Determination of standards</a:t>
            </a:r>
            <a:endParaRPr b="1" i="0" sz="32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s-ES" sz="3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What quality level to offer?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8" name="Google Shape;698;p5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51294" y="1839818"/>
            <a:ext cx="3732363" cy="3732363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53"/>
          <p:cNvSpPr txBox="1"/>
          <p:nvPr/>
        </p:nvSpPr>
        <p:spPr>
          <a:xfrm>
            <a:off x="7030065" y="3382833"/>
            <a:ext cx="4314323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Very high--- to atrack our</a:t>
            </a:r>
            <a:endParaRPr b="0" i="0" sz="24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s-ES" sz="24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desired public</a:t>
            </a:r>
            <a:endParaRPr b="0" i="0" sz="24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Very low --   to increase quality</a:t>
            </a:r>
            <a:endParaRPr b="0" i="0" sz="24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s-ES" sz="24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perception by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s-ES" sz="24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contrast</a:t>
            </a:r>
            <a:endParaRPr b="0" i="0" sz="1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00" name="Google Shape;700;p53"/>
          <p:cNvCxnSpPr/>
          <p:nvPr/>
        </p:nvCxnSpPr>
        <p:spPr>
          <a:xfrm flipH="1" rot="10800000">
            <a:off x="6329515" y="3616992"/>
            <a:ext cx="576694" cy="188092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01" name="Google Shape;701;p53"/>
          <p:cNvCxnSpPr/>
          <p:nvPr/>
        </p:nvCxnSpPr>
        <p:spPr>
          <a:xfrm>
            <a:off x="6288194" y="3805084"/>
            <a:ext cx="741871" cy="904568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702" name="Google Shape;702;p5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8644" y="3220487"/>
            <a:ext cx="2268794" cy="22687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7" name="Google Shape;707;p54"/>
          <p:cNvGraphicFramePr/>
          <p:nvPr/>
        </p:nvGraphicFramePr>
        <p:xfrm>
          <a:off x="2406187" y="127443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{FC7FA06D-2D2B-4BF2-89A6-C799C9DCA628}</a:tableStyleId>
              </a:tblPr>
              <a:tblGrid>
                <a:gridCol w="9541025"/>
              </a:tblGrid>
              <a:tr h="4685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5496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s-ES" sz="2800" u="none" cap="none" strike="noStrike">
                          <a:solidFill>
                            <a:srgbClr val="2F549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A BRIEF REFLECTION AS A  FINAL EVALUATION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r>
                        <a:t/>
                      </a:r>
                      <a:endParaRPr b="1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b="0" i="0" sz="2800" u="none" cap="none" strike="noStrik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75" marB="60975" marR="121925" marL="121925">
                    <a:lnL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7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pic>
        <p:nvPicPr>
          <p:cNvPr id="708" name="Google Shape;708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" y="-21775"/>
            <a:ext cx="2406186" cy="1303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44383" y="17744"/>
            <a:ext cx="2447617" cy="137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5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9623" y="1199296"/>
            <a:ext cx="2130706" cy="1303821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4"/>
          <p:cNvSpPr txBox="1"/>
          <p:nvPr/>
        </p:nvSpPr>
        <p:spPr>
          <a:xfrm>
            <a:off x="4317476" y="565870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2" name="Google Shape;712;p54"/>
          <p:cNvSpPr txBox="1"/>
          <p:nvPr/>
        </p:nvSpPr>
        <p:spPr>
          <a:xfrm>
            <a:off x="4195915" y="1825119"/>
            <a:ext cx="5138907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s-ES" sz="32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Two criteria to be considered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3" name="Google Shape;713;p54"/>
          <p:cNvSpPr txBox="1"/>
          <p:nvPr/>
        </p:nvSpPr>
        <p:spPr>
          <a:xfrm>
            <a:off x="4410810" y="2702277"/>
            <a:ext cx="6058262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University’s possibilities… better adjustment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s-ES" sz="24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of expectations</a:t>
            </a:r>
            <a:endParaRPr b="0" i="0" sz="24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33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Take into account </a:t>
            </a:r>
            <a:r>
              <a:rPr b="1" i="0" lang="es-ES" sz="24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ES" sz="24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high social responsibility</a:t>
            </a:r>
            <a:endParaRPr b="1" i="0" sz="24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ES" sz="24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we assume</a:t>
            </a:r>
            <a:endParaRPr b="1" i="0" sz="1800" u="none" cap="none" strike="noStrik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14" name="Google Shape;714;p54"/>
          <p:cNvCxnSpPr/>
          <p:nvPr/>
        </p:nvCxnSpPr>
        <p:spPr>
          <a:xfrm flipH="1" rot="10800000">
            <a:off x="3732787" y="2963951"/>
            <a:ext cx="576694" cy="188092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15" name="Google Shape;715;p54"/>
          <p:cNvCxnSpPr/>
          <p:nvPr/>
        </p:nvCxnSpPr>
        <p:spPr>
          <a:xfrm>
            <a:off x="3691466" y="3152043"/>
            <a:ext cx="741871" cy="904568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716" name="Google Shape;716;p5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5526" y="2760646"/>
            <a:ext cx="3864077" cy="28980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55"/>
          <p:cNvSpPr txBox="1"/>
          <p:nvPr/>
        </p:nvSpPr>
        <p:spPr>
          <a:xfrm>
            <a:off x="3043936" y="3281729"/>
            <a:ext cx="6120384" cy="410379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2" name="Google Shape;722;p55"/>
          <p:cNvSpPr txBox="1"/>
          <p:nvPr/>
        </p:nvSpPr>
        <p:spPr>
          <a:xfrm>
            <a:off x="3043936" y="3281729"/>
            <a:ext cx="6120384" cy="410379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3" name="Google Shape;723;p55"/>
          <p:cNvSpPr txBox="1"/>
          <p:nvPr/>
        </p:nvSpPr>
        <p:spPr>
          <a:xfrm>
            <a:off x="8849361" y="6457631"/>
            <a:ext cx="3076315" cy="410379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b="0" i="1" lang="es-ES" sz="1867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Manila, May 2023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4" name="Google Shape;724;p55"/>
          <p:cNvSpPr txBox="1"/>
          <p:nvPr/>
        </p:nvSpPr>
        <p:spPr>
          <a:xfrm>
            <a:off x="1951349" y="3385931"/>
            <a:ext cx="7916156" cy="86172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s-ES" sz="4800" u="none" cap="none" strike="noStrike">
                <a:solidFill>
                  <a:srgbClr val="0070C0"/>
                </a:solidFill>
                <a:latin typeface="Arial Rounded"/>
                <a:ea typeface="Arial Rounded"/>
                <a:cs typeface="Arial Rounded"/>
                <a:sym typeface="Arial Rounded"/>
              </a:rPr>
              <a:t>Thank you SO MUCH!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5" name="Google Shape;725;p55"/>
          <p:cNvSpPr txBox="1"/>
          <p:nvPr/>
        </p:nvSpPr>
        <p:spPr>
          <a:xfrm>
            <a:off x="9948071" y="5070453"/>
            <a:ext cx="1772000" cy="697715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7"/>
              <a:buFont typeface="Arial"/>
              <a:buNone/>
            </a:pPr>
            <a:r>
              <a:rPr b="0" i="0" lang="es-ES" sz="1467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Marian</a:t>
            </a:r>
            <a:endParaRPr b="0" i="0" sz="1467" u="none" cap="none" strike="noStrike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7"/>
              <a:buFont typeface="Arial"/>
              <a:buNone/>
            </a:pPr>
            <a:r>
              <a:rPr b="0" i="0" lang="es-ES" sz="1467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Aláez</a:t>
            </a:r>
            <a:endParaRPr b="0" i="0" sz="1467" u="none" cap="none" strike="noStrike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6" name="Google Shape;726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61137" y="4553485"/>
            <a:ext cx="1406367" cy="1570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46457" y="294640"/>
            <a:ext cx="3093409" cy="1743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5868" y="132581"/>
            <a:ext cx="3750833" cy="190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Marian Aláez Martínez</dc:creator>
</cp:coreProperties>
</file>