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3"/>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8288000" cy="10287000"/>
  <p:notesSz cx="9144000" cy="6858000"/>
  <p:embeddedFontLst>
    <p:embeddedFont>
      <p:font typeface="Calibri" panose="020F0502020204030204" pitchFamily="34" charset="0"/>
      <p:regular r:id="rId24"/>
      <p:bold r:id="rId25"/>
      <p:italic r:id="rId26"/>
      <p:boldItalic r:id="rId27"/>
    </p:embeddedFont>
    <p:embeddedFont>
      <p:font typeface="Inter Bold" panose="020B0604020202020204" charset="0"/>
      <p:regular r:id="rId28"/>
      <p:bold r:id="rId29"/>
    </p:embeddedFont>
    <p:embeddedFont>
      <p:font typeface="Montserrat" panose="020B0604020202020204" charset="0"/>
      <p:regular r:id="rId30"/>
      <p:bold r:id="rId31"/>
      <p:italic r:id="rId32"/>
      <p:boldItalic r:id="rId33"/>
    </p:embeddedFont>
    <p:embeddedFont>
      <p:font typeface="Montserrat Bold" panose="020B0604020202020204" charset="0"/>
      <p:regular r:id="rId34"/>
      <p:bold r:id="rId35"/>
    </p:embeddedFont>
    <p:embeddedFont>
      <p:font typeface="Montserrat Classic Bold" panose="020B0604020202020204" charset="0"/>
      <p:regular r:id="rId36"/>
      <p:bold r:id="rId37"/>
    </p:embeddedFont>
    <p:embeddedFont>
      <p:font typeface="Montserrat Semi-Bold" panose="020B0604020202020204"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D716E9-D558-518E-7B97-A7DDA9DC5687}" v="21" dt="2022-09-16T05:29:34.037"/>
    <p1510:client id="{EFAC0B91-2293-F04A-8CF3-5512370E9098}" v="5" dt="2022-09-16T05:34:02.1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8.xml"/><Relationship Id="rId34" Type="http://schemas.openxmlformats.org/officeDocument/2006/relationships/font" Target="fonts/font11.fntdata"/><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8.fntdata"/><Relationship Id="rId44"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0" Type="http://schemas.openxmlformats.org/officeDocument/2006/relationships/slide" Target="slides/slide17.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d Sherwin G. Uy" userId="3ba31daf-0b86-4579-bc46-dfbf76c152b6" providerId="ADAL" clId="{EFAC0B91-2293-F04A-8CF3-5512370E9098}"/>
    <pc:docChg chg="modSld modNotesMaster">
      <pc:chgData name="Jed Sherwin G. Uy" userId="3ba31daf-0b86-4579-bc46-dfbf76c152b6" providerId="ADAL" clId="{EFAC0B91-2293-F04A-8CF3-5512370E9098}" dt="2022-09-16T05:34:02.151" v="4"/>
      <pc:docMkLst>
        <pc:docMk/>
      </pc:docMkLst>
      <pc:sldChg chg="modNotes">
        <pc:chgData name="Jed Sherwin G. Uy" userId="3ba31daf-0b86-4579-bc46-dfbf76c152b6" providerId="ADAL" clId="{EFAC0B91-2293-F04A-8CF3-5512370E9098}" dt="2022-09-16T05:34:02.151" v="4"/>
        <pc:sldMkLst>
          <pc:docMk/>
          <pc:sldMk cId="0" sldId="256"/>
        </pc:sldMkLst>
      </pc:sldChg>
      <pc:sldChg chg="modNotes">
        <pc:chgData name="Jed Sherwin G. Uy" userId="3ba31daf-0b86-4579-bc46-dfbf76c152b6" providerId="ADAL" clId="{EFAC0B91-2293-F04A-8CF3-5512370E9098}" dt="2022-09-16T05:34:02.151" v="4"/>
        <pc:sldMkLst>
          <pc:docMk/>
          <pc:sldMk cId="0" sldId="257"/>
        </pc:sldMkLst>
      </pc:sldChg>
      <pc:sldChg chg="modNotes">
        <pc:chgData name="Jed Sherwin G. Uy" userId="3ba31daf-0b86-4579-bc46-dfbf76c152b6" providerId="ADAL" clId="{EFAC0B91-2293-F04A-8CF3-5512370E9098}" dt="2022-09-16T05:34:02.151" v="4"/>
        <pc:sldMkLst>
          <pc:docMk/>
          <pc:sldMk cId="0" sldId="258"/>
        </pc:sldMkLst>
      </pc:sldChg>
      <pc:sldChg chg="modNotes">
        <pc:chgData name="Jed Sherwin G. Uy" userId="3ba31daf-0b86-4579-bc46-dfbf76c152b6" providerId="ADAL" clId="{EFAC0B91-2293-F04A-8CF3-5512370E9098}" dt="2022-09-16T05:34:02.151" v="4"/>
        <pc:sldMkLst>
          <pc:docMk/>
          <pc:sldMk cId="0" sldId="259"/>
        </pc:sldMkLst>
      </pc:sldChg>
      <pc:sldChg chg="modNotes">
        <pc:chgData name="Jed Sherwin G. Uy" userId="3ba31daf-0b86-4579-bc46-dfbf76c152b6" providerId="ADAL" clId="{EFAC0B91-2293-F04A-8CF3-5512370E9098}" dt="2022-09-16T05:34:02.151" v="4"/>
        <pc:sldMkLst>
          <pc:docMk/>
          <pc:sldMk cId="0" sldId="260"/>
        </pc:sldMkLst>
      </pc:sldChg>
      <pc:sldChg chg="modNotes">
        <pc:chgData name="Jed Sherwin G. Uy" userId="3ba31daf-0b86-4579-bc46-dfbf76c152b6" providerId="ADAL" clId="{EFAC0B91-2293-F04A-8CF3-5512370E9098}" dt="2022-09-16T05:34:02.151" v="4"/>
        <pc:sldMkLst>
          <pc:docMk/>
          <pc:sldMk cId="0" sldId="261"/>
        </pc:sldMkLst>
      </pc:sldChg>
      <pc:sldChg chg="modNotes">
        <pc:chgData name="Jed Sherwin G. Uy" userId="3ba31daf-0b86-4579-bc46-dfbf76c152b6" providerId="ADAL" clId="{EFAC0B91-2293-F04A-8CF3-5512370E9098}" dt="2022-09-16T05:34:02.151" v="4"/>
        <pc:sldMkLst>
          <pc:docMk/>
          <pc:sldMk cId="0" sldId="262"/>
        </pc:sldMkLst>
      </pc:sldChg>
      <pc:sldChg chg="modNotes">
        <pc:chgData name="Jed Sherwin G. Uy" userId="3ba31daf-0b86-4579-bc46-dfbf76c152b6" providerId="ADAL" clId="{EFAC0B91-2293-F04A-8CF3-5512370E9098}" dt="2022-09-16T05:34:02.151" v="4"/>
        <pc:sldMkLst>
          <pc:docMk/>
          <pc:sldMk cId="0" sldId="263"/>
        </pc:sldMkLst>
      </pc:sldChg>
      <pc:sldChg chg="modNotes">
        <pc:chgData name="Jed Sherwin G. Uy" userId="3ba31daf-0b86-4579-bc46-dfbf76c152b6" providerId="ADAL" clId="{EFAC0B91-2293-F04A-8CF3-5512370E9098}" dt="2022-09-16T05:34:02.151" v="4"/>
        <pc:sldMkLst>
          <pc:docMk/>
          <pc:sldMk cId="0" sldId="264"/>
        </pc:sldMkLst>
      </pc:sldChg>
      <pc:sldChg chg="modNotes">
        <pc:chgData name="Jed Sherwin G. Uy" userId="3ba31daf-0b86-4579-bc46-dfbf76c152b6" providerId="ADAL" clId="{EFAC0B91-2293-F04A-8CF3-5512370E9098}" dt="2022-09-16T05:34:02.151" v="4"/>
        <pc:sldMkLst>
          <pc:docMk/>
          <pc:sldMk cId="0" sldId="265"/>
        </pc:sldMkLst>
      </pc:sldChg>
      <pc:sldChg chg="modNotes">
        <pc:chgData name="Jed Sherwin G. Uy" userId="3ba31daf-0b86-4579-bc46-dfbf76c152b6" providerId="ADAL" clId="{EFAC0B91-2293-F04A-8CF3-5512370E9098}" dt="2022-09-16T05:34:02.151" v="4"/>
        <pc:sldMkLst>
          <pc:docMk/>
          <pc:sldMk cId="0" sldId="266"/>
        </pc:sldMkLst>
      </pc:sldChg>
      <pc:sldChg chg="modNotes">
        <pc:chgData name="Jed Sherwin G. Uy" userId="3ba31daf-0b86-4579-bc46-dfbf76c152b6" providerId="ADAL" clId="{EFAC0B91-2293-F04A-8CF3-5512370E9098}" dt="2022-09-16T05:34:02.151" v="4"/>
        <pc:sldMkLst>
          <pc:docMk/>
          <pc:sldMk cId="0" sldId="267"/>
        </pc:sldMkLst>
      </pc:sldChg>
      <pc:sldChg chg="modNotes">
        <pc:chgData name="Jed Sherwin G. Uy" userId="3ba31daf-0b86-4579-bc46-dfbf76c152b6" providerId="ADAL" clId="{EFAC0B91-2293-F04A-8CF3-5512370E9098}" dt="2022-09-16T05:34:02.151" v="4"/>
        <pc:sldMkLst>
          <pc:docMk/>
          <pc:sldMk cId="0" sldId="268"/>
        </pc:sldMkLst>
      </pc:sldChg>
      <pc:sldChg chg="modNotes">
        <pc:chgData name="Jed Sherwin G. Uy" userId="3ba31daf-0b86-4579-bc46-dfbf76c152b6" providerId="ADAL" clId="{EFAC0B91-2293-F04A-8CF3-5512370E9098}" dt="2022-09-16T05:34:02.151" v="4"/>
        <pc:sldMkLst>
          <pc:docMk/>
          <pc:sldMk cId="0" sldId="269"/>
        </pc:sldMkLst>
      </pc:sldChg>
      <pc:sldChg chg="modNotes">
        <pc:chgData name="Jed Sherwin G. Uy" userId="3ba31daf-0b86-4579-bc46-dfbf76c152b6" providerId="ADAL" clId="{EFAC0B91-2293-F04A-8CF3-5512370E9098}" dt="2022-09-16T05:34:02.151" v="4"/>
        <pc:sldMkLst>
          <pc:docMk/>
          <pc:sldMk cId="0" sldId="270"/>
        </pc:sldMkLst>
      </pc:sldChg>
      <pc:sldChg chg="modNotes">
        <pc:chgData name="Jed Sherwin G. Uy" userId="3ba31daf-0b86-4579-bc46-dfbf76c152b6" providerId="ADAL" clId="{EFAC0B91-2293-F04A-8CF3-5512370E9098}" dt="2022-09-16T05:34:02.151" v="4"/>
        <pc:sldMkLst>
          <pc:docMk/>
          <pc:sldMk cId="0" sldId="271"/>
        </pc:sldMkLst>
      </pc:sldChg>
      <pc:sldChg chg="modNotes">
        <pc:chgData name="Jed Sherwin G. Uy" userId="3ba31daf-0b86-4579-bc46-dfbf76c152b6" providerId="ADAL" clId="{EFAC0B91-2293-F04A-8CF3-5512370E9098}" dt="2022-09-16T05:34:02.151" v="4"/>
        <pc:sldMkLst>
          <pc:docMk/>
          <pc:sldMk cId="0" sldId="272"/>
        </pc:sldMkLst>
      </pc:sldChg>
      <pc:sldChg chg="modNotes">
        <pc:chgData name="Jed Sherwin G. Uy" userId="3ba31daf-0b86-4579-bc46-dfbf76c152b6" providerId="ADAL" clId="{EFAC0B91-2293-F04A-8CF3-5512370E9098}" dt="2022-09-16T05:34:02.151" v="4"/>
        <pc:sldMkLst>
          <pc:docMk/>
          <pc:sldMk cId="0" sldId="273"/>
        </pc:sldMkLst>
      </pc:sldChg>
      <pc:sldChg chg="modNotes">
        <pc:chgData name="Jed Sherwin G. Uy" userId="3ba31daf-0b86-4579-bc46-dfbf76c152b6" providerId="ADAL" clId="{EFAC0B91-2293-F04A-8CF3-5512370E9098}" dt="2022-09-16T05:34:02.151" v="4"/>
        <pc:sldMkLst>
          <pc:docMk/>
          <pc:sldMk cId="0" sldId="274"/>
        </pc:sldMkLst>
      </pc:sldChg>
    </pc:docChg>
  </pc:docChgLst>
  <pc:docChgLst>
    <pc:chgData name="Jed Sherwin G. Uy" userId="S::jsguy.sc@judiciary.gov.ph::3ba31daf-0b86-4579-bc46-dfbf76c152b6" providerId="AD" clId="Web-{C0D716E9-D558-518E-7B97-A7DDA9DC5687}"/>
    <pc:docChg chg="modSld">
      <pc:chgData name="Jed Sherwin G. Uy" userId="S::jsguy.sc@judiciary.gov.ph::3ba31daf-0b86-4579-bc46-dfbf76c152b6" providerId="AD" clId="Web-{C0D716E9-D558-518E-7B97-A7DDA9DC5687}" dt="2022-09-16T05:29:28.818" v="10" actId="20577"/>
      <pc:docMkLst>
        <pc:docMk/>
      </pc:docMkLst>
      <pc:sldChg chg="modSp">
        <pc:chgData name="Jed Sherwin G. Uy" userId="S::jsguy.sc@judiciary.gov.ph::3ba31daf-0b86-4579-bc46-dfbf76c152b6" providerId="AD" clId="Web-{C0D716E9-D558-518E-7B97-A7DDA9DC5687}" dt="2022-09-16T05:29:28.818" v="10" actId="20577"/>
        <pc:sldMkLst>
          <pc:docMk/>
          <pc:sldMk cId="0" sldId="256"/>
        </pc:sldMkLst>
        <pc:spChg chg="mod">
          <ac:chgData name="Jed Sherwin G. Uy" userId="S::jsguy.sc@judiciary.gov.ph::3ba31daf-0b86-4579-bc46-dfbf76c152b6" providerId="AD" clId="Web-{C0D716E9-D558-518E-7B97-A7DDA9DC5687}" dt="2022-09-16T05:29:28.818" v="10" actId="20577"/>
          <ac:spMkLst>
            <pc:docMk/>
            <pc:sldMk cId="0" sldId="256"/>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4675" y="384175"/>
            <a:ext cx="3422650" cy="19256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758849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Today, the Philippine Judiciary is at the crossroads of major shifts in legal paradigms and operational strategies, reflecting significant developments in both international law and information technologies. Reforms in legal processes have also been necessitated by a global health crisis which threatened to put to a halt, or at least suspend indefinitely, court operations. But to understand this transformation, a quick look at the irrefutable and pervasive influence of Spanish colonial rule in the establishment of the legal system in the Philippines is unavoidable.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It is a fact that, when Spanish colonizers first arrived in our archipelago, our forefathers had no written laws but were governed mainly by rules based on customs, usages, and tradition that were transmitted from generation to generation. Spain established a more formal legal construct and a more structured judicial system, which later evolved into present institutions, through some changes introduced by another foreign power, the United States of America.</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Thus, when the Philippines enacted its own penal code in 1930 (Revised Penal Code), long after the Spaniards had ended their 333 years rule in the country, it took mainly from the old Spanish Codigo Penal of 1870. Even the Civil Code of the Philippines took its form mainly from the Spanish Codigo Civil. Indeed, so deeply rooted and far-reaching have been the Spanish influence on our legal system that up to this day, our jurisprudence still finds guidance and elucidation from commentaries of eminent Spanish scholars in their respective fields.</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But change is inevitable, and as people adhere to modern views and ideas, so must laws follow. Undeniably, the trend in criminal law reform has been towards liberalization and humanization, giving primary protection to the rights and freedoms of individuals as against immediately upholding the punitive and coercive powers of the State, and “reducing penalties and seeking alternatives to incarceration.” But as I had emphasized before, reforms to our laws must necessarily conform to our values and aspirations as a people, and these are embodied in our Constitution which has provided the parameters within which we may develop and restructure our penal laws to achieve the objectives of criminal justice.</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Efforts to adapt modern views in our criminal laws are the domain of Congress, which has enacted, revised, and amended penal laws for the treatment of juvenile youth offenders, gender-based crimes, drug offenses, cybercrimes, and terrorism, to name a few. But to the Supreme Court, by Constitutional fiat, belongs the power to promulgate rules concerning the protection and enforcement of constitutional rights, pleading, practice, and procedure in all courts.</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Almost five years ago, the Supreme Court of the Philippines issued A.M. No. 02-2-18- SC, or the Rules on Juveniles in Conflict with the Law, with the objective of ensuring that “every child in conflict with the law is treated in a manner that recognizes and upholds human dignity and worth.” This complements our Republic Act (R.A.) No. 9344 or the Juvenile and Welfare Act of 2006 which mandates the State to apply the principles of restorative justice in laws, policies, and programs applicable to children in conflict with the law.</a:t>
            </a:r>
          </a:p>
          <a:p>
            <a:pPr lvl="0"/>
            <a:r>
              <a:rPr lang="en-US"/>
              <a:t>6</a:t>
            </a:r>
          </a:p>
          <a:p>
            <a:pPr lvl="0"/>
            <a:endParaRPr lang="en-US"/>
          </a:p>
          <a:p>
            <a:pPr lvl="0"/>
            <a:r>
              <a:rPr lang="en-US"/>
              <a:t>7</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Only last year, the Supreme Court issued A.M. No. 21-06-08-SC or the Rules on the Use of Body-Worn Cameras in the Execution of Warrants, which utilizes technology, particularly body-worn cameras, in the protection of fundamental rights, as mandated by our Constitution. These rules seek to complement specifically R.A. No. 9165, or the Comprehensive Dangerous Drugs Act of 2002, and serve as a check to the possible excessive use of force by law enforcement officers in the execution of warrants. </a:t>
            </a:r>
          </a:p>
          <a:p>
            <a:pPr lvl="0"/>
            <a:endParaRPr lang="en-US"/>
          </a:p>
          <a:p>
            <a:pPr lvl="0"/>
            <a:r>
              <a:rPr lang="en-US"/>
              <a:t>On the same note, should a case be in the offing, it will not be that long before the Court issues similar guidelines on the use of drug-sniffing dogs as a valid law enforcement measure to curb the rising cases of drug-trafficking in the country. The guidelines would hopefully strike the balance between proactive law enforcement and the fundamental right to privacy of every citizen.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The Court has also made great strides in our goal of mainstreaming gender inclusivity and equality not only in our institution but through our decisions. In this regard, we have adopted the first ever organic Guidelines on the Use of Gender Fair Language and Courtroom Etiquette for the Judiciary. </a:t>
            </a:r>
          </a:p>
          <a:p>
            <a:pPr lvl="0"/>
            <a:r>
              <a:rPr lang="en-US"/>
              <a:t> </a:t>
            </a:r>
          </a:p>
          <a:p>
            <a:pPr lvl="0"/>
            <a:r>
              <a:rPr lang="en-US"/>
              <a:t> As to terrorism, the Supreme Court of the Philippines recently convened an Ad Hoc Committee for the Formulation of the Special Rules of Procedure on Anti-Terrorism Cases, consisting of multiple sectors, with the object of coming up with guidelines to complement the recently upheld R.A. No. 11479, or the Anti-Terrorism Act of 2020.</a:t>
            </a:r>
          </a:p>
          <a:p>
            <a:pPr lvl="0"/>
            <a:endParaRPr lang="en-US"/>
          </a:p>
          <a:p>
            <a:pPr lvl="0"/>
            <a:r>
              <a:rPr lang="en-US"/>
              <a:t> The Court has created other committees and technical working groups to review our rules and to formulate guidelines, no less important of which are the Committee on Data Privacy, Committee on Family Courts and Juvenile Concerns, Technical Working Groups (TWG) to Review the Writ of Habeas Data, to Propose the Writ of Kalayaan, to Review the Writ of Kalikasan and the Writ of Continuing Mandamus Under the Judicial Committee on Sustainability and Environmental Concerns.</a:t>
            </a:r>
          </a:p>
          <a:p>
            <a:pPr lvl="0"/>
            <a:endParaRPr lang="en-US"/>
          </a:p>
          <a:p>
            <a:pPr lvl="0"/>
            <a:r>
              <a:rPr lang="en-US"/>
              <a:t> As regards penalty, the Supreme Court issued A.M. No. 20-06-14-SC, approving the guidelines for the imposition of community service as an alternative penalty. This complements R.A. No. 13362 or the Community Service Act, which “authorizes the courts, in its discretion, to require community service in lieu of imprisonment for minor offenses.” to promote restorative justice and help jail decongestion. </a:t>
            </a:r>
          </a:p>
          <a:p>
            <a:pPr lvl="0"/>
            <a:r>
              <a:rPr lang="en-US"/>
              <a:t> </a:t>
            </a:r>
          </a:p>
          <a:p>
            <a:pPr lvl="0"/>
            <a:r>
              <a:rPr lang="en-US"/>
              <a:t> </a:t>
            </a:r>
          </a:p>
          <a:p>
            <a:pPr lvl="0"/>
            <a:endParaRPr lang="en-US"/>
          </a:p>
          <a:p>
            <a:pPr lvl="0"/>
            <a:r>
              <a:rPr lang="en-US"/>
              <a:t>10</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Significantly, in compliance with our treaty and convention commitments, the Court, in A.M. No. 21-07-22, has set a precedent by promulgating the Rule on Facilitated Naturalization of Refugees and Stateless Persons. This Rule provides an expeditious procedure for the acquisition of Philippine citizenship by refugees and stateless persons recognized by the Philippine Government This Rule, which is the first-ever judiciary led initiative of its kind at the global level, reaffirms the Philippines’ long standing humanitarian tradition of providing haven to those displaced by war and armed conflicts and fearing persecution because of race, religion, and political ideology.</a:t>
            </a:r>
          </a:p>
          <a:p>
            <a:pPr lvl="0"/>
            <a:endParaRPr lang="en-US"/>
          </a:p>
          <a:p>
            <a:pPr lvl="0"/>
            <a:r>
              <a:rPr lang="en-US"/>
              <a:t>11</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When I assumed as Chief Justice in April 2021, it was a time of much uncertainty and anxiety as our country and the rest of the world were at the height of the Covid-19 pandemic. But we, in the Judiciary, did not allow this invisible enemy to paralyze court operations and dampen our commitment to serve the public. We took advantage of the latest technologies to continue the dispensation of justice, conducting remote court hearings and sessions via videoconferencing.</a:t>
            </a:r>
          </a:p>
          <a:p>
            <a:pPr lvl="0"/>
            <a:r>
              <a:rPr lang="en-US"/>
              <a:t> </a:t>
            </a:r>
          </a:p>
          <a:p>
            <a:pPr lvl="0"/>
            <a:r>
              <a:rPr lang="en-US"/>
              <a:t>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As to reforms on the Judiciary as a whole, just recently, the Supreme Court of the Philippines approved the Strategic Plan for Judicial Innovations 2022-2027 or the SPJI. This institutional blueprint for judicial reforms is an amalgamation of ideas, aspirations, plans and proposals for the pursuit of one overarching goal: the delivery of responsive and real-time justice.</a:t>
            </a:r>
          </a:p>
          <a:p>
            <a:pPr lvl="0"/>
            <a:endParaRPr lang="en-US"/>
          </a:p>
          <a:p>
            <a:pPr lvl="0"/>
            <a:r>
              <a:rPr lang="en-US"/>
              <a:t>The SPJI is a plan powered by an Innovation Agenda to review and assess the organizational structure and operations of the various offices of the Judiciary, and to develop and establish an information and communication technology infrastructure for the Philippine Judiciary. It is a plan anchored on four guiding principles: Timely and Fair Justice, Transparent and Accountable Justice, Equal and Inclusive Justice, and Technologically Adaptive Management. These principles will propel us towards achieving three outcomes: Efficiency, Innovation, and Access.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Under the first Outcome of EFFICIENCY, court systems, both adjudicative and administrative, shall be streamlined and performance of Justices, Judges, and court officials and personnel shall be effectively monitored and evaluated. Here, we will undertake a judiciary-wide organizational review and restructuring.</a:t>
            </a:r>
          </a:p>
          <a:p>
            <a:pPr lvl="0"/>
            <a:endParaRPr lang="en-US"/>
          </a:p>
          <a:p>
            <a:pPr lvl="0"/>
            <a:r>
              <a:rPr lang="en-US"/>
              <a:t>To drive performance excellence, we will institutionalize a socialized health insurance system for officials and employees, and mandate subsidized annual physical and mental health examinations for everyone. Mental Health Units will also be established in all court levels and in our administrative offices. Further, in recognition of the vital role of women in our court operations, we will strengthen and multiply the child-minding centers throughout our courts.</a:t>
            </a:r>
          </a:p>
          <a:p>
            <a:pPr lvl="0"/>
            <a:r>
              <a:rPr lang="en-US"/>
              <a:t> </a:t>
            </a:r>
          </a:p>
          <a:p>
            <a:pPr lvl="0"/>
            <a:r>
              <a:rPr lang="en-US"/>
              <a:t> As we nurture the physical and mental wellbeing of our officials and employees, we will also step up our campaign to reinforce their ethical responsibility through the revision of the Code of Professional Responsibility under a Campaign for Ethical Responsibility.</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Under the second Outcome of INNOVATION, we will shift and run all our adjudicative and administrative processes to digitalized platforms using the most appropriate and secure technologies, including artificial intelligence for legal research and court operations. Our trial courts will continue to transform as electronic courts using the much improved eCourt system version 2. All of these and more will be part of the Judiciary Enterprise ICT Governance Framework, which will be accompanied by a 5-year ICT Plan. </a:t>
            </a:r>
          </a:p>
          <a:p>
            <a:pPr lvl="0"/>
            <a:endParaRPr lang="en-US"/>
          </a:p>
          <a:p>
            <a:pPr lvl="0"/>
            <a:r>
              <a:rPr lang="en-US"/>
              <a:t>As our courts relied on the use of technology to be able to continue with its work of dispensing justice during the height of the pandemic, we have decided, in line with our thrust towards a technology-driven Judiciary, to allow the conduct of all court proceedings through videoconferencing even after the end of the global crisis. As such, permanent guidelines institutionalizing the conduct of virtual hearings and electronic testimony are being drafted and will soon be promulgated.</a:t>
            </a:r>
          </a:p>
          <a:p>
            <a:pPr lvl="0"/>
            <a:r>
              <a:rPr lang="en-US"/>
              <a:t>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Early this year too, we conducted the first ever localized and digitized bar examinations. In line with our Strategic Plan’s drive towards running all the judiciary’s adjudicative and administrative systems digitally, the Court has decided to pursue the conduct of all succeeding bar examinations in a digitized format.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15</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The third and final outcome is ACCESS and under this we will work towards bringing our services faster, closer, and more efficiently to the people. We will start with enhancing public access to information and legal services by strengthening our legal aid initiatives. We will spearhead a National Summit on Legal Aid which will showcase our 2-pronged approach of revitalizing the integrated bar’s legal aid program and reinforcing the Clinical Legal Education Program or CLEP under our Revised Rule 138-A. Towards enhancing CLEP, a National Summit on Clinical Legal Education will also be held.</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16</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At the forefront of bringing justice closer to those who need it most will be our Electronic Justice on Wheels Project. We will select the most congested courts and station our buses with our judges at large on duty for extended periods until the case dockets are reduced to manageable levels, all these using the most advanced technology for case processing, videoconferencing, notes transcription, legal research, and court-issued documents templating.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For our Moslem brothers and sisters, we will also see to it that the foundations of Shari’ah Justice will be enhanced through an institutional review that will include the Shari’ah legal education system and rules of court.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18</a:t>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15.09.2022</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All these the Supreme Court of the Philippines plans to implement within the next five years. We hope that as the years progress, we will see greater enthusiasm and support from all stakeholders.</a:t>
            </a:r>
          </a:p>
          <a:p>
            <a:pPr lvl="0"/>
            <a:endParaRPr lang="en-US"/>
          </a:p>
          <a:p>
            <a:pPr lvl="0"/>
            <a:r>
              <a:rPr lang="en-US"/>
              <a:t>Let me close by thanking the Nova School of Law, the University of Malaga, and Erasmus+ for this Calesa Project. Truly, may this sharing of knowledge rekindle our understanding and appreciation of a shared tradition between our countries, but more importantly, remind us all of, despite our diversity, our oneness in our commitment for a just and humane society under the rule of law. </a:t>
            </a:r>
          </a:p>
          <a:p>
            <a:pPr lvl="0"/>
            <a:r>
              <a:rPr lang="en-US"/>
              <a:t> </a:t>
            </a:r>
          </a:p>
          <a:p>
            <a:pPr lvl="0"/>
            <a:r>
              <a:rPr lang="en-US"/>
              <a:t>Thank you very much.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19</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38.png"/><Relationship Id="rId3" Type="http://schemas.openxmlformats.org/officeDocument/2006/relationships/image" Target="../media/image30.png"/><Relationship Id="rId7" Type="http://schemas.openxmlformats.org/officeDocument/2006/relationships/image" Target="../media/image4.png"/><Relationship Id="rId12" Type="http://schemas.openxmlformats.org/officeDocument/2006/relationships/image" Target="../media/image37.svg"/><Relationship Id="rId2" Type="http://schemas.openxmlformats.org/officeDocument/2006/relationships/notesSlide" Target="../notesSlides/notesSlide13.xml"/><Relationship Id="rId16" Type="http://schemas.openxmlformats.org/officeDocument/2006/relationships/image" Target="../media/image41.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40.png"/><Relationship Id="rId10" Type="http://schemas.openxmlformats.org/officeDocument/2006/relationships/image" Target="../media/image35.svg"/><Relationship Id="rId4" Type="http://schemas.openxmlformats.org/officeDocument/2006/relationships/image" Target="../media/image31.svg"/><Relationship Id="rId9" Type="http://schemas.openxmlformats.org/officeDocument/2006/relationships/image" Target="../media/image34.png"/><Relationship Id="rId14" Type="http://schemas.openxmlformats.org/officeDocument/2006/relationships/image" Target="../media/image39.svg"/></Relationships>
</file>

<file path=ppt/slides/_rels/slide14.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46.svg"/><Relationship Id="rId3" Type="http://schemas.openxmlformats.org/officeDocument/2006/relationships/image" Target="../media/image30.png"/><Relationship Id="rId7" Type="http://schemas.openxmlformats.org/officeDocument/2006/relationships/image" Target="../media/image4.png"/><Relationship Id="rId12"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44.png"/><Relationship Id="rId5" Type="http://schemas.openxmlformats.org/officeDocument/2006/relationships/image" Target="../media/image32.png"/><Relationship Id="rId10" Type="http://schemas.openxmlformats.org/officeDocument/2006/relationships/image" Target="../media/image43.svg"/><Relationship Id="rId4" Type="http://schemas.openxmlformats.org/officeDocument/2006/relationships/image" Target="../media/image31.svg"/><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48.jpeg"/><Relationship Id="rId4" Type="http://schemas.openxmlformats.org/officeDocument/2006/relationships/image" Target="../media/image31.svg"/><Relationship Id="rId9" Type="http://schemas.openxmlformats.org/officeDocument/2006/relationships/image" Target="../media/image47.jpeg"/></Relationships>
</file>

<file path=ppt/slides/_rels/slide16.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53.png"/><Relationship Id="rId3" Type="http://schemas.openxmlformats.org/officeDocument/2006/relationships/image" Target="../media/image30.png"/><Relationship Id="rId7" Type="http://schemas.openxmlformats.org/officeDocument/2006/relationships/image" Target="../media/image4.png"/><Relationship Id="rId12" Type="http://schemas.openxmlformats.org/officeDocument/2006/relationships/image" Target="../media/image52.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51.png"/><Relationship Id="rId5" Type="http://schemas.openxmlformats.org/officeDocument/2006/relationships/image" Target="../media/image32.png"/><Relationship Id="rId10" Type="http://schemas.openxmlformats.org/officeDocument/2006/relationships/image" Target="../media/image50.svg"/><Relationship Id="rId4" Type="http://schemas.openxmlformats.org/officeDocument/2006/relationships/image" Target="../media/image31.svg"/><Relationship Id="rId9" Type="http://schemas.openxmlformats.org/officeDocument/2006/relationships/image" Target="../media/image49.png"/><Relationship Id="rId14" Type="http://schemas.openxmlformats.org/officeDocument/2006/relationships/image" Target="../media/image54.svg"/></Relationships>
</file>

<file path=ppt/slides/_rels/slide1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56.jpeg"/><Relationship Id="rId4" Type="http://schemas.openxmlformats.org/officeDocument/2006/relationships/image" Target="../media/image31.svg"/><Relationship Id="rId9"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13114895" y="-180767"/>
            <a:ext cx="5339967" cy="10662439"/>
            <a:chOff x="0" y="0"/>
            <a:chExt cx="7119956" cy="14216585"/>
          </a:xfrm>
        </p:grpSpPr>
        <p:sp>
          <p:nvSpPr>
            <p:cNvPr id="3" name="Freeform 3"/>
            <p:cNvSpPr/>
            <p:nvPr/>
          </p:nvSpPr>
          <p:spPr>
            <a:xfrm>
              <a:off x="0" y="0"/>
              <a:ext cx="7120001" cy="14216635"/>
            </a:xfrm>
            <a:custGeom>
              <a:avLst/>
              <a:gdLst/>
              <a:ahLst/>
              <a:cxnLst/>
              <a:rect l="l" t="t" r="r" b="b"/>
              <a:pathLst>
                <a:path w="7120001" h="14216635">
                  <a:moveTo>
                    <a:pt x="0" y="0"/>
                  </a:moveTo>
                  <a:lnTo>
                    <a:pt x="7120001" y="0"/>
                  </a:lnTo>
                  <a:lnTo>
                    <a:pt x="7120001" y="14216635"/>
                  </a:lnTo>
                  <a:lnTo>
                    <a:pt x="0" y="14216635"/>
                  </a:lnTo>
                  <a:close/>
                </a:path>
              </a:pathLst>
            </a:custGeom>
            <a:solidFill>
              <a:srgbClr val="121212"/>
            </a:solidFill>
          </p:spPr>
        </p:sp>
      </p:grpSp>
      <p:grpSp>
        <p:nvGrpSpPr>
          <p:cNvPr id="4" name="Group 4"/>
          <p:cNvGrpSpPr/>
          <p:nvPr/>
        </p:nvGrpSpPr>
        <p:grpSpPr>
          <a:xfrm>
            <a:off x="1318852" y="9210675"/>
            <a:ext cx="5173105" cy="47625"/>
            <a:chOff x="0" y="0"/>
            <a:chExt cx="6897473" cy="63500"/>
          </a:xfrm>
        </p:grpSpPr>
        <p:sp>
          <p:nvSpPr>
            <p:cNvPr id="5" name="Freeform 5"/>
            <p:cNvSpPr/>
            <p:nvPr/>
          </p:nvSpPr>
          <p:spPr>
            <a:xfrm>
              <a:off x="0" y="0"/>
              <a:ext cx="6897497" cy="63500"/>
            </a:xfrm>
            <a:custGeom>
              <a:avLst/>
              <a:gdLst/>
              <a:ahLst/>
              <a:cxnLst/>
              <a:rect l="l" t="t" r="r" b="b"/>
              <a:pathLst>
                <a:path w="6897497" h="63500">
                  <a:moveTo>
                    <a:pt x="0" y="0"/>
                  </a:moveTo>
                  <a:lnTo>
                    <a:pt x="6897497" y="0"/>
                  </a:lnTo>
                  <a:lnTo>
                    <a:pt x="6897497" y="63500"/>
                  </a:lnTo>
                  <a:lnTo>
                    <a:pt x="0" y="63500"/>
                  </a:lnTo>
                  <a:close/>
                </a:path>
              </a:pathLst>
            </a:custGeom>
            <a:solidFill>
              <a:srgbClr val="121212"/>
            </a:solidFill>
          </p:spPr>
        </p:sp>
      </p:grpSp>
      <p:pic>
        <p:nvPicPr>
          <p:cNvPr id="6" name="Picture 6"/>
          <p:cNvPicPr>
            <a:picLocks noChangeAspect="1"/>
          </p:cNvPicPr>
          <p:nvPr/>
        </p:nvPicPr>
        <p:blipFill>
          <a:blip r:embed="rId3"/>
          <a:srcRect r="235" b="170"/>
          <a:stretch>
            <a:fillRect/>
          </a:stretch>
        </p:blipFill>
        <p:spPr>
          <a:xfrm>
            <a:off x="10310833" y="2169448"/>
            <a:ext cx="5820412" cy="5962010"/>
          </a:xfrm>
          <a:prstGeom prst="rect">
            <a:avLst/>
          </a:prstGeom>
        </p:spPr>
      </p:pic>
      <p:sp>
        <p:nvSpPr>
          <p:cNvPr id="7" name="TextBox 7"/>
          <p:cNvSpPr txBox="1"/>
          <p:nvPr/>
        </p:nvSpPr>
        <p:spPr>
          <a:xfrm>
            <a:off x="1318852" y="1898580"/>
            <a:ext cx="8103035" cy="2976118"/>
          </a:xfrm>
          <a:prstGeom prst="rect">
            <a:avLst/>
          </a:prstGeom>
        </p:spPr>
        <p:txBody>
          <a:bodyPr lIns="0" tIns="0" rIns="0" bIns="0" rtlCol="0" anchor="t">
            <a:spAutoFit/>
          </a:bodyPr>
          <a:lstStyle/>
          <a:p>
            <a:pPr algn="l">
              <a:lnSpc>
                <a:spcPts val="5935"/>
              </a:lnSpc>
            </a:pPr>
            <a:r>
              <a:rPr lang="en-US" sz="5599">
                <a:solidFill>
                  <a:srgbClr val="000000"/>
                </a:solidFill>
                <a:latin typeface="Montserrat Classic Bold"/>
              </a:rPr>
              <a:t>CURRENT DEVELOPMENTS IN PHILIPPINE JUDICIAL SYSTEM</a:t>
            </a:r>
          </a:p>
        </p:txBody>
      </p:sp>
      <p:sp>
        <p:nvSpPr>
          <p:cNvPr id="8" name="TextBox 8"/>
          <p:cNvSpPr txBox="1"/>
          <p:nvPr/>
        </p:nvSpPr>
        <p:spPr>
          <a:xfrm>
            <a:off x="1378893" y="5271630"/>
            <a:ext cx="5843532" cy="1510030"/>
          </a:xfrm>
          <a:prstGeom prst="rect">
            <a:avLst/>
          </a:prstGeom>
        </p:spPr>
        <p:txBody>
          <a:bodyPr lIns="0" tIns="0" rIns="0" bIns="0" rtlCol="0" anchor="t">
            <a:spAutoFit/>
          </a:bodyPr>
          <a:lstStyle/>
          <a:p>
            <a:pPr algn="l">
              <a:lnSpc>
                <a:spcPts val="3919"/>
              </a:lnSpc>
            </a:pPr>
            <a:r>
              <a:rPr lang="en-US" sz="2799">
                <a:solidFill>
                  <a:srgbClr val="000000"/>
                </a:solidFill>
                <a:latin typeface="Montserrat"/>
              </a:rPr>
              <a:t>NOVA SCHOOL OF LAW</a:t>
            </a:r>
          </a:p>
          <a:p>
            <a:pPr algn="l">
              <a:lnSpc>
                <a:spcPts val="3919"/>
              </a:lnSpc>
            </a:pPr>
            <a:r>
              <a:rPr lang="en-US" sz="2799">
                <a:solidFill>
                  <a:srgbClr val="000000"/>
                </a:solidFill>
                <a:latin typeface="Montserrat"/>
              </a:rPr>
              <a:t>LISBON, PORTUGAL</a:t>
            </a:r>
          </a:p>
          <a:p>
            <a:pPr algn="l">
              <a:lnSpc>
                <a:spcPts val="3919"/>
              </a:lnSpc>
            </a:pPr>
            <a:r>
              <a:rPr lang="en-US" sz="2799">
                <a:solidFill>
                  <a:srgbClr val="000000"/>
                </a:solidFill>
                <a:latin typeface="Montserrat"/>
              </a:rPr>
              <a:t>SEPTEMBER 20, 2022</a:t>
            </a:r>
          </a:p>
        </p:txBody>
      </p:sp>
      <p:sp>
        <p:nvSpPr>
          <p:cNvPr id="9" name="TextBox 9"/>
          <p:cNvSpPr txBox="1"/>
          <p:nvPr/>
        </p:nvSpPr>
        <p:spPr>
          <a:xfrm>
            <a:off x="1378893" y="7441177"/>
            <a:ext cx="8931940" cy="962379"/>
          </a:xfrm>
          <a:prstGeom prst="rect">
            <a:avLst/>
          </a:prstGeom>
        </p:spPr>
        <p:txBody>
          <a:bodyPr lIns="0" tIns="0" rIns="0" bIns="0" rtlCol="0" anchor="t">
            <a:spAutoFit/>
          </a:bodyPr>
          <a:lstStyle/>
          <a:p>
            <a:pPr algn="l">
              <a:lnSpc>
                <a:spcPts val="3919"/>
              </a:lnSpc>
            </a:pPr>
            <a:r>
              <a:rPr lang="en-US" sz="2750">
                <a:solidFill>
                  <a:srgbClr val="604A7B"/>
                </a:solidFill>
                <a:latin typeface="Montserrat Bold"/>
              </a:rPr>
              <a:t>ALEXANDER G. GESMUNDO </a:t>
            </a:r>
            <a:endParaRPr lang="en-US"/>
          </a:p>
          <a:p>
            <a:pPr>
              <a:lnSpc>
                <a:spcPts val="3919"/>
              </a:lnSpc>
            </a:pPr>
            <a:r>
              <a:rPr lang="en-US" sz="2750">
                <a:solidFill>
                  <a:srgbClr val="604A7B"/>
                </a:solidFill>
                <a:latin typeface="Montserrat Bold"/>
              </a:rPr>
              <a:t>Chief Justice of the Philippines</a:t>
            </a:r>
          </a:p>
        </p:txBody>
      </p:sp>
      <p:pic>
        <p:nvPicPr>
          <p:cNvPr id="10" name="Picture 10"/>
          <p:cNvPicPr>
            <a:picLocks noChangeAspect="1"/>
          </p:cNvPicPr>
          <p:nvPr/>
        </p:nvPicPr>
        <p:blipFill>
          <a:blip r:embed="rId4">
            <a:alphaModFix amt="26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458437">
            <a:off x="5442588" y="8111643"/>
            <a:ext cx="5560574" cy="5560574"/>
          </a:xfrm>
          <a:prstGeom prst="rect">
            <a:avLst/>
          </a:prstGeom>
        </p:spPr>
      </p:pic>
      <p:pic>
        <p:nvPicPr>
          <p:cNvPr id="11" name="Picture 11"/>
          <p:cNvPicPr>
            <a:picLocks noChangeAspect="1"/>
          </p:cNvPicPr>
          <p:nvPr/>
        </p:nvPicPr>
        <p:blipFill>
          <a:blip r:embed="rId6">
            <a:alphaModFix amt="32999"/>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668328">
            <a:off x="-2380042" y="-2381077"/>
            <a:ext cx="5560574" cy="55605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650" t="10656" r="903" b="7302"/>
          <a:stretch>
            <a:fillRect/>
          </a:stretch>
        </p:blipFill>
        <p:spPr>
          <a:xfrm>
            <a:off x="0" y="1"/>
            <a:ext cx="18288000" cy="10287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0" y="720090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121212"/>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028700" y="4915683"/>
            <a:ext cx="16230600" cy="4570434"/>
            <a:chOff x="0" y="0"/>
            <a:chExt cx="21640800" cy="6093912"/>
          </a:xfrm>
        </p:grpSpPr>
        <p:pic>
          <p:nvPicPr>
            <p:cNvPr id="6" name="Picture 6"/>
            <p:cNvPicPr>
              <a:picLocks noChangeAspect="1"/>
            </p:cNvPicPr>
            <p:nvPr/>
          </p:nvPicPr>
          <p:blipFill>
            <a:blip r:embed="rId3"/>
            <a:srcRect t="24819" b="39308"/>
            <a:stretch>
              <a:fillRect/>
            </a:stretch>
          </p:blipFill>
          <p:spPr>
            <a:xfrm>
              <a:off x="0" y="0"/>
              <a:ext cx="21640800" cy="6093912"/>
            </a:xfrm>
            <a:prstGeom prst="rect">
              <a:avLst/>
            </a:prstGeom>
          </p:spPr>
        </p:pic>
      </p:grpSp>
      <p:grpSp>
        <p:nvGrpSpPr>
          <p:cNvPr id="7" name="Group 7"/>
          <p:cNvGrpSpPr/>
          <p:nvPr/>
        </p:nvGrpSpPr>
        <p:grpSpPr>
          <a:xfrm>
            <a:off x="1481872" y="1421760"/>
            <a:ext cx="15324257" cy="2664804"/>
            <a:chOff x="0" y="0"/>
            <a:chExt cx="20432342" cy="3553072"/>
          </a:xfrm>
        </p:grpSpPr>
        <p:sp>
          <p:nvSpPr>
            <p:cNvPr id="8" name="AutoShape 8"/>
            <p:cNvSpPr/>
            <p:nvPr/>
          </p:nvSpPr>
          <p:spPr>
            <a:xfrm>
              <a:off x="0" y="396617"/>
              <a:ext cx="20432342" cy="0"/>
            </a:xfrm>
            <a:prstGeom prst="line">
              <a:avLst/>
            </a:prstGeom>
            <a:ln w="177800" cap="flat">
              <a:solidFill>
                <a:srgbClr val="000000"/>
              </a:solidFill>
              <a:prstDash val="solid"/>
              <a:headEnd type="none" w="sm" len="sm"/>
              <a:tailEnd type="triangle" w="lg" len="med"/>
            </a:ln>
          </p:spPr>
        </p:sp>
        <p:sp>
          <p:nvSpPr>
            <p:cNvPr id="9" name="AutoShape 9"/>
            <p:cNvSpPr/>
            <p:nvPr/>
          </p:nvSpPr>
          <p:spPr>
            <a:xfrm rot="5400000">
              <a:off x="2823936" y="485517"/>
              <a:ext cx="1098034" cy="0"/>
            </a:xfrm>
            <a:prstGeom prst="line">
              <a:avLst/>
            </a:prstGeom>
            <a:ln w="127000" cap="flat">
              <a:solidFill>
                <a:srgbClr val="52358B"/>
              </a:solidFill>
              <a:prstDash val="solid"/>
              <a:headEnd type="none" w="sm" len="sm"/>
              <a:tailEnd type="none" w="sm" len="sm"/>
            </a:ln>
          </p:spPr>
        </p:sp>
        <p:sp>
          <p:nvSpPr>
            <p:cNvPr id="10" name="AutoShape 10"/>
            <p:cNvSpPr/>
            <p:nvPr/>
          </p:nvSpPr>
          <p:spPr>
            <a:xfrm rot="5400000">
              <a:off x="9603654" y="485517"/>
              <a:ext cx="1098034" cy="0"/>
            </a:xfrm>
            <a:prstGeom prst="line">
              <a:avLst/>
            </a:prstGeom>
            <a:ln w="127000" cap="flat">
              <a:solidFill>
                <a:srgbClr val="52358B"/>
              </a:solidFill>
              <a:prstDash val="solid"/>
              <a:headEnd type="none" w="sm" len="sm"/>
              <a:tailEnd type="none" w="sm" len="sm"/>
            </a:ln>
          </p:spPr>
        </p:sp>
        <p:sp>
          <p:nvSpPr>
            <p:cNvPr id="11" name="AutoShape 11"/>
            <p:cNvSpPr/>
            <p:nvPr/>
          </p:nvSpPr>
          <p:spPr>
            <a:xfrm rot="5400000">
              <a:off x="16072301" y="485517"/>
              <a:ext cx="1098034" cy="0"/>
            </a:xfrm>
            <a:prstGeom prst="line">
              <a:avLst/>
            </a:prstGeom>
            <a:ln w="127000" cap="flat">
              <a:solidFill>
                <a:srgbClr val="52358B"/>
              </a:solidFill>
              <a:prstDash val="solid"/>
              <a:headEnd type="none" w="sm" len="sm"/>
              <a:tailEnd type="none" w="sm" len="sm"/>
            </a:ln>
          </p:spPr>
        </p:sp>
        <p:sp>
          <p:nvSpPr>
            <p:cNvPr id="12" name="TextBox 12"/>
            <p:cNvSpPr txBox="1"/>
            <p:nvPr/>
          </p:nvSpPr>
          <p:spPr>
            <a:xfrm>
              <a:off x="414399" y="1619074"/>
              <a:ext cx="5790109" cy="1933998"/>
            </a:xfrm>
            <a:prstGeom prst="rect">
              <a:avLst/>
            </a:prstGeom>
          </p:spPr>
          <p:txBody>
            <a:bodyPr lIns="0" tIns="0" rIns="0" bIns="0" rtlCol="0" anchor="t">
              <a:spAutoFit/>
            </a:bodyPr>
            <a:lstStyle/>
            <a:p>
              <a:pPr algn="ctr">
                <a:lnSpc>
                  <a:spcPts val="3919"/>
                </a:lnSpc>
              </a:pPr>
              <a:r>
                <a:rPr lang="en-US" sz="2799">
                  <a:solidFill>
                    <a:srgbClr val="000000"/>
                  </a:solidFill>
                  <a:latin typeface="Montserrat Semi-Bold"/>
                </a:rPr>
                <a:t>Spanish </a:t>
              </a:r>
            </a:p>
            <a:p>
              <a:pPr algn="ctr">
                <a:lnSpc>
                  <a:spcPts val="3919"/>
                </a:lnSpc>
              </a:pPr>
              <a:r>
                <a:rPr lang="en-US" sz="2799">
                  <a:solidFill>
                    <a:srgbClr val="000000"/>
                  </a:solidFill>
                  <a:latin typeface="Montserrat Semi-Bold"/>
                </a:rPr>
                <a:t>Colonial Period</a:t>
              </a:r>
            </a:p>
            <a:p>
              <a:pPr algn="ctr">
                <a:lnSpc>
                  <a:spcPts val="3919"/>
                </a:lnSpc>
              </a:pPr>
              <a:r>
                <a:rPr lang="en-US" sz="2799">
                  <a:solidFill>
                    <a:srgbClr val="000000"/>
                  </a:solidFill>
                  <a:latin typeface="Montserrat Semi-Bold"/>
                </a:rPr>
                <a:t>1521</a:t>
              </a:r>
            </a:p>
          </p:txBody>
        </p:sp>
        <p:sp>
          <p:nvSpPr>
            <p:cNvPr id="13" name="TextBox 13"/>
            <p:cNvSpPr txBox="1"/>
            <p:nvPr/>
          </p:nvSpPr>
          <p:spPr>
            <a:xfrm>
              <a:off x="6978415" y="1619074"/>
              <a:ext cx="6221512" cy="1933998"/>
            </a:xfrm>
            <a:prstGeom prst="rect">
              <a:avLst/>
            </a:prstGeom>
          </p:spPr>
          <p:txBody>
            <a:bodyPr lIns="0" tIns="0" rIns="0" bIns="0" rtlCol="0" anchor="t">
              <a:spAutoFit/>
            </a:bodyPr>
            <a:lstStyle/>
            <a:p>
              <a:pPr algn="ctr">
                <a:lnSpc>
                  <a:spcPts val="3919"/>
                </a:lnSpc>
              </a:pPr>
              <a:r>
                <a:rPr lang="en-US" sz="2799">
                  <a:solidFill>
                    <a:srgbClr val="000000"/>
                  </a:solidFill>
                  <a:latin typeface="Montserrat Semi-Bold"/>
                </a:rPr>
                <a:t>American </a:t>
              </a:r>
            </a:p>
            <a:p>
              <a:pPr algn="ctr">
                <a:lnSpc>
                  <a:spcPts val="3919"/>
                </a:lnSpc>
              </a:pPr>
              <a:r>
                <a:rPr lang="en-US" sz="2799">
                  <a:solidFill>
                    <a:srgbClr val="000000"/>
                  </a:solidFill>
                  <a:latin typeface="Montserrat Semi-Bold"/>
                </a:rPr>
                <a:t>Colonial Period</a:t>
              </a:r>
            </a:p>
            <a:p>
              <a:pPr algn="ctr">
                <a:lnSpc>
                  <a:spcPts val="3919"/>
                </a:lnSpc>
              </a:pPr>
              <a:r>
                <a:rPr lang="en-US" sz="2799">
                  <a:solidFill>
                    <a:srgbClr val="000000"/>
                  </a:solidFill>
                  <a:latin typeface="Montserrat Semi-Bold"/>
                </a:rPr>
                <a:t>1898</a:t>
              </a:r>
            </a:p>
          </p:txBody>
        </p:sp>
        <p:sp>
          <p:nvSpPr>
            <p:cNvPr id="14" name="TextBox 14"/>
            <p:cNvSpPr txBox="1"/>
            <p:nvPr/>
          </p:nvSpPr>
          <p:spPr>
            <a:xfrm>
              <a:off x="14657134" y="1619074"/>
              <a:ext cx="3928368" cy="1933998"/>
            </a:xfrm>
            <a:prstGeom prst="rect">
              <a:avLst/>
            </a:prstGeom>
          </p:spPr>
          <p:txBody>
            <a:bodyPr lIns="0" tIns="0" rIns="0" bIns="0" rtlCol="0" anchor="t">
              <a:spAutoFit/>
            </a:bodyPr>
            <a:lstStyle/>
            <a:p>
              <a:pPr algn="ctr">
                <a:lnSpc>
                  <a:spcPts val="3919"/>
                </a:lnSpc>
              </a:pPr>
              <a:r>
                <a:rPr lang="en-US" sz="2799">
                  <a:solidFill>
                    <a:srgbClr val="000000"/>
                  </a:solidFill>
                  <a:latin typeface="Montserrat Semi-Bold"/>
                </a:rPr>
                <a:t>Philippines (present day)</a:t>
              </a:r>
            </a:p>
            <a:p>
              <a:pPr algn="ctr">
                <a:lnSpc>
                  <a:spcPts val="3919"/>
                </a:lnSpc>
              </a:pPr>
              <a:r>
                <a:rPr lang="en-US" sz="2799">
                  <a:solidFill>
                    <a:srgbClr val="000000"/>
                  </a:solidFill>
                  <a:latin typeface="Montserrat Semi-Bold"/>
                </a:rPr>
                <a:t>2022</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0" y="720090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121212"/>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pic>
        <p:nvPicPr>
          <p:cNvPr id="5" name="Picture 5"/>
          <p:cNvPicPr>
            <a:picLocks noChangeAspect="1"/>
          </p:cNvPicPr>
          <p:nvPr/>
        </p:nvPicPr>
        <p:blipFill>
          <a:blip r:embed="rId3"/>
          <a:srcRect l="18455" r="41639"/>
          <a:stretch>
            <a:fillRect/>
          </a:stretch>
        </p:blipFill>
        <p:spPr>
          <a:xfrm>
            <a:off x="0" y="0"/>
            <a:ext cx="6257152" cy="10453450"/>
          </a:xfrm>
          <a:prstGeom prst="rect">
            <a:avLst/>
          </a:prstGeom>
        </p:spPr>
      </p:pic>
      <p:pic>
        <p:nvPicPr>
          <p:cNvPr id="6" name="Picture 6"/>
          <p:cNvPicPr>
            <a:picLocks noChangeAspect="1"/>
          </p:cNvPicPr>
          <p:nvPr/>
        </p:nvPicPr>
        <p:blipFill>
          <a:blip r:embed="rId4"/>
          <a:srcRect/>
          <a:stretch>
            <a:fillRect/>
          </a:stretch>
        </p:blipFill>
        <p:spPr>
          <a:xfrm>
            <a:off x="6602586" y="0"/>
            <a:ext cx="11685414" cy="134122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7857" t="16362" r="12705" b="16611"/>
          <a:stretch>
            <a:fillRect/>
          </a:stretch>
        </p:blipFill>
        <p:spPr>
          <a:xfrm>
            <a:off x="0" y="0"/>
            <a:ext cx="18288000" cy="10287000"/>
          </a:xfrm>
          <a:prstGeom prst="rect">
            <a:avLst/>
          </a:prstGeom>
        </p:spPr>
      </p:pic>
      <p:grpSp>
        <p:nvGrpSpPr>
          <p:cNvPr id="3" name="Group 3"/>
          <p:cNvGrpSpPr/>
          <p:nvPr/>
        </p:nvGrpSpPr>
        <p:grpSpPr>
          <a:xfrm>
            <a:off x="16918101" y="0"/>
            <a:ext cx="1369899" cy="4621438"/>
            <a:chOff x="0" y="0"/>
            <a:chExt cx="360796" cy="1217169"/>
          </a:xfrm>
        </p:grpSpPr>
        <p:sp>
          <p:nvSpPr>
            <p:cNvPr id="4" name="Freeform 4"/>
            <p:cNvSpPr/>
            <p:nvPr/>
          </p:nvSpPr>
          <p:spPr>
            <a:xfrm>
              <a:off x="0" y="0"/>
              <a:ext cx="360796" cy="1217169"/>
            </a:xfrm>
            <a:custGeom>
              <a:avLst/>
              <a:gdLst/>
              <a:ahLst/>
              <a:cxnLst/>
              <a:rect l="l" t="t" r="r" b="b"/>
              <a:pathLst>
                <a:path w="360796" h="1217169">
                  <a:moveTo>
                    <a:pt x="0" y="0"/>
                  </a:moveTo>
                  <a:lnTo>
                    <a:pt x="360796" y="0"/>
                  </a:lnTo>
                  <a:lnTo>
                    <a:pt x="360796" y="1217169"/>
                  </a:lnTo>
                  <a:lnTo>
                    <a:pt x="0" y="1217169"/>
                  </a:lnTo>
                  <a:close/>
                </a:path>
              </a:pathLst>
            </a:custGeom>
            <a:solidFill>
              <a:srgbClr val="121212"/>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6918101" y="4621438"/>
            <a:ext cx="1369899" cy="5665562"/>
            <a:chOff x="0" y="0"/>
            <a:chExt cx="360796" cy="1492165"/>
          </a:xfrm>
        </p:grpSpPr>
        <p:sp>
          <p:nvSpPr>
            <p:cNvPr id="7" name="Freeform 7"/>
            <p:cNvSpPr/>
            <p:nvPr/>
          </p:nvSpPr>
          <p:spPr>
            <a:xfrm>
              <a:off x="0" y="0"/>
              <a:ext cx="360796" cy="1492165"/>
            </a:xfrm>
            <a:custGeom>
              <a:avLst/>
              <a:gdLst/>
              <a:ahLst/>
              <a:cxnLst/>
              <a:rect l="l" t="t" r="r" b="b"/>
              <a:pathLst>
                <a:path w="360796" h="1492165">
                  <a:moveTo>
                    <a:pt x="0" y="0"/>
                  </a:moveTo>
                  <a:lnTo>
                    <a:pt x="360796" y="0"/>
                  </a:lnTo>
                  <a:lnTo>
                    <a:pt x="360796" y="1492165"/>
                  </a:lnTo>
                  <a:lnTo>
                    <a:pt x="0" y="1492165"/>
                  </a:lnTo>
                  <a:close/>
                </a:path>
              </a:pathLst>
            </a:custGeom>
            <a:solidFill>
              <a:srgbClr val="FFFFFF"/>
            </a:solidFill>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5808" b="9816"/>
          <a:stretch>
            <a:fillRect/>
          </a:stretch>
        </p:blipFill>
        <p:spPr>
          <a:xfrm>
            <a:off x="0" y="0"/>
            <a:ext cx="18288000" cy="10287000"/>
          </a:xfrm>
          <a:prstGeom prst="rect">
            <a:avLst/>
          </a:prstGeom>
        </p:spPr>
      </p:pic>
      <p:grpSp>
        <p:nvGrpSpPr>
          <p:cNvPr id="3" name="Group 3"/>
          <p:cNvGrpSpPr/>
          <p:nvPr/>
        </p:nvGrpSpPr>
        <p:grpSpPr>
          <a:xfrm>
            <a:off x="0" y="0"/>
            <a:ext cx="1369899" cy="4621438"/>
            <a:chOff x="0" y="0"/>
            <a:chExt cx="360796" cy="1217169"/>
          </a:xfrm>
        </p:grpSpPr>
        <p:sp>
          <p:nvSpPr>
            <p:cNvPr id="4" name="Freeform 4"/>
            <p:cNvSpPr/>
            <p:nvPr/>
          </p:nvSpPr>
          <p:spPr>
            <a:xfrm>
              <a:off x="0" y="0"/>
              <a:ext cx="360796" cy="1217169"/>
            </a:xfrm>
            <a:custGeom>
              <a:avLst/>
              <a:gdLst/>
              <a:ahLst/>
              <a:cxnLst/>
              <a:rect l="l" t="t" r="r" b="b"/>
              <a:pathLst>
                <a:path w="360796" h="1217169">
                  <a:moveTo>
                    <a:pt x="0" y="0"/>
                  </a:moveTo>
                  <a:lnTo>
                    <a:pt x="360796" y="0"/>
                  </a:lnTo>
                  <a:lnTo>
                    <a:pt x="360796" y="1217169"/>
                  </a:lnTo>
                  <a:lnTo>
                    <a:pt x="0" y="1217169"/>
                  </a:lnTo>
                  <a:close/>
                </a:path>
              </a:pathLst>
            </a:custGeom>
            <a:solidFill>
              <a:srgbClr val="FFFFFF"/>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0" y="4621438"/>
            <a:ext cx="1369899" cy="5665562"/>
            <a:chOff x="0" y="0"/>
            <a:chExt cx="360796" cy="1492165"/>
          </a:xfrm>
        </p:grpSpPr>
        <p:sp>
          <p:nvSpPr>
            <p:cNvPr id="7" name="Freeform 7"/>
            <p:cNvSpPr/>
            <p:nvPr/>
          </p:nvSpPr>
          <p:spPr>
            <a:xfrm>
              <a:off x="0" y="0"/>
              <a:ext cx="360796" cy="1492165"/>
            </a:xfrm>
            <a:custGeom>
              <a:avLst/>
              <a:gdLst/>
              <a:ahLst/>
              <a:cxnLst/>
              <a:rect l="l" t="t" r="r" b="b"/>
              <a:pathLst>
                <a:path w="360796" h="1492165">
                  <a:moveTo>
                    <a:pt x="0" y="0"/>
                  </a:moveTo>
                  <a:lnTo>
                    <a:pt x="360796" y="0"/>
                  </a:lnTo>
                  <a:lnTo>
                    <a:pt x="360796" y="1492165"/>
                  </a:lnTo>
                  <a:lnTo>
                    <a:pt x="0" y="1492165"/>
                  </a:lnTo>
                  <a:close/>
                </a:path>
              </a:pathLst>
            </a:custGeom>
            <a:solidFill>
              <a:srgbClr val="000000"/>
            </a:solidFill>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80916" y="-738647"/>
            <a:ext cx="11764294" cy="11764294"/>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21212"/>
            </a:solidFill>
          </p:spPr>
        </p:sp>
      </p:grpSp>
      <p:sp>
        <p:nvSpPr>
          <p:cNvPr id="4" name="TextBox 4"/>
          <p:cNvSpPr txBox="1"/>
          <p:nvPr/>
        </p:nvSpPr>
        <p:spPr>
          <a:xfrm>
            <a:off x="9893079" y="4379451"/>
            <a:ext cx="7593058" cy="749300"/>
          </a:xfrm>
          <a:prstGeom prst="rect">
            <a:avLst/>
          </a:prstGeom>
        </p:spPr>
        <p:txBody>
          <a:bodyPr lIns="0" tIns="0" rIns="0" bIns="0" rtlCol="0" anchor="t">
            <a:spAutoFit/>
          </a:bodyPr>
          <a:lstStyle/>
          <a:p>
            <a:pPr>
              <a:lnSpc>
                <a:spcPts val="5500"/>
              </a:lnSpc>
            </a:pPr>
            <a:r>
              <a:rPr lang="en-US" sz="5500">
                <a:solidFill>
                  <a:srgbClr val="0D104B"/>
                </a:solidFill>
                <a:latin typeface="Inter Bold"/>
              </a:rPr>
              <a:t>A.M. No. 02-2-18-SC</a:t>
            </a:r>
          </a:p>
        </p:txBody>
      </p:sp>
      <p:pic>
        <p:nvPicPr>
          <p:cNvPr id="5" name="Picture 5"/>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6425976" y="-1751587"/>
            <a:ext cx="5560574" cy="556057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07304" y="1657064"/>
            <a:ext cx="6936696" cy="6885154"/>
          </a:xfrm>
          <a:prstGeom prst="rect">
            <a:avLst/>
          </a:prstGeom>
        </p:spPr>
      </p:pic>
      <p:sp>
        <p:nvSpPr>
          <p:cNvPr id="7" name="TextBox 7"/>
          <p:cNvSpPr txBox="1"/>
          <p:nvPr/>
        </p:nvSpPr>
        <p:spPr>
          <a:xfrm>
            <a:off x="10861795" y="5582291"/>
            <a:ext cx="4915967" cy="1057005"/>
          </a:xfrm>
          <a:prstGeom prst="rect">
            <a:avLst/>
          </a:prstGeom>
        </p:spPr>
        <p:txBody>
          <a:bodyPr lIns="0" tIns="0" rIns="0" bIns="0" rtlCol="0" anchor="t">
            <a:spAutoFit/>
          </a:bodyPr>
          <a:lstStyle/>
          <a:p>
            <a:pPr marL="0" lvl="0" indent="0" algn="l">
              <a:lnSpc>
                <a:spcPts val="4214"/>
              </a:lnSpc>
              <a:spcBef>
                <a:spcPct val="0"/>
              </a:spcBef>
            </a:pPr>
            <a:r>
              <a:rPr lang="en-US" sz="3010">
                <a:solidFill>
                  <a:srgbClr val="0D104B"/>
                </a:solidFill>
                <a:latin typeface="Inter Bold"/>
              </a:rPr>
              <a:t>Rules on Juveniles in Conflict with the Law</a:t>
            </a:r>
          </a:p>
        </p:txBody>
      </p:sp>
      <p:sp>
        <p:nvSpPr>
          <p:cNvPr id="8" name="AutoShape 8"/>
          <p:cNvSpPr/>
          <p:nvPr/>
        </p:nvSpPr>
        <p:spPr>
          <a:xfrm>
            <a:off x="13995745" y="8542218"/>
            <a:ext cx="3040997" cy="0"/>
          </a:xfrm>
          <a:prstGeom prst="line">
            <a:avLst/>
          </a:prstGeom>
          <a:ln w="95250" cap="flat">
            <a:solidFill>
              <a:srgbClr val="000000"/>
            </a:solidFill>
            <a:prstDash val="solid"/>
            <a:headEnd type="none" w="sm" len="sm"/>
            <a:tailEnd type="triangle" w="lg" len="med"/>
          </a:ln>
        </p:spPr>
      </p:sp>
      <p:sp>
        <p:nvSpPr>
          <p:cNvPr id="9" name="TextBox 9"/>
          <p:cNvSpPr txBox="1"/>
          <p:nvPr/>
        </p:nvSpPr>
        <p:spPr>
          <a:xfrm>
            <a:off x="13995745" y="8848995"/>
            <a:ext cx="3040997" cy="523605"/>
          </a:xfrm>
          <a:prstGeom prst="rect">
            <a:avLst/>
          </a:prstGeom>
        </p:spPr>
        <p:txBody>
          <a:bodyPr lIns="0" tIns="0" rIns="0" bIns="0" rtlCol="0" anchor="t">
            <a:spAutoFit/>
          </a:bodyPr>
          <a:lstStyle/>
          <a:p>
            <a:pPr marL="0" lvl="0" indent="0" algn="l">
              <a:lnSpc>
                <a:spcPts val="4214"/>
              </a:lnSpc>
              <a:spcBef>
                <a:spcPct val="0"/>
              </a:spcBef>
            </a:pPr>
            <a:r>
              <a:rPr lang="en-US" sz="3010">
                <a:solidFill>
                  <a:srgbClr val="0D104B"/>
                </a:solidFill>
                <a:latin typeface="Inter Bold"/>
              </a:rPr>
              <a:t>5 Years Ago...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80916" y="-738647"/>
            <a:ext cx="11764294" cy="11764294"/>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21212"/>
            </a:solidFill>
          </p:spPr>
        </p:sp>
      </p:grpSp>
      <p:pic>
        <p:nvPicPr>
          <p:cNvPr id="4" name="Picture 4"/>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6425976" y="-1751587"/>
            <a:ext cx="5560574" cy="5560574"/>
          </a:xfrm>
          <a:prstGeom prst="rect">
            <a:avLst/>
          </a:prstGeom>
        </p:spPr>
      </p:pic>
      <p:sp>
        <p:nvSpPr>
          <p:cNvPr id="5" name="AutoShape 5"/>
          <p:cNvSpPr/>
          <p:nvPr/>
        </p:nvSpPr>
        <p:spPr>
          <a:xfrm>
            <a:off x="13995745" y="8542218"/>
            <a:ext cx="3040997" cy="0"/>
          </a:xfrm>
          <a:prstGeom prst="line">
            <a:avLst/>
          </a:prstGeom>
          <a:ln w="95250" cap="flat">
            <a:solidFill>
              <a:srgbClr val="000000"/>
            </a:solidFill>
            <a:prstDash val="solid"/>
            <a:headEnd type="none" w="sm" len="sm"/>
            <a:tailEnd type="triangle" w="lg" len="med"/>
          </a:ln>
        </p:spPr>
      </p:sp>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54152" y="1668452"/>
            <a:ext cx="7589848" cy="7589848"/>
          </a:xfrm>
          <a:prstGeom prst="rect">
            <a:avLst/>
          </a:prstGeom>
        </p:spPr>
      </p:pic>
      <p:sp>
        <p:nvSpPr>
          <p:cNvPr id="7" name="TextBox 7"/>
          <p:cNvSpPr txBox="1"/>
          <p:nvPr/>
        </p:nvSpPr>
        <p:spPr>
          <a:xfrm>
            <a:off x="9735707" y="4379451"/>
            <a:ext cx="7750430" cy="749300"/>
          </a:xfrm>
          <a:prstGeom prst="rect">
            <a:avLst/>
          </a:prstGeom>
        </p:spPr>
        <p:txBody>
          <a:bodyPr lIns="0" tIns="0" rIns="0" bIns="0" rtlCol="0" anchor="t">
            <a:spAutoFit/>
          </a:bodyPr>
          <a:lstStyle/>
          <a:p>
            <a:pPr>
              <a:lnSpc>
                <a:spcPts val="5500"/>
              </a:lnSpc>
            </a:pPr>
            <a:r>
              <a:rPr lang="en-US" sz="5500">
                <a:solidFill>
                  <a:srgbClr val="0D104B"/>
                </a:solidFill>
                <a:latin typeface="Inter Bold"/>
              </a:rPr>
              <a:t>A.M. No. 21-06-08-SC</a:t>
            </a:r>
          </a:p>
        </p:txBody>
      </p:sp>
      <p:sp>
        <p:nvSpPr>
          <p:cNvPr id="8" name="TextBox 8"/>
          <p:cNvSpPr txBox="1"/>
          <p:nvPr/>
        </p:nvSpPr>
        <p:spPr>
          <a:xfrm>
            <a:off x="10861795" y="5451147"/>
            <a:ext cx="5886431" cy="1590405"/>
          </a:xfrm>
          <a:prstGeom prst="rect">
            <a:avLst/>
          </a:prstGeom>
        </p:spPr>
        <p:txBody>
          <a:bodyPr lIns="0" tIns="0" rIns="0" bIns="0" rtlCol="0" anchor="t">
            <a:spAutoFit/>
          </a:bodyPr>
          <a:lstStyle/>
          <a:p>
            <a:pPr marL="0" lvl="0" indent="0" algn="l">
              <a:lnSpc>
                <a:spcPts val="4214"/>
              </a:lnSpc>
              <a:spcBef>
                <a:spcPct val="0"/>
              </a:spcBef>
            </a:pPr>
            <a:r>
              <a:rPr lang="en-US" sz="3010">
                <a:solidFill>
                  <a:srgbClr val="0D104B"/>
                </a:solidFill>
                <a:latin typeface="Inter Bold"/>
              </a:rPr>
              <a:t>Rules on the Use of Body-Worn Cameras in the Execution of Warrants</a:t>
            </a:r>
          </a:p>
        </p:txBody>
      </p:sp>
      <p:sp>
        <p:nvSpPr>
          <p:cNvPr id="9" name="TextBox 9"/>
          <p:cNvSpPr txBox="1"/>
          <p:nvPr/>
        </p:nvSpPr>
        <p:spPr>
          <a:xfrm>
            <a:off x="13995745" y="8848995"/>
            <a:ext cx="3040997" cy="523605"/>
          </a:xfrm>
          <a:prstGeom prst="rect">
            <a:avLst/>
          </a:prstGeom>
        </p:spPr>
        <p:txBody>
          <a:bodyPr lIns="0" tIns="0" rIns="0" bIns="0" rtlCol="0" anchor="t">
            <a:spAutoFit/>
          </a:bodyPr>
          <a:lstStyle/>
          <a:p>
            <a:pPr marL="0" lvl="0" indent="0" algn="l">
              <a:lnSpc>
                <a:spcPts val="4214"/>
              </a:lnSpc>
              <a:spcBef>
                <a:spcPct val="0"/>
              </a:spcBef>
            </a:pPr>
            <a:r>
              <a:rPr lang="en-US" sz="3010">
                <a:solidFill>
                  <a:srgbClr val="0D104B"/>
                </a:solidFill>
                <a:latin typeface="Inter Bold"/>
              </a:rPr>
              <a:t>Last Year...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2520" b="12520"/>
          <a:stretch>
            <a:fillRect/>
          </a:stretch>
        </p:blipFill>
        <p:spPr>
          <a:xfrm>
            <a:off x="0" y="0"/>
            <a:ext cx="18288000" cy="10287000"/>
          </a:xfrm>
          <a:prstGeom prst="rect">
            <a:avLst/>
          </a:prstGeom>
        </p:spPr>
      </p:pic>
      <p:grpSp>
        <p:nvGrpSpPr>
          <p:cNvPr id="3" name="Group 3"/>
          <p:cNvGrpSpPr/>
          <p:nvPr/>
        </p:nvGrpSpPr>
        <p:grpSpPr>
          <a:xfrm>
            <a:off x="0" y="0"/>
            <a:ext cx="18288000" cy="10879140"/>
            <a:chOff x="0" y="0"/>
            <a:chExt cx="1423067" cy="846552"/>
          </a:xfrm>
        </p:grpSpPr>
        <p:sp>
          <p:nvSpPr>
            <p:cNvPr id="4" name="Freeform 4"/>
            <p:cNvSpPr/>
            <p:nvPr/>
          </p:nvSpPr>
          <p:spPr>
            <a:xfrm>
              <a:off x="0" y="0"/>
              <a:ext cx="1423067" cy="846552"/>
            </a:xfrm>
            <a:custGeom>
              <a:avLst/>
              <a:gdLst/>
              <a:ahLst/>
              <a:cxnLst/>
              <a:rect l="l" t="t" r="r" b="b"/>
              <a:pathLst>
                <a:path w="1423067" h="846552">
                  <a:moveTo>
                    <a:pt x="0" y="0"/>
                  </a:moveTo>
                  <a:lnTo>
                    <a:pt x="1423067" y="0"/>
                  </a:lnTo>
                  <a:lnTo>
                    <a:pt x="1423067" y="846552"/>
                  </a:lnTo>
                  <a:lnTo>
                    <a:pt x="0" y="846552"/>
                  </a:lnTo>
                  <a:close/>
                </a:path>
              </a:pathLst>
            </a:custGeom>
            <a:solidFill>
              <a:srgbClr val="52358B">
                <a:alpha val="80000"/>
              </a:srgbClr>
            </a:solidFill>
          </p:spPr>
        </p:sp>
      </p:grpSp>
      <p:sp>
        <p:nvSpPr>
          <p:cNvPr id="5" name="AutoShape 5"/>
          <p:cNvSpPr/>
          <p:nvPr/>
        </p:nvSpPr>
        <p:spPr>
          <a:xfrm rot="5400000">
            <a:off x="-581764" y="5133975"/>
            <a:ext cx="10287000" cy="0"/>
          </a:xfrm>
          <a:prstGeom prst="line">
            <a:avLst/>
          </a:prstGeom>
          <a:ln w="19050" cap="rnd">
            <a:solidFill>
              <a:srgbClr val="FFFFFF"/>
            </a:solidFill>
            <a:prstDash val="solid"/>
            <a:headEnd type="none" w="sm" len="sm"/>
            <a:tailEnd type="none" w="sm" len="sm"/>
          </a:ln>
        </p:spPr>
      </p:sp>
      <p:sp>
        <p:nvSpPr>
          <p:cNvPr id="6" name="AutoShape 6"/>
          <p:cNvSpPr/>
          <p:nvPr/>
        </p:nvSpPr>
        <p:spPr>
          <a:xfrm rot="5400000">
            <a:off x="3990975" y="5133975"/>
            <a:ext cx="10287000" cy="0"/>
          </a:xfrm>
          <a:prstGeom prst="line">
            <a:avLst/>
          </a:prstGeom>
          <a:ln w="19050" cap="rnd">
            <a:solidFill>
              <a:srgbClr val="FFFFFF"/>
            </a:solidFill>
            <a:prstDash val="solid"/>
            <a:headEnd type="none" w="sm" len="sm"/>
            <a:tailEnd type="none" w="sm" len="sm"/>
          </a:ln>
        </p:spPr>
      </p:sp>
      <p:sp>
        <p:nvSpPr>
          <p:cNvPr id="7" name="AutoShape 7"/>
          <p:cNvSpPr/>
          <p:nvPr/>
        </p:nvSpPr>
        <p:spPr>
          <a:xfrm rot="5400000">
            <a:off x="8365488" y="5133975"/>
            <a:ext cx="10287000" cy="0"/>
          </a:xfrm>
          <a:prstGeom prst="line">
            <a:avLst/>
          </a:prstGeom>
          <a:ln w="19050" cap="rnd">
            <a:solidFill>
              <a:srgbClr val="FFFFFF"/>
            </a:solidFill>
            <a:prstDash val="solid"/>
            <a:headEnd type="none" w="sm" len="sm"/>
            <a:tailEnd type="none" w="sm" len="sm"/>
          </a:ln>
        </p:spPr>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55567" y="2565450"/>
            <a:ext cx="3025119" cy="2923021"/>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161138" y="5372387"/>
            <a:ext cx="3090111" cy="3067637"/>
          </a:xfrm>
          <a:prstGeom prst="rect">
            <a:avLst/>
          </a:prstGeom>
        </p:spPr>
      </p:pic>
      <p:pic>
        <p:nvPicPr>
          <p:cNvPr id="10" name="Picture 1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856335" y="3446791"/>
            <a:ext cx="2930793" cy="2387264"/>
          </a:xfrm>
          <a:prstGeom prst="rect">
            <a:avLst/>
          </a:prstGeom>
        </p:spPr>
      </p:pic>
      <p:pic>
        <p:nvPicPr>
          <p:cNvPr id="11" name="Picture 11"/>
          <p:cNvPicPr>
            <a:picLocks noChangeAspect="1"/>
          </p:cNvPicPr>
          <p:nvPr/>
        </p:nvPicPr>
        <p:blipFill>
          <a:blip r:embed="rId10"/>
          <a:srcRect/>
          <a:stretch>
            <a:fillRect/>
          </a:stretch>
        </p:blipFill>
        <p:spPr>
          <a:xfrm>
            <a:off x="14013813" y="5397777"/>
            <a:ext cx="3837898" cy="2787273"/>
          </a:xfrm>
          <a:prstGeom prst="rect">
            <a:avLst/>
          </a:prstGeom>
        </p:spPr>
      </p:pic>
      <p:sp>
        <p:nvSpPr>
          <p:cNvPr id="12" name="TextBox 12"/>
          <p:cNvSpPr txBox="1"/>
          <p:nvPr/>
        </p:nvSpPr>
        <p:spPr>
          <a:xfrm>
            <a:off x="582811" y="7622293"/>
            <a:ext cx="3704626" cy="990600"/>
          </a:xfrm>
          <a:prstGeom prst="rect">
            <a:avLst/>
          </a:prstGeom>
        </p:spPr>
        <p:txBody>
          <a:bodyPr lIns="0" tIns="0" rIns="0" bIns="0" rtlCol="0" anchor="t">
            <a:spAutoFit/>
          </a:bodyPr>
          <a:lstStyle/>
          <a:p>
            <a:pPr>
              <a:lnSpc>
                <a:spcPts val="3900"/>
              </a:lnSpc>
            </a:pPr>
            <a:r>
              <a:rPr lang="en-US" sz="3000">
                <a:solidFill>
                  <a:srgbClr val="FFFFFF"/>
                </a:solidFill>
                <a:latin typeface="Inter Bold"/>
              </a:rPr>
              <a:t>Gender Inclusivity and Equality</a:t>
            </a:r>
          </a:p>
        </p:txBody>
      </p:sp>
      <p:sp>
        <p:nvSpPr>
          <p:cNvPr id="13" name="TextBox 13"/>
          <p:cNvSpPr txBox="1"/>
          <p:nvPr/>
        </p:nvSpPr>
        <p:spPr>
          <a:xfrm>
            <a:off x="582811" y="6127158"/>
            <a:ext cx="2428541" cy="1334137"/>
          </a:xfrm>
          <a:prstGeom prst="rect">
            <a:avLst/>
          </a:prstGeom>
        </p:spPr>
        <p:txBody>
          <a:bodyPr lIns="0" tIns="0" rIns="0" bIns="0" rtlCol="0" anchor="t">
            <a:spAutoFit/>
          </a:bodyPr>
          <a:lstStyle/>
          <a:p>
            <a:pPr>
              <a:lnSpc>
                <a:spcPts val="10659"/>
              </a:lnSpc>
            </a:pPr>
            <a:r>
              <a:rPr lang="en-US" sz="8199">
                <a:solidFill>
                  <a:srgbClr val="FFFFFF"/>
                </a:solidFill>
                <a:latin typeface="Inter Bold"/>
              </a:rPr>
              <a:t>01</a:t>
            </a:r>
          </a:p>
        </p:txBody>
      </p:sp>
      <p:sp>
        <p:nvSpPr>
          <p:cNvPr id="14" name="TextBox 14"/>
          <p:cNvSpPr txBox="1"/>
          <p:nvPr/>
        </p:nvSpPr>
        <p:spPr>
          <a:xfrm>
            <a:off x="4995792" y="3974860"/>
            <a:ext cx="3704626" cy="495300"/>
          </a:xfrm>
          <a:prstGeom prst="rect">
            <a:avLst/>
          </a:prstGeom>
        </p:spPr>
        <p:txBody>
          <a:bodyPr lIns="0" tIns="0" rIns="0" bIns="0" rtlCol="0" anchor="t">
            <a:spAutoFit/>
          </a:bodyPr>
          <a:lstStyle/>
          <a:p>
            <a:pPr>
              <a:lnSpc>
                <a:spcPts val="3900"/>
              </a:lnSpc>
            </a:pPr>
            <a:r>
              <a:rPr lang="en-US" sz="3000">
                <a:solidFill>
                  <a:srgbClr val="FFFFFF"/>
                </a:solidFill>
                <a:latin typeface="Inter Bold"/>
              </a:rPr>
              <a:t>On Terrorism</a:t>
            </a:r>
          </a:p>
        </p:txBody>
      </p:sp>
      <p:sp>
        <p:nvSpPr>
          <p:cNvPr id="15" name="TextBox 15"/>
          <p:cNvSpPr txBox="1"/>
          <p:nvPr/>
        </p:nvSpPr>
        <p:spPr>
          <a:xfrm>
            <a:off x="4995792" y="2479725"/>
            <a:ext cx="2428541" cy="1334137"/>
          </a:xfrm>
          <a:prstGeom prst="rect">
            <a:avLst/>
          </a:prstGeom>
        </p:spPr>
        <p:txBody>
          <a:bodyPr lIns="0" tIns="0" rIns="0" bIns="0" rtlCol="0" anchor="t">
            <a:spAutoFit/>
          </a:bodyPr>
          <a:lstStyle/>
          <a:p>
            <a:pPr>
              <a:lnSpc>
                <a:spcPts val="10659"/>
              </a:lnSpc>
            </a:pPr>
            <a:r>
              <a:rPr lang="en-US" sz="8199">
                <a:solidFill>
                  <a:srgbClr val="FFFFFF"/>
                </a:solidFill>
                <a:latin typeface="Inter Bold"/>
              </a:rPr>
              <a:t>02</a:t>
            </a:r>
          </a:p>
        </p:txBody>
      </p:sp>
      <p:sp>
        <p:nvSpPr>
          <p:cNvPr id="16" name="TextBox 16"/>
          <p:cNvSpPr txBox="1"/>
          <p:nvPr/>
        </p:nvSpPr>
        <p:spPr>
          <a:xfrm>
            <a:off x="9634544" y="7918350"/>
            <a:ext cx="3704626" cy="495300"/>
          </a:xfrm>
          <a:prstGeom prst="rect">
            <a:avLst/>
          </a:prstGeom>
        </p:spPr>
        <p:txBody>
          <a:bodyPr lIns="0" tIns="0" rIns="0" bIns="0" rtlCol="0" anchor="t">
            <a:spAutoFit/>
          </a:bodyPr>
          <a:lstStyle/>
          <a:p>
            <a:pPr>
              <a:lnSpc>
                <a:spcPts val="3900"/>
              </a:lnSpc>
            </a:pPr>
            <a:r>
              <a:rPr lang="en-US" sz="3000">
                <a:solidFill>
                  <a:srgbClr val="FFFFFF"/>
                </a:solidFill>
                <a:latin typeface="Inter Bold"/>
              </a:rPr>
              <a:t>On Penalty</a:t>
            </a:r>
          </a:p>
        </p:txBody>
      </p:sp>
      <p:sp>
        <p:nvSpPr>
          <p:cNvPr id="17" name="TextBox 17"/>
          <p:cNvSpPr txBox="1"/>
          <p:nvPr/>
        </p:nvSpPr>
        <p:spPr>
          <a:xfrm>
            <a:off x="9634544" y="6423216"/>
            <a:ext cx="2428541" cy="1334137"/>
          </a:xfrm>
          <a:prstGeom prst="rect">
            <a:avLst/>
          </a:prstGeom>
        </p:spPr>
        <p:txBody>
          <a:bodyPr lIns="0" tIns="0" rIns="0" bIns="0" rtlCol="0" anchor="t">
            <a:spAutoFit/>
          </a:bodyPr>
          <a:lstStyle/>
          <a:p>
            <a:pPr>
              <a:lnSpc>
                <a:spcPts val="10659"/>
              </a:lnSpc>
            </a:pPr>
            <a:r>
              <a:rPr lang="en-US" sz="8199">
                <a:solidFill>
                  <a:srgbClr val="FFFFFF"/>
                </a:solidFill>
                <a:latin typeface="Inter Bold"/>
              </a:rPr>
              <a:t>03</a:t>
            </a:r>
          </a:p>
        </p:txBody>
      </p:sp>
      <p:sp>
        <p:nvSpPr>
          <p:cNvPr id="18" name="TextBox 18"/>
          <p:cNvSpPr txBox="1"/>
          <p:nvPr/>
        </p:nvSpPr>
        <p:spPr>
          <a:xfrm>
            <a:off x="14013813" y="3656196"/>
            <a:ext cx="3704626" cy="990600"/>
          </a:xfrm>
          <a:prstGeom prst="rect">
            <a:avLst/>
          </a:prstGeom>
        </p:spPr>
        <p:txBody>
          <a:bodyPr lIns="0" tIns="0" rIns="0" bIns="0" rtlCol="0" anchor="t">
            <a:spAutoFit/>
          </a:bodyPr>
          <a:lstStyle/>
          <a:p>
            <a:pPr>
              <a:lnSpc>
                <a:spcPts val="3900"/>
              </a:lnSpc>
            </a:pPr>
            <a:r>
              <a:rPr lang="en-US" sz="3000">
                <a:solidFill>
                  <a:srgbClr val="FFFFFF"/>
                </a:solidFill>
                <a:latin typeface="Inter Bold"/>
              </a:rPr>
              <a:t>Committees and Technical Groups</a:t>
            </a:r>
          </a:p>
        </p:txBody>
      </p:sp>
      <p:sp>
        <p:nvSpPr>
          <p:cNvPr id="19" name="TextBox 19"/>
          <p:cNvSpPr txBox="1"/>
          <p:nvPr/>
        </p:nvSpPr>
        <p:spPr>
          <a:xfrm>
            <a:off x="14013813" y="2161061"/>
            <a:ext cx="2428541" cy="1334137"/>
          </a:xfrm>
          <a:prstGeom prst="rect">
            <a:avLst/>
          </a:prstGeom>
        </p:spPr>
        <p:txBody>
          <a:bodyPr lIns="0" tIns="0" rIns="0" bIns="0" rtlCol="0" anchor="t">
            <a:spAutoFit/>
          </a:bodyPr>
          <a:lstStyle/>
          <a:p>
            <a:pPr>
              <a:lnSpc>
                <a:spcPts val="10659"/>
              </a:lnSpc>
            </a:pPr>
            <a:r>
              <a:rPr lang="en-US" sz="8199">
                <a:solidFill>
                  <a:srgbClr val="FFFFFF"/>
                </a:solidFill>
                <a:latin typeface="Inter Bold"/>
              </a:rPr>
              <a:t>04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80916" y="-738647"/>
            <a:ext cx="11764294" cy="11764294"/>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21212"/>
            </a:solidFill>
          </p:spPr>
        </p:sp>
      </p:grpSp>
      <p:pic>
        <p:nvPicPr>
          <p:cNvPr id="4" name="Picture 4"/>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6425976" y="-1751587"/>
            <a:ext cx="5560574" cy="5560574"/>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685369" y="1028700"/>
            <a:ext cx="9405257" cy="822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650" t="10655" r="903" b="7302"/>
          <a:stretch>
            <a:fillRect/>
          </a:stretch>
        </p:blipFill>
        <p:spPr>
          <a:xfrm>
            <a:off x="0" y="0"/>
            <a:ext cx="18288000" cy="10287000"/>
          </a:xfrm>
          <a:prstGeom prst="rect">
            <a:avLst/>
          </a:prstGeom>
        </p:spPr>
      </p:pic>
      <p:grpSp>
        <p:nvGrpSpPr>
          <p:cNvPr id="3" name="Group 3"/>
          <p:cNvGrpSpPr/>
          <p:nvPr/>
        </p:nvGrpSpPr>
        <p:grpSpPr>
          <a:xfrm>
            <a:off x="0" y="0"/>
            <a:ext cx="18288000" cy="10879140"/>
            <a:chOff x="0" y="0"/>
            <a:chExt cx="1423067" cy="846552"/>
          </a:xfrm>
        </p:grpSpPr>
        <p:sp>
          <p:nvSpPr>
            <p:cNvPr id="4" name="Freeform 4"/>
            <p:cNvSpPr/>
            <p:nvPr/>
          </p:nvSpPr>
          <p:spPr>
            <a:xfrm>
              <a:off x="0" y="0"/>
              <a:ext cx="1423067" cy="846552"/>
            </a:xfrm>
            <a:custGeom>
              <a:avLst/>
              <a:gdLst/>
              <a:ahLst/>
              <a:cxnLst/>
              <a:rect l="l" t="t" r="r" b="b"/>
              <a:pathLst>
                <a:path w="1423067" h="846552">
                  <a:moveTo>
                    <a:pt x="0" y="0"/>
                  </a:moveTo>
                  <a:lnTo>
                    <a:pt x="1423067" y="0"/>
                  </a:lnTo>
                  <a:lnTo>
                    <a:pt x="1423067" y="846552"/>
                  </a:lnTo>
                  <a:lnTo>
                    <a:pt x="0" y="846552"/>
                  </a:lnTo>
                  <a:close/>
                </a:path>
              </a:pathLst>
            </a:custGeom>
            <a:solidFill>
              <a:srgbClr val="52358B">
                <a:alpha val="80000"/>
              </a:srgbClr>
            </a:solidFill>
          </p:spPr>
        </p:sp>
      </p:grpSp>
      <p:pic>
        <p:nvPicPr>
          <p:cNvPr id="5" name="Picture 5"/>
          <p:cNvPicPr>
            <a:picLocks noChangeAspect="1"/>
          </p:cNvPicPr>
          <p:nvPr/>
        </p:nvPicPr>
        <p:blipFill>
          <a:blip r:embed="rId4"/>
          <a:srcRect/>
          <a:stretch>
            <a:fillRect/>
          </a:stretch>
        </p:blipFill>
        <p:spPr>
          <a:xfrm>
            <a:off x="1028700" y="3886533"/>
            <a:ext cx="7506769" cy="5010768"/>
          </a:xfrm>
          <a:prstGeom prst="rect">
            <a:avLst/>
          </a:prstGeom>
        </p:spPr>
      </p:pic>
      <p:pic>
        <p:nvPicPr>
          <p:cNvPr id="6" name="Picture 6"/>
          <p:cNvPicPr>
            <a:picLocks noChangeAspect="1"/>
          </p:cNvPicPr>
          <p:nvPr/>
        </p:nvPicPr>
        <p:blipFill>
          <a:blip r:embed="rId5"/>
          <a:srcRect/>
          <a:stretch>
            <a:fillRect/>
          </a:stretch>
        </p:blipFill>
        <p:spPr>
          <a:xfrm>
            <a:off x="8696503" y="1028700"/>
            <a:ext cx="8562797" cy="57156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83" r="101" b="184"/>
          <a:stretch>
            <a:fillRect/>
          </a:stretch>
        </p:blipFill>
        <p:spPr>
          <a:xfrm>
            <a:off x="0" y="0"/>
            <a:ext cx="18288000" cy="10287000"/>
          </a:xfrm>
          <a:prstGeom prst="rect">
            <a:avLst/>
          </a:prstGeom>
        </p:spPr>
      </p:pic>
      <p:grpSp>
        <p:nvGrpSpPr>
          <p:cNvPr id="3" name="Group 3"/>
          <p:cNvGrpSpPr/>
          <p:nvPr/>
        </p:nvGrpSpPr>
        <p:grpSpPr>
          <a:xfrm>
            <a:off x="0" y="0"/>
            <a:ext cx="18288000" cy="10287000"/>
            <a:chOff x="0" y="0"/>
            <a:chExt cx="24384000" cy="13716000"/>
          </a:xfrm>
        </p:grpSpPr>
        <p:sp>
          <p:nvSpPr>
            <p:cNvPr id="4" name="Freeform 4"/>
            <p:cNvSpPr/>
            <p:nvPr/>
          </p:nvSpPr>
          <p:spPr>
            <a:xfrm>
              <a:off x="0" y="0"/>
              <a:ext cx="24384000" cy="13716000"/>
            </a:xfrm>
            <a:custGeom>
              <a:avLst/>
              <a:gdLst/>
              <a:ahLst/>
              <a:cxnLst/>
              <a:rect l="l" t="t" r="r" b="b"/>
              <a:pathLst>
                <a:path w="24384000" h="13716000">
                  <a:moveTo>
                    <a:pt x="0" y="0"/>
                  </a:moveTo>
                  <a:lnTo>
                    <a:pt x="0" y="13716000"/>
                  </a:lnTo>
                  <a:lnTo>
                    <a:pt x="24384000" y="13716000"/>
                  </a:lnTo>
                  <a:lnTo>
                    <a:pt x="24384000" y="0"/>
                  </a:lnTo>
                  <a:lnTo>
                    <a:pt x="0" y="0"/>
                  </a:lnTo>
                  <a:close/>
                  <a:moveTo>
                    <a:pt x="24317579" y="13649579"/>
                  </a:moveTo>
                  <a:lnTo>
                    <a:pt x="65024" y="13649579"/>
                  </a:lnTo>
                  <a:lnTo>
                    <a:pt x="65024" y="65024"/>
                  </a:lnTo>
                  <a:lnTo>
                    <a:pt x="24317579" y="65024"/>
                  </a:lnTo>
                  <a:lnTo>
                    <a:pt x="24317579" y="13649579"/>
                  </a:lnTo>
                  <a:close/>
                </a:path>
              </a:pathLst>
            </a:custGeom>
            <a:solidFill>
              <a:srgbClr val="52358B"/>
            </a:solidFill>
          </p:spPr>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929160" y="4148497"/>
            <a:ext cx="6426330" cy="6426330"/>
          </a:xfrm>
          <a:prstGeom prst="rect">
            <a:avLst/>
          </a:prstGeom>
        </p:spPr>
      </p:pic>
      <p:pic>
        <p:nvPicPr>
          <p:cNvPr id="3" name="Picture 3"/>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0017455" y="-779827"/>
            <a:ext cx="6426330" cy="6426330"/>
          </a:xfrm>
          <a:prstGeom prst="rect">
            <a:avLst/>
          </a:prstGeom>
        </p:spPr>
      </p:pic>
      <p:sp>
        <p:nvSpPr>
          <p:cNvPr id="4" name="TextBox 4"/>
          <p:cNvSpPr txBox="1"/>
          <p:nvPr/>
        </p:nvSpPr>
        <p:spPr>
          <a:xfrm>
            <a:off x="1515304" y="1632765"/>
            <a:ext cx="4818090" cy="2105025"/>
          </a:xfrm>
          <a:prstGeom prst="rect">
            <a:avLst/>
          </a:prstGeom>
        </p:spPr>
        <p:txBody>
          <a:bodyPr lIns="0" tIns="0" rIns="0" bIns="0" rtlCol="0" anchor="t">
            <a:spAutoFit/>
          </a:bodyPr>
          <a:lstStyle/>
          <a:p>
            <a:pPr>
              <a:lnSpc>
                <a:spcPts val="8400"/>
              </a:lnSpc>
              <a:spcBef>
                <a:spcPct val="0"/>
              </a:spcBef>
            </a:pPr>
            <a:r>
              <a:rPr lang="en-US" sz="6000">
                <a:solidFill>
                  <a:srgbClr val="0D104B"/>
                </a:solidFill>
                <a:latin typeface="Inter Bold"/>
              </a:rPr>
              <a:t>OUTCOME 1: EFFICIENCY</a:t>
            </a:r>
          </a:p>
        </p:txBody>
      </p:sp>
      <p:pic>
        <p:nvPicPr>
          <p:cNvPr id="5" name="Picture 5"/>
          <p:cNvPicPr>
            <a:picLocks noChangeAspect="1"/>
          </p:cNvPicPr>
          <p:nvPr/>
        </p:nvPicPr>
        <p:blipFill>
          <a:blip r:embed="rId7">
            <a:alphaModFix amt="32999"/>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68328">
            <a:off x="13593321" y="7450709"/>
            <a:ext cx="6426330" cy="6426330"/>
          </a:xfrm>
          <a:prstGeom prst="rect">
            <a:avLst/>
          </a:prstGeom>
        </p:spPr>
      </p:pic>
      <p:pic>
        <p:nvPicPr>
          <p:cNvPr id="6" name="Picture 6"/>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929160" y="-3698993"/>
            <a:ext cx="6426330" cy="6426330"/>
          </a:xfrm>
          <a:prstGeom prst="rect">
            <a:avLst/>
          </a:prstGeom>
        </p:spPr>
      </p:pic>
      <p:pic>
        <p:nvPicPr>
          <p:cNvPr id="7" name="Picture 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699398" y="1722901"/>
            <a:ext cx="2014889" cy="2014889"/>
          </a:xfrm>
          <a:prstGeom prst="rect">
            <a:avLst/>
          </a:prstGeom>
        </p:spPr>
      </p:pic>
      <p:pic>
        <p:nvPicPr>
          <p:cNvPr id="8" name="Picture 8"/>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28700" y="5491055"/>
            <a:ext cx="5304695" cy="3481206"/>
          </a:xfrm>
          <a:prstGeom prst="rect">
            <a:avLst/>
          </a:prstGeom>
        </p:spPr>
      </p:pic>
      <p:pic>
        <p:nvPicPr>
          <p:cNvPr id="9" name="Picture 9"/>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737805" y="5939641"/>
            <a:ext cx="2820336" cy="3032620"/>
          </a:xfrm>
          <a:prstGeom prst="rect">
            <a:avLst/>
          </a:prstGeom>
        </p:spPr>
      </p:pic>
      <p:pic>
        <p:nvPicPr>
          <p:cNvPr id="10" name="Picture 10"/>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7103190" y="4808736"/>
            <a:ext cx="5569933" cy="41635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929160" y="4148497"/>
            <a:ext cx="6426330" cy="6426330"/>
          </a:xfrm>
          <a:prstGeom prst="rect">
            <a:avLst/>
          </a:prstGeom>
        </p:spPr>
      </p:pic>
      <p:pic>
        <p:nvPicPr>
          <p:cNvPr id="3" name="Picture 3"/>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0017455" y="-779827"/>
            <a:ext cx="6426330" cy="6426330"/>
          </a:xfrm>
          <a:prstGeom prst="rect">
            <a:avLst/>
          </a:prstGeom>
        </p:spPr>
      </p:pic>
      <p:sp>
        <p:nvSpPr>
          <p:cNvPr id="4" name="TextBox 4"/>
          <p:cNvSpPr txBox="1"/>
          <p:nvPr/>
        </p:nvSpPr>
        <p:spPr>
          <a:xfrm>
            <a:off x="1515304" y="1632765"/>
            <a:ext cx="5587886" cy="2105025"/>
          </a:xfrm>
          <a:prstGeom prst="rect">
            <a:avLst/>
          </a:prstGeom>
        </p:spPr>
        <p:txBody>
          <a:bodyPr lIns="0" tIns="0" rIns="0" bIns="0" rtlCol="0" anchor="t">
            <a:spAutoFit/>
          </a:bodyPr>
          <a:lstStyle/>
          <a:p>
            <a:pPr>
              <a:lnSpc>
                <a:spcPts val="8400"/>
              </a:lnSpc>
              <a:spcBef>
                <a:spcPct val="0"/>
              </a:spcBef>
            </a:pPr>
            <a:r>
              <a:rPr lang="en-US" sz="6000">
                <a:solidFill>
                  <a:srgbClr val="0D104B"/>
                </a:solidFill>
                <a:latin typeface="Inter Bold"/>
              </a:rPr>
              <a:t>OUTCOME 2: INNOVATION</a:t>
            </a:r>
          </a:p>
        </p:txBody>
      </p:sp>
      <p:pic>
        <p:nvPicPr>
          <p:cNvPr id="5" name="Picture 5"/>
          <p:cNvPicPr>
            <a:picLocks noChangeAspect="1"/>
          </p:cNvPicPr>
          <p:nvPr/>
        </p:nvPicPr>
        <p:blipFill>
          <a:blip r:embed="rId7">
            <a:alphaModFix amt="32999"/>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68328">
            <a:off x="13593321" y="7450709"/>
            <a:ext cx="6426330" cy="6426330"/>
          </a:xfrm>
          <a:prstGeom prst="rect">
            <a:avLst/>
          </a:prstGeom>
        </p:spPr>
      </p:pic>
      <p:pic>
        <p:nvPicPr>
          <p:cNvPr id="6" name="Picture 6"/>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929160" y="-3698993"/>
            <a:ext cx="6426330" cy="6426330"/>
          </a:xfrm>
          <a:prstGeom prst="rect">
            <a:avLst/>
          </a:prstGeom>
        </p:spPr>
      </p:pic>
      <p:pic>
        <p:nvPicPr>
          <p:cNvPr id="7" name="Picture 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839790" y="1486039"/>
            <a:ext cx="1916803" cy="2251751"/>
          </a:xfrm>
          <a:prstGeom prst="rect">
            <a:avLst/>
          </a:prstGeom>
        </p:spPr>
      </p:pic>
      <p:pic>
        <p:nvPicPr>
          <p:cNvPr id="8" name="Picture 8"/>
          <p:cNvPicPr>
            <a:picLocks noChangeAspect="1"/>
          </p:cNvPicPr>
          <p:nvPr/>
        </p:nvPicPr>
        <p:blipFill>
          <a:blip r:embed="rId11"/>
          <a:srcRect/>
          <a:stretch>
            <a:fillRect/>
          </a:stretch>
        </p:blipFill>
        <p:spPr>
          <a:xfrm>
            <a:off x="1323177" y="4230099"/>
            <a:ext cx="11907442" cy="5028201"/>
          </a:xfrm>
          <a:prstGeom prst="rect">
            <a:avLst/>
          </a:prstGeom>
        </p:spPr>
      </p:pic>
      <p:pic>
        <p:nvPicPr>
          <p:cNvPr id="9" name="Picture 9"/>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3380123" y="5143500"/>
            <a:ext cx="3623872" cy="362387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929160" y="4148497"/>
            <a:ext cx="6426330" cy="6426330"/>
          </a:xfrm>
          <a:prstGeom prst="rect">
            <a:avLst/>
          </a:prstGeom>
        </p:spPr>
      </p:pic>
      <p:pic>
        <p:nvPicPr>
          <p:cNvPr id="3" name="Picture 3"/>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0017455" y="-779827"/>
            <a:ext cx="6426330" cy="6426330"/>
          </a:xfrm>
          <a:prstGeom prst="rect">
            <a:avLst/>
          </a:prstGeom>
        </p:spPr>
      </p:pic>
      <p:pic>
        <p:nvPicPr>
          <p:cNvPr id="4" name="Picture 4"/>
          <p:cNvPicPr>
            <a:picLocks noChangeAspect="1"/>
          </p:cNvPicPr>
          <p:nvPr/>
        </p:nvPicPr>
        <p:blipFill>
          <a:blip r:embed="rId7">
            <a:alphaModFix amt="32999"/>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68328">
            <a:off x="13593321" y="7450709"/>
            <a:ext cx="6426330" cy="6426330"/>
          </a:xfrm>
          <a:prstGeom prst="rect">
            <a:avLst/>
          </a:prstGeom>
        </p:spPr>
      </p:pic>
      <p:pic>
        <p:nvPicPr>
          <p:cNvPr id="5" name="Picture 5"/>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929160" y="-3698993"/>
            <a:ext cx="6426330" cy="6426330"/>
          </a:xfrm>
          <a:prstGeom prst="rect">
            <a:avLst/>
          </a:prstGeom>
        </p:spPr>
      </p:pic>
      <p:pic>
        <p:nvPicPr>
          <p:cNvPr id="6" name="Picture 6"/>
          <p:cNvPicPr>
            <a:picLocks noChangeAspect="1"/>
          </p:cNvPicPr>
          <p:nvPr/>
        </p:nvPicPr>
        <p:blipFill>
          <a:blip r:embed="rId9"/>
          <a:srcRect l="2381" t="4738" r="14391"/>
          <a:stretch>
            <a:fillRect/>
          </a:stretch>
        </p:blipFill>
        <p:spPr>
          <a:xfrm>
            <a:off x="7266690" y="1375107"/>
            <a:ext cx="9864957" cy="7536785"/>
          </a:xfrm>
          <a:prstGeom prst="rect">
            <a:avLst/>
          </a:prstGeom>
        </p:spPr>
      </p:pic>
      <p:pic>
        <p:nvPicPr>
          <p:cNvPr id="7" name="Picture 7"/>
          <p:cNvPicPr>
            <a:picLocks noChangeAspect="1"/>
          </p:cNvPicPr>
          <p:nvPr/>
        </p:nvPicPr>
        <p:blipFill>
          <a:blip r:embed="rId10"/>
          <a:srcRect/>
          <a:stretch>
            <a:fillRect/>
          </a:stretch>
        </p:blipFill>
        <p:spPr>
          <a:xfrm>
            <a:off x="1156352" y="1375107"/>
            <a:ext cx="5652589" cy="75367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929160" y="4148497"/>
            <a:ext cx="6426330" cy="6426330"/>
          </a:xfrm>
          <a:prstGeom prst="rect">
            <a:avLst/>
          </a:prstGeom>
        </p:spPr>
      </p:pic>
      <p:pic>
        <p:nvPicPr>
          <p:cNvPr id="3" name="Picture 3"/>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0017455" y="-779827"/>
            <a:ext cx="6426330" cy="6426330"/>
          </a:xfrm>
          <a:prstGeom prst="rect">
            <a:avLst/>
          </a:prstGeom>
        </p:spPr>
      </p:pic>
      <p:sp>
        <p:nvSpPr>
          <p:cNvPr id="4" name="TextBox 4"/>
          <p:cNvSpPr txBox="1"/>
          <p:nvPr/>
        </p:nvSpPr>
        <p:spPr>
          <a:xfrm>
            <a:off x="1515304" y="1632765"/>
            <a:ext cx="4950864" cy="2105025"/>
          </a:xfrm>
          <a:prstGeom prst="rect">
            <a:avLst/>
          </a:prstGeom>
        </p:spPr>
        <p:txBody>
          <a:bodyPr lIns="0" tIns="0" rIns="0" bIns="0" rtlCol="0" anchor="t">
            <a:spAutoFit/>
          </a:bodyPr>
          <a:lstStyle/>
          <a:p>
            <a:pPr>
              <a:lnSpc>
                <a:spcPts val="8400"/>
              </a:lnSpc>
              <a:spcBef>
                <a:spcPct val="0"/>
              </a:spcBef>
            </a:pPr>
            <a:r>
              <a:rPr lang="en-US" sz="6000">
                <a:solidFill>
                  <a:srgbClr val="0D104B"/>
                </a:solidFill>
                <a:latin typeface="Inter Bold"/>
              </a:rPr>
              <a:t>OUTCOME 3: ACCESS</a:t>
            </a:r>
          </a:p>
        </p:txBody>
      </p:sp>
      <p:pic>
        <p:nvPicPr>
          <p:cNvPr id="5" name="Picture 5"/>
          <p:cNvPicPr>
            <a:picLocks noChangeAspect="1"/>
          </p:cNvPicPr>
          <p:nvPr/>
        </p:nvPicPr>
        <p:blipFill>
          <a:blip r:embed="rId7">
            <a:alphaModFix amt="32999"/>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68328">
            <a:off x="13593321" y="7450709"/>
            <a:ext cx="6426330" cy="6426330"/>
          </a:xfrm>
          <a:prstGeom prst="rect">
            <a:avLst/>
          </a:prstGeom>
        </p:spPr>
      </p:pic>
      <p:pic>
        <p:nvPicPr>
          <p:cNvPr id="6" name="Picture 6"/>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929160" y="-3698993"/>
            <a:ext cx="6426330" cy="6426330"/>
          </a:xfrm>
          <a:prstGeom prst="rect">
            <a:avLst/>
          </a:prstGeom>
        </p:spPr>
      </p:pic>
      <p:pic>
        <p:nvPicPr>
          <p:cNvPr id="7" name="Picture 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659153" y="4746211"/>
            <a:ext cx="4373245" cy="4378719"/>
          </a:xfrm>
          <a:prstGeom prst="rect">
            <a:avLst/>
          </a:prstGeom>
        </p:spPr>
      </p:pic>
      <p:pic>
        <p:nvPicPr>
          <p:cNvPr id="8" name="Picture 8"/>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8922797" y="3018103"/>
            <a:ext cx="5915988" cy="6106827"/>
          </a:xfrm>
          <a:prstGeom prst="rect">
            <a:avLst/>
          </a:prstGeom>
        </p:spPr>
      </p:pic>
      <p:pic>
        <p:nvPicPr>
          <p:cNvPr id="9" name="Picture 9"/>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626939" y="1844528"/>
            <a:ext cx="1260746" cy="1892302"/>
          </a:xfrm>
          <a:prstGeom prst="rect">
            <a:avLst/>
          </a:prstGeom>
        </p:spPr>
      </p:pic>
      <p:sp>
        <p:nvSpPr>
          <p:cNvPr id="10" name="TextBox 10"/>
          <p:cNvSpPr txBox="1"/>
          <p:nvPr/>
        </p:nvSpPr>
        <p:spPr>
          <a:xfrm>
            <a:off x="1515304" y="3946381"/>
            <a:ext cx="6218364" cy="523605"/>
          </a:xfrm>
          <a:prstGeom prst="rect">
            <a:avLst/>
          </a:prstGeom>
        </p:spPr>
        <p:txBody>
          <a:bodyPr lIns="0" tIns="0" rIns="0" bIns="0" rtlCol="0" anchor="t">
            <a:spAutoFit/>
          </a:bodyPr>
          <a:lstStyle/>
          <a:p>
            <a:pPr marL="649991" lvl="1" indent="-324996" algn="l">
              <a:lnSpc>
                <a:spcPts val="4214"/>
              </a:lnSpc>
              <a:buFont typeface="Arial"/>
              <a:buChar char="•"/>
            </a:pPr>
            <a:r>
              <a:rPr lang="en-US" sz="3010">
                <a:solidFill>
                  <a:srgbClr val="0D104B"/>
                </a:solidFill>
                <a:latin typeface="Inter Bold"/>
              </a:rPr>
              <a:t>National Summit on Legal 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32999"/>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68328">
            <a:off x="-1929160" y="4148497"/>
            <a:ext cx="6426330" cy="6426330"/>
          </a:xfrm>
          <a:prstGeom prst="rect">
            <a:avLst/>
          </a:prstGeom>
        </p:spPr>
      </p:pic>
      <p:pic>
        <p:nvPicPr>
          <p:cNvPr id="3" name="Picture 3"/>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0017455" y="-779827"/>
            <a:ext cx="6426330" cy="6426330"/>
          </a:xfrm>
          <a:prstGeom prst="rect">
            <a:avLst/>
          </a:prstGeom>
        </p:spPr>
      </p:pic>
      <p:pic>
        <p:nvPicPr>
          <p:cNvPr id="4" name="Picture 4"/>
          <p:cNvPicPr>
            <a:picLocks noChangeAspect="1"/>
          </p:cNvPicPr>
          <p:nvPr/>
        </p:nvPicPr>
        <p:blipFill>
          <a:blip r:embed="rId7">
            <a:alphaModFix amt="32999"/>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68328">
            <a:off x="13593321" y="7450709"/>
            <a:ext cx="6426330" cy="6426330"/>
          </a:xfrm>
          <a:prstGeom prst="rect">
            <a:avLst/>
          </a:prstGeom>
        </p:spPr>
      </p:pic>
      <p:pic>
        <p:nvPicPr>
          <p:cNvPr id="5" name="Picture 5"/>
          <p:cNvPicPr>
            <a:picLocks noChangeAspect="1"/>
          </p:cNvPicPr>
          <p:nvPr/>
        </p:nvPicPr>
        <p:blipFill>
          <a:blip r:embed="rId5">
            <a:alphaModFix amt="32999"/>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8328">
            <a:off x="-1929160" y="-3698993"/>
            <a:ext cx="6426330" cy="6426330"/>
          </a:xfrm>
          <a:prstGeom prst="rect">
            <a:avLst/>
          </a:prstGeom>
        </p:spPr>
      </p:pic>
      <p:pic>
        <p:nvPicPr>
          <p:cNvPr id="6" name="Picture 6"/>
          <p:cNvPicPr>
            <a:picLocks noChangeAspect="1"/>
          </p:cNvPicPr>
          <p:nvPr/>
        </p:nvPicPr>
        <p:blipFill>
          <a:blip r:embed="rId9"/>
          <a:srcRect l="4792" r="12350"/>
          <a:stretch>
            <a:fillRect/>
          </a:stretch>
        </p:blipFill>
        <p:spPr>
          <a:xfrm>
            <a:off x="1028700" y="1154534"/>
            <a:ext cx="9946421" cy="7977931"/>
          </a:xfrm>
          <a:prstGeom prst="rect">
            <a:avLst/>
          </a:prstGeom>
        </p:spPr>
      </p:pic>
      <p:pic>
        <p:nvPicPr>
          <p:cNvPr id="7" name="Picture 7"/>
          <p:cNvPicPr>
            <a:picLocks noChangeAspect="1"/>
          </p:cNvPicPr>
          <p:nvPr/>
        </p:nvPicPr>
        <p:blipFill>
          <a:blip r:embed="rId10"/>
          <a:srcRect l="16682" r="29102"/>
          <a:stretch>
            <a:fillRect/>
          </a:stretch>
        </p:blipFill>
        <p:spPr>
          <a:xfrm>
            <a:off x="11240668" y="1154534"/>
            <a:ext cx="6513266" cy="79779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4735" t="10554" b="9065"/>
          <a:stretch>
            <a:fillRect/>
          </a:stretch>
        </p:blipFill>
        <p:spPr>
          <a:xfrm>
            <a:off x="0" y="0"/>
            <a:ext cx="18288000" cy="10287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0" y="13716000"/>
                  </a:lnTo>
                  <a:lnTo>
                    <a:pt x="24384000" y="13716000"/>
                  </a:lnTo>
                  <a:lnTo>
                    <a:pt x="24384000" y="0"/>
                  </a:lnTo>
                  <a:lnTo>
                    <a:pt x="0" y="0"/>
                  </a:lnTo>
                  <a:close/>
                  <a:moveTo>
                    <a:pt x="24317579" y="13649579"/>
                  </a:moveTo>
                  <a:lnTo>
                    <a:pt x="65024" y="13649579"/>
                  </a:lnTo>
                  <a:lnTo>
                    <a:pt x="65024" y="65024"/>
                  </a:lnTo>
                  <a:lnTo>
                    <a:pt x="24317579" y="65024"/>
                  </a:lnTo>
                  <a:lnTo>
                    <a:pt x="24317579" y="13649579"/>
                  </a:lnTo>
                  <a:close/>
                </a:path>
              </a:pathLst>
            </a:custGeom>
            <a:solidFill>
              <a:srgbClr val="52358B"/>
            </a:solidFill>
          </p:spPr>
        </p:sp>
      </p:grpSp>
      <p:pic>
        <p:nvPicPr>
          <p:cNvPr id="4" name="Picture 4"/>
          <p:cNvPicPr>
            <a:picLocks noChangeAspect="1"/>
          </p:cNvPicPr>
          <p:nvPr/>
        </p:nvPicPr>
        <p:blipFill>
          <a:blip r:embed="rId3"/>
          <a:srcRect l="1650" t="10655" r="903" b="7302"/>
          <a:stretch>
            <a:fillRect/>
          </a:stretch>
        </p:blipFill>
        <p:spPr>
          <a:xfrm>
            <a:off x="0" y="1"/>
            <a:ext cx="18288000" cy="10287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0C827D6C33BE488D3BB4F433054B4F" ma:contentTypeVersion="15" ma:contentTypeDescription="Create a new document." ma:contentTypeScope="" ma:versionID="d0c0598643433699f85aac3cacab67a5">
  <xsd:schema xmlns:xsd="http://www.w3.org/2001/XMLSchema" xmlns:xs="http://www.w3.org/2001/XMLSchema" xmlns:p="http://schemas.microsoft.com/office/2006/metadata/properties" xmlns:ns2="58f19d82-5e76-4fe2-8b77-4e7b99ae6ba2" xmlns:ns3="ca65c63d-0931-48af-9c15-72b0aae72f38" targetNamespace="http://schemas.microsoft.com/office/2006/metadata/properties" ma:root="true" ma:fieldsID="7612cf600c8b571abd5d673a75063872" ns2:_="" ns3:_="">
    <xsd:import namespace="58f19d82-5e76-4fe2-8b77-4e7b99ae6ba2"/>
    <xsd:import namespace="ca65c63d-0931-48af-9c15-72b0aae72f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f19d82-5e76-4fe2-8b77-4e7b99ae6b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a68aa3f-f484-4678-9614-eb86abc4e1d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a65c63d-0931-48af-9c15-72b0aae72f3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36c2f85-f4b9-4def-8ca3-2db2b195bdab}" ma:internalName="TaxCatchAll" ma:showField="CatchAllData" ma:web="ca65c63d-0931-48af-9c15-72b0aae72f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AFCCA9-E161-40FB-9630-E7A06A446AEA}">
  <ds:schemaRefs>
    <ds:schemaRef ds:uri="http://schemas.microsoft.com/sharepoint/v3/contenttype/forms"/>
  </ds:schemaRefs>
</ds:datastoreItem>
</file>

<file path=customXml/itemProps2.xml><?xml version="1.0" encoding="utf-8"?>
<ds:datastoreItem xmlns:ds="http://schemas.openxmlformats.org/officeDocument/2006/customXml" ds:itemID="{83E22321-2472-4226-99E5-06BB4690DECA}">
  <ds:schemaRefs>
    <ds:schemaRef ds:uri="58f19d82-5e76-4fe2-8b77-4e7b99ae6ba2"/>
    <ds:schemaRef ds:uri="ca65c63d-0931-48af-9c15-72b0aae72f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19</Slides>
  <Notes>19</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Development in PH Judiciary - Presentation.pptx.pptx</dc:title>
  <cp:revision>1</cp:revision>
  <cp:lastPrinted>2022-09-16T05:34:02Z</cp:lastPrinted>
  <dcterms:created xsi:type="dcterms:W3CDTF">2006-08-16T00:00:00Z</dcterms:created>
  <dcterms:modified xsi:type="dcterms:W3CDTF">2022-09-16T05:35:17Z</dcterms:modified>
  <dc:identifier>DAFMWFiY5ao</dc:identifier>
</cp:coreProperties>
</file>