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8" r:id="rId4"/>
    <p:sldMasterId id="2147483840" r:id="rId5"/>
  </p:sldMasterIdLst>
  <p:notesMasterIdLst>
    <p:notesMasterId r:id="rId18"/>
  </p:notesMasterIdLst>
  <p:handoutMasterIdLst>
    <p:handoutMasterId r:id="rId19"/>
  </p:handoutMasterIdLst>
  <p:sldIdLst>
    <p:sldId id="256" r:id="rId6"/>
    <p:sldId id="260" r:id="rId7"/>
    <p:sldId id="272" r:id="rId8"/>
    <p:sldId id="274" r:id="rId9"/>
    <p:sldId id="265" r:id="rId10"/>
    <p:sldId id="263" r:id="rId11"/>
    <p:sldId id="306" r:id="rId12"/>
    <p:sldId id="295" r:id="rId13"/>
    <p:sldId id="305" r:id="rId14"/>
    <p:sldId id="304" r:id="rId15"/>
    <p:sldId id="291" r:id="rId16"/>
    <p:sldId id="307" r:id="rId17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FD0607-3A77-4036-9F53-D61337837451}" v="11" dt="2024-01-09T09:02:46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>
        <p:scale>
          <a:sx n="81" d="100"/>
          <a:sy n="81" d="100"/>
        </p:scale>
        <p:origin x="780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05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7916A2-CE29-48C2-AA18-F9690BF4F8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2F7C5C-5975-4958-BA71-FFDECD755B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7D234-8492-473F-A091-4B64808A57A0}" type="datetime1">
              <a:rPr lang="en-GB" smtClean="0"/>
              <a:t>09/01/2024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38FA-A28B-4086-A139-C7836F7D7B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B40A30-F964-4913-843A-5C6E4D62C9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4450B-D2D0-45FA-8E13-79D47EF32F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0359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D646D-6BDF-4256-B3F1-5AA5656CF7FE}" type="datetime1">
              <a:rPr lang="en-GB" smtClean="0"/>
              <a:pPr/>
              <a:t>09/01/2024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AEFCC-1A2A-49A3-AF44-4B0C6C68473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12253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641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AEFCC-1A2A-49A3-AF44-4B0C6C68473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024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i="1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1CE91-B564-48E4-A834-035556D3C540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059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i="1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1CE91-B564-48E4-A834-035556D3C540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596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AEFCC-1A2A-49A3-AF44-4B0C6C6847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3922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AEFCC-1A2A-49A3-AF44-4B0C6C6847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543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AEFCC-1A2A-49A3-AF44-4B0C6C6847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142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15C783-D12C-49F2-9B4C-712E959A963D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27077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F00725-7335-4522-A034-2AC55CFE2D7D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8227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68D3E5-34C8-4FBE-A830-3EA54BBD2C94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28561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0DF764-3A77-4EF7-8485-DEC7BA12C6F5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6658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1A6FBB-8E3C-4B15-9841-78542BD4BA03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58899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F66E6A-6547-45D0-A810-82631A694533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007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110DFC-AD32-4268-A4D4-755499A809CF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5998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B05E4E-2AE5-4532-8BB4-EFC4D3C72010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r>
              <a:rPr lang="en-GB" noProof="0"/>
              <a:t>
             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0535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CAF9E51A-9906-4E59-9357-1E1DCF2BC79A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r>
              <a:rPr lang="en-GB" noProof="0"/>
              <a:t>
            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4778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B5A1A7-AA6F-4624-89E5-E883F173CDC5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842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ED7F50-086F-4C0E-A00E-029424AE0F4B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22238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294150" y="1676400"/>
            <a:ext cx="4647586" cy="762000"/>
          </a:xfrm>
        </p:spPr>
        <p:txBody>
          <a:bodyPr rtlCol="0" anchor="ctr"/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294150" y="2438400"/>
            <a:ext cx="4649410" cy="37338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5" name="Marcador de Posição de Texto 4"/>
          <p:cNvSpPr>
            <a:spLocks noGrp="1"/>
          </p:cNvSpPr>
          <p:nvPr>
            <p:ph type="body" sz="quarter" idx="3"/>
          </p:nvPr>
        </p:nvSpPr>
        <p:spPr>
          <a:xfrm>
            <a:off x="6248440" y="1676400"/>
            <a:ext cx="4649412" cy="762000"/>
          </a:xfrm>
        </p:spPr>
        <p:txBody>
          <a:bodyPr rtlCol="0" anchor="ctr"/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248440" y="2438400"/>
            <a:ext cx="4649412" cy="37338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t-PT"/>
              <a:t>Clique para editar os estilos do texto de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>
                  <a:alpha val="7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Marcador de Posição de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alpha val="7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30/6/2016</a:t>
            </a:r>
          </a:p>
        </p:txBody>
      </p:sp>
      <p:sp>
        <p:nvSpPr>
          <p:cNvPr id="9" name="Marcador de Posição de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9542E4-2CCF-42F6-9D92-ED568035133D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75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69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825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281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264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343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1225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11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992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6864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916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71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40312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4814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991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1970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7578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44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2804D8C0-33C7-4FBB-A6FA-9209902A92DA}" type="datetime1">
              <a:rPr lang="en-GB" noProof="0" smtClean="0"/>
              <a:t>09/01/2024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en-GB" noProof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6590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58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5660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981E6A2-4656-4CFE-9BF4-39D81EE2C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1192778"/>
            <a:ext cx="4486656" cy="2047035"/>
          </a:xfrm>
          <a:noFill/>
          <a:ln>
            <a:solidFill>
              <a:schemeClr val="tx1"/>
            </a:solidFill>
          </a:ln>
          <a:effectLst>
            <a:glow rad="152400">
              <a:schemeClr val="tx1">
                <a:alpha val="13000"/>
              </a:schemeClr>
            </a:glow>
          </a:effectLst>
        </p:spPr>
        <p:txBody>
          <a:bodyPr rtlCol="0">
            <a:normAutofit/>
          </a:bodyPr>
          <a:lstStyle/>
          <a:p>
            <a:pPr rtl="0"/>
            <a:r>
              <a:rPr lang="en-GB" sz="3000" dirty="0">
                <a:solidFill>
                  <a:schemeClr val="tx1"/>
                </a:solidFill>
              </a:rPr>
              <a:t>PREPARING FINANCIAL LAW STUDENTS FOR BULLS AND BEARS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1936" y="5563474"/>
            <a:ext cx="4486656" cy="702702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n-GB" sz="1800" dirty="0">
                <a:solidFill>
                  <a:schemeClr val="tx1"/>
                </a:solidFill>
              </a:rPr>
              <a:t>CALESA – CLOSING SEMINAR (JAN 2024)</a:t>
            </a:r>
          </a:p>
          <a:p>
            <a:pPr rtl="0"/>
            <a:r>
              <a:rPr lang="en-GB" sz="1800" dirty="0">
                <a:solidFill>
                  <a:schemeClr val="tx1"/>
                </a:solidFill>
              </a:rPr>
              <a:t>Miguel Azevedo Moura – NOVA School of Law</a:t>
            </a:r>
          </a:p>
        </p:txBody>
      </p:sp>
      <p:pic>
        <p:nvPicPr>
          <p:cNvPr id="5" name="Picture 4" descr="Finance trade numbers">
            <a:extLst>
              <a:ext uri="{FF2B5EF4-FFF2-40B4-BE49-F238E27FC236}">
                <a16:creationId xmlns:a16="http://schemas.microsoft.com/office/drawing/2014/main" id="{112B9624-F8A1-4831-AE43-1D9E266CF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pic>
        <p:nvPicPr>
          <p:cNvPr id="6" name="Picture 5" descr="A bull and bear with red and green lines&#10;&#10;Description automatically generated">
            <a:extLst>
              <a:ext uri="{FF2B5EF4-FFF2-40B4-BE49-F238E27FC236}">
                <a16:creationId xmlns:a16="http://schemas.microsoft.com/office/drawing/2014/main" id="{6DA0DB22-4A57-0654-2BCF-A976EFE85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032" y="3850453"/>
            <a:ext cx="1597937" cy="119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nd with pen pointing at financial numbers">
            <a:extLst>
              <a:ext uri="{FF2B5EF4-FFF2-40B4-BE49-F238E27FC236}">
                <a16:creationId xmlns:a16="http://schemas.microsoft.com/office/drawing/2014/main" id="{AB2E0BE0-B684-4228-A4DF-58C8CAFFD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EBA4F5-D94B-279C-BDE5-1D6228CF3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0"/>
            <a:ext cx="6096528" cy="34292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B687C9-39F4-8B46-32B9-8199C203D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28703"/>
            <a:ext cx="6096528" cy="34292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D55279-07C4-1638-8C5E-186D1E8FC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8" y="3428703"/>
            <a:ext cx="6096528" cy="34292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3343BF1-DBD5-D000-EE6F-BBD2E35A2BA2}"/>
              </a:ext>
            </a:extLst>
          </p:cNvPr>
          <p:cNvSpPr/>
          <p:nvPr/>
        </p:nvSpPr>
        <p:spPr>
          <a:xfrm>
            <a:off x="7684008" y="1252983"/>
            <a:ext cx="3082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CALESA</a:t>
            </a:r>
          </a:p>
        </p:txBody>
      </p:sp>
    </p:spTree>
    <p:extLst>
      <p:ext uri="{BB962C8B-B14F-4D97-AF65-F5344CB8AC3E}">
        <p14:creationId xmlns:p14="http://schemas.microsoft.com/office/powerpoint/2010/main" val="267384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D6A640B-6684-4338-9199-6EE758735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AB052D-92E4-4715-895B-E42323075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2305051" cy="6858001"/>
            <a:chOff x="0" y="0"/>
            <a:chExt cx="2305051" cy="6858001"/>
          </a:xfrm>
          <a:solidFill>
            <a:schemeClr val="bg2">
              <a:lumMod val="60000"/>
              <a:lumOff val="40000"/>
              <a:alpha val="60000"/>
            </a:schemeClr>
          </a:solidFill>
          <a:effectLst/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F9792D54-14D4-44D6-A491-DEA72C26C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3CB19E7-637B-4FA1-B5E7-E35CF50AD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8CED72B-CBE7-450E-BE7C-247E88439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3BBD7465-3665-40AE-98E8-F8503EE20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86CB6F49-3080-4A29-860D-F8F1AC4AC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EA3A8EBB-EC1C-42C6-B409-E065ACD0EF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F0AAA08-BD9A-4F88-A60C-F2ECB84CE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44ACFC6E-01EE-4A01-8C39-0C4BC6B4E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DE8B861-702A-45C6-A7C5-D20764B55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8DFAFFC-4BAC-4606-8F45-47284ED2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141C913-8CB4-4E5B-B684-BD40367775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81E80ADE-DC6D-491B-BAC4-A90D44FD4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4A425A61-47B5-41CA-A1D6-21C358B89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44D4532-40A1-4CEB-8A1C-711180D58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31056221-3B7D-4E0B-A366-3E03523EF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0F4CE988-2CA1-4875-8419-BC9914E7A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D5E11DED-8522-4839-A2C5-9D64FBB0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3A1EE55C-F160-4A56-ABFE-5EE18FE21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519A9CFB-FBD5-4742-9228-976E852BC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E808A3F5-6663-49E0-B6BB-AFBBCD508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33A492F1-3A43-47FE-8E3E-4BF2B7864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2ED7DF23-0B1F-4E17-8EC2-1B74D318F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FE1204BD-7481-4989-957D-B61AEA964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DD3C5673-1874-477D-AE35-B37A91974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DA963A0C-386F-4A9E-89E8-67081094B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D527BB52-D4EE-4CAA-A8A0-53A27DC7F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2A037511-5E0A-4293-81AB-28C5DC96B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42A7FE1C-EF14-483B-B5FC-FDC150282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45A82D49-825B-47BC-8622-A1D54C5C2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039D74A5-B4AF-4800-B941-E5F8CD44E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70B5D059-1472-474F-BDE6-881B5D1CD7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736D79CC-81E0-4C87-ABAC-58197ADBD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7E72BA97-1228-4006-B095-8D9FB45FB1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36FA3A99-37FB-4B03-A810-425BC9B379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2E45B959-2AD5-4FE4-BF6A-4F011011CF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CEE29A17-924F-4EED-A18C-E6A0137E5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EFB8BDF1-3A59-4EE5-BFAB-4F4B301E3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8F94E417-93B4-4071-A6D1-AE66CA682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18F44A8-385D-4EB4-A013-7EB252A27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25FB320-9784-4EA9-B1AE-3BF9106E6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C9EB05E6-5BE4-4EE1-9F0C-E8B57B362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C66CAA98-15DB-4EF7-B2CA-54F523A3C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7A30C330-EB27-4D08-82D2-7311A8505E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285C54D0-DCD8-43CD-AE6D-00487565C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BC525C34-0A4A-4042-8FA3-F64A115AEA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870751A2-DBE9-4631-86D3-800E774916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ED6D7806-3E23-488D-80ED-281D3DA72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170E0895-F9C9-44BA-AF81-F7938C7E4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75AD3DD3-BD4A-4DD9-9AC1-C60E34174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D047B55E-0847-4696-8101-A643C3C7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CB3EF1DB-37BD-463B-A542-7AA57DC9F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95D0E013-2F18-4248-9D83-3BFF25A05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E7D95722-3A1F-4917-8C16-D4D409941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A54912BE-A961-4720-992C-09A2D13DE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 useBgFill="1">
        <p:nvSpPr>
          <p:cNvPr id="66" name="Round Diagonal Corner Rectangle 7">
            <a:extLst>
              <a:ext uri="{FF2B5EF4-FFF2-40B4-BE49-F238E27FC236}">
                <a16:creationId xmlns:a16="http://schemas.microsoft.com/office/drawing/2014/main" id="{FF5E4228-419E-44B9-B090-94A9540E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079" y="0"/>
            <a:ext cx="8132922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5930F1-709E-4EE5-A248-22EEB6CAC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124" y="2195511"/>
            <a:ext cx="3763046" cy="1961270"/>
          </a:xfrm>
        </p:spPr>
        <p:txBody>
          <a:bodyPr anchor="ctr">
            <a:normAutofit/>
          </a:bodyPr>
          <a:lstStyle/>
          <a:p>
            <a:pPr algn="r"/>
            <a:r>
              <a:rPr lang="pt-PT" sz="3600" dirty="0">
                <a:solidFill>
                  <a:schemeClr val="tx1"/>
                </a:solidFill>
              </a:rPr>
              <a:t>OPEN FINANCE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66D76F4-D222-4771-B5AD-1277B18B3041}"/>
              </a:ext>
            </a:extLst>
          </p:cNvPr>
          <p:cNvSpPr txBox="1"/>
          <p:nvPr/>
        </p:nvSpPr>
        <p:spPr>
          <a:xfrm>
            <a:off x="4621054" y="4217094"/>
            <a:ext cx="6751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65" name="Picture 2" descr="The Ultimate Guide to Embedded Finance - verifiedpayments.com">
            <a:extLst>
              <a:ext uri="{FF2B5EF4-FFF2-40B4-BE49-F238E27FC236}">
                <a16:creationId xmlns:a16="http://schemas.microsoft.com/office/drawing/2014/main" id="{F9EA6A72-55A6-31AF-55C0-3285E0AB5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011" y="1204923"/>
            <a:ext cx="8084839" cy="490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14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D6A640B-6684-4338-9199-6EE758735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AB052D-92E4-4715-895B-E42323075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2305051" cy="6858001"/>
            <a:chOff x="0" y="0"/>
            <a:chExt cx="2305051" cy="6858001"/>
          </a:xfrm>
          <a:solidFill>
            <a:schemeClr val="bg2">
              <a:lumMod val="60000"/>
              <a:lumOff val="40000"/>
              <a:alpha val="60000"/>
            </a:schemeClr>
          </a:solidFill>
          <a:effectLst/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F9792D54-14D4-44D6-A491-DEA72C26C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3CB19E7-637B-4FA1-B5E7-E35CF50AD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8CED72B-CBE7-450E-BE7C-247E88439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3BBD7465-3665-40AE-98E8-F8503EE20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86CB6F49-3080-4A29-860D-F8F1AC4AC3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EA3A8EBB-EC1C-42C6-B409-E065ACD0EF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F0AAA08-BD9A-4F88-A60C-F2ECB84CE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44ACFC6E-01EE-4A01-8C39-0C4BC6B4E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DE8B861-702A-45C6-A7C5-D20764B55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8DFAFFC-4BAC-4606-8F45-47284ED2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141C913-8CB4-4E5B-B684-BD40367775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81E80ADE-DC6D-491B-BAC4-A90D44FD4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4A425A61-47B5-41CA-A1D6-21C358B89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44D4532-40A1-4CEB-8A1C-711180D586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31056221-3B7D-4E0B-A366-3E03523EF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0F4CE988-2CA1-4875-8419-BC9914E7A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D5E11DED-8522-4839-A2C5-9D64FBB0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3A1EE55C-F160-4A56-ABFE-5EE18FE21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519A9CFB-FBD5-4742-9228-976E852BC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E808A3F5-6663-49E0-B6BB-AFBBCD508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33A492F1-3A43-47FE-8E3E-4BF2B7864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2ED7DF23-0B1F-4E17-8EC2-1B74D318F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FE1204BD-7481-4989-957D-B61AEA964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DD3C5673-1874-477D-AE35-B37A91974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DA963A0C-386F-4A9E-89E8-67081094B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D527BB52-D4EE-4CAA-A8A0-53A27DC7F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2A037511-5E0A-4293-81AB-28C5DC96B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42A7FE1C-EF14-483B-B5FC-FDC150282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45A82D49-825B-47BC-8622-A1D54C5C2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039D74A5-B4AF-4800-B941-E5F8CD44E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70B5D059-1472-474F-BDE6-881B5D1CD7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736D79CC-81E0-4C87-ABAC-58197ADBD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7E72BA97-1228-4006-B095-8D9FB45FB1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36FA3A99-37FB-4B03-A810-425BC9B379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2E45B959-2AD5-4FE4-BF6A-4F011011CF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CEE29A17-924F-4EED-A18C-E6A0137E5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EFB8BDF1-3A59-4EE5-BFAB-4F4B301E3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8F94E417-93B4-4071-A6D1-AE66CA682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A18F44A8-385D-4EB4-A013-7EB252A27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B25FB320-9784-4EA9-B1AE-3BF9106E6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C9EB05E6-5BE4-4EE1-9F0C-E8B57B362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C66CAA98-15DB-4EF7-B2CA-54F523A3C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7A30C330-EB27-4D08-82D2-7311A8505E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285C54D0-DCD8-43CD-AE6D-00487565C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BC525C34-0A4A-4042-8FA3-F64A115AEA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870751A2-DBE9-4631-86D3-800E774916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ED6D7806-3E23-488D-80ED-281D3DA72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170E0895-F9C9-44BA-AF81-F7938C7E4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75AD3DD3-BD4A-4DD9-9AC1-C60E34174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D047B55E-0847-4696-8101-A643C3C7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CB3EF1DB-37BD-463B-A542-7AA57DC9F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95D0E013-2F18-4248-9D83-3BFF25A05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E7D95722-3A1F-4917-8C16-D4D409941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A54912BE-A961-4720-992C-09A2D13DE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 useBgFill="1">
        <p:nvSpPr>
          <p:cNvPr id="66" name="Round Diagonal Corner Rectangle 7">
            <a:extLst>
              <a:ext uri="{FF2B5EF4-FFF2-40B4-BE49-F238E27FC236}">
                <a16:creationId xmlns:a16="http://schemas.microsoft.com/office/drawing/2014/main" id="{FF5E4228-419E-44B9-B090-94A9540E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079" y="0"/>
            <a:ext cx="8132922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5930F1-709E-4EE5-A248-22EEB6CAC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5" y="2170112"/>
            <a:ext cx="3763046" cy="1961270"/>
          </a:xfrm>
        </p:spPr>
        <p:txBody>
          <a:bodyPr anchor="ctr">
            <a:normAutofit/>
          </a:bodyPr>
          <a:lstStyle/>
          <a:p>
            <a:pPr algn="ctr"/>
            <a:r>
              <a:rPr lang="pt-PT" sz="3600" dirty="0">
                <a:solidFill>
                  <a:schemeClr val="tx1"/>
                </a:solidFill>
              </a:rPr>
              <a:t>BNPL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1C76F24-18BF-0102-6BF7-746267974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330" y="1382712"/>
            <a:ext cx="7991557" cy="417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15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F70220-677A-411B-B416-94321A55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244035"/>
            <a:ext cx="3305446" cy="1120597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>
            <a:normAutofit/>
          </a:bodyPr>
          <a:lstStyle/>
          <a:p>
            <a:pPr rtl="0"/>
            <a:r>
              <a:rPr lang="en-GB" sz="2600" dirty="0">
                <a:solidFill>
                  <a:schemeClr val="bg1"/>
                </a:solidFill>
              </a:rPr>
              <a:t>FIN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D1328-A694-4327-A93A-3D919FD65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61" y="1788380"/>
            <a:ext cx="3303753" cy="4240185"/>
          </a:xfrm>
        </p:spPr>
        <p:txBody>
          <a:bodyPr rtlCol="0">
            <a:normAutofit fontScale="92500"/>
          </a:bodyPr>
          <a:lstStyle/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CREDIT SCORING</a:t>
            </a: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SUITABILITY &amp; APPROPRIATENESS TESTS</a:t>
            </a: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RISK MANAGEMENT</a:t>
            </a: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FRAUD DETECTION</a:t>
            </a: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AML/KYC (SCREENING)</a:t>
            </a: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TRADING (HFT)</a:t>
            </a: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(PERSONAL) RECOMMENDATIONS</a:t>
            </a: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PORTEFOLIO MANAGEMENT</a:t>
            </a: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REGTECH (reg monitoring, reporting, compliance)</a:t>
            </a: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rtl="0"/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text, screenshot, design&#10;&#10;Description automatically generated">
            <a:extLst>
              <a:ext uri="{FF2B5EF4-FFF2-40B4-BE49-F238E27FC236}">
                <a16:creationId xmlns:a16="http://schemas.microsoft.com/office/drawing/2014/main" id="{3BD51595-88AE-C449-D18B-38F7C1ADB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328" y="1263282"/>
            <a:ext cx="7390672" cy="416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34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" name="Picture 5" descr="A person and person standing next to a large cellphone&#10;&#10;Description automatically generated with medium confidence">
            <a:extLst>
              <a:ext uri="{FF2B5EF4-FFF2-40B4-BE49-F238E27FC236}">
                <a16:creationId xmlns:a16="http://schemas.microsoft.com/office/drawing/2014/main" id="{0F5CA100-DC2E-6E9F-E9A6-667CB4ABDE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31" r="6658" b="-1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F70220-677A-411B-B416-94321A55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72804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>
            <a:normAutofit/>
          </a:bodyPr>
          <a:lstStyle/>
          <a:p>
            <a:pPr rtl="0"/>
            <a:r>
              <a:rPr lang="en-GB" sz="2600" dirty="0">
                <a:solidFill>
                  <a:schemeClr val="bg1"/>
                </a:solidFill>
              </a:rPr>
              <a:t>SOCIAL TRADING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D1328-A694-4327-A93A-3D919FD65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 rtlCol="0">
            <a:normAutofit/>
          </a:bodyPr>
          <a:lstStyle/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FINTECH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CFD products</a:t>
            </a: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marL="342900" indent="-342900" rtl="0">
              <a:buAutoNum type="arabicPeriod"/>
            </a:pPr>
            <a:r>
              <a:rPr lang="en-GB" dirty="0">
                <a:solidFill>
                  <a:schemeClr val="bg1"/>
                </a:solidFill>
              </a:rPr>
              <a:t>COPYTRADING</a:t>
            </a:r>
          </a:p>
          <a:p>
            <a:pPr marL="342900" indent="-342900" rtl="0">
              <a:buAutoNum type="arabicPeriod"/>
            </a:pPr>
            <a:endParaRPr lang="en-GB" dirty="0">
              <a:solidFill>
                <a:schemeClr val="bg1"/>
              </a:solidFill>
            </a:endParaRPr>
          </a:p>
          <a:p>
            <a:pPr rtl="0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776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om with computers and monitors&#10;&#10;Description automatically generated">
            <a:extLst>
              <a:ext uri="{FF2B5EF4-FFF2-40B4-BE49-F238E27FC236}">
                <a16:creationId xmlns:a16="http://schemas.microsoft.com/office/drawing/2014/main" id="{9D59BC07-D689-3880-093B-22CFFB640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74" b="1640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17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70969DD-D7C9-1527-05D6-B370624835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"/>
          <a:stretch/>
        </p:blipFill>
        <p:spPr>
          <a:xfrm>
            <a:off x="1609" y="10"/>
            <a:ext cx="12188805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517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08CCDCCE-8FC1-88E2-74C5-598F1B2535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57697" y="-9034"/>
            <a:ext cx="4864020" cy="6811855"/>
          </a:xfrm>
        </p:spPr>
      </p:pic>
    </p:spTree>
    <p:extLst>
      <p:ext uri="{BB962C8B-B14F-4D97-AF65-F5344CB8AC3E}">
        <p14:creationId xmlns:p14="http://schemas.microsoft.com/office/powerpoint/2010/main" val="308995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AD4C5E-F89F-88FF-7809-C53D47817A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53" t="14304" r="23021" b="13228"/>
          <a:stretch/>
        </p:blipFill>
        <p:spPr>
          <a:xfrm>
            <a:off x="1386582" y="1"/>
            <a:ext cx="9418836" cy="685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0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5FA21C72-692C-49FD-9EB4-DDDDDEBD4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5405" y="950977"/>
            <a:ext cx="9041190" cy="4956047"/>
          </a:xfrm>
          <a:prstGeom prst="rect">
            <a:avLst/>
          </a:prstGeom>
          <a:solidFill>
            <a:srgbClr val="FFFFFF"/>
          </a:solidFill>
          <a:ln w="317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Imagem 2">
            <a:extLst>
              <a:ext uri="{FF2B5EF4-FFF2-40B4-BE49-F238E27FC236}">
                <a16:creationId xmlns:a16="http://schemas.microsoft.com/office/drawing/2014/main" id="{44305CC0-1740-B2A5-99F9-3869CC8184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0418" t="31096" r="32868" b="23743"/>
          <a:stretch/>
        </p:blipFill>
        <p:spPr>
          <a:xfrm>
            <a:off x="2366210" y="1656282"/>
            <a:ext cx="7915425" cy="3545436"/>
          </a:xfrm>
          <a:prstGeom prst="rect">
            <a:avLst/>
          </a:prstGeom>
        </p:spPr>
      </p:pic>
      <p:sp>
        <p:nvSpPr>
          <p:cNvPr id="58" name="Oval 57">
            <a:extLst>
              <a:ext uri="{FF2B5EF4-FFF2-40B4-BE49-F238E27FC236}">
                <a16:creationId xmlns:a16="http://schemas.microsoft.com/office/drawing/2014/main" id="{FBAF941A-6830-47A3-B63C-7C7B66AEA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80" y="624518"/>
            <a:ext cx="2157984" cy="2157984"/>
          </a:xfrm>
          <a:prstGeom prst="ellipse">
            <a:avLst/>
          </a:prstGeom>
          <a:solidFill>
            <a:srgbClr val="40404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F70220-677A-411B-B416-94321A55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72" y="789110"/>
            <a:ext cx="1828800" cy="182880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 anchorCtr="1">
            <a:normAutofit/>
          </a:bodyPr>
          <a:lstStyle/>
          <a:p>
            <a:r>
              <a:rPr lang="en-US" sz="1300">
                <a:solidFill>
                  <a:srgbClr val="FFFFFF"/>
                </a:solidFill>
              </a:rPr>
              <a:t>SOCIAL TRADING</a:t>
            </a:r>
          </a:p>
        </p:txBody>
      </p:sp>
    </p:spTree>
    <p:extLst>
      <p:ext uri="{BB962C8B-B14F-4D97-AF65-F5344CB8AC3E}">
        <p14:creationId xmlns:p14="http://schemas.microsoft.com/office/powerpoint/2010/main" val="3033895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People sitting at a desk with computers&#10;&#10;Description automatically generated">
            <a:extLst>
              <a:ext uri="{FF2B5EF4-FFF2-40B4-BE49-F238E27FC236}">
                <a16:creationId xmlns:a16="http://schemas.microsoft.com/office/drawing/2014/main" id="{D52F8FDD-69E0-C52D-B26D-6D8D9602FD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99861" y="0"/>
            <a:ext cx="9105380" cy="6829035"/>
          </a:xfrm>
        </p:spPr>
      </p:pic>
    </p:spTree>
    <p:extLst>
      <p:ext uri="{BB962C8B-B14F-4D97-AF65-F5344CB8AC3E}">
        <p14:creationId xmlns:p14="http://schemas.microsoft.com/office/powerpoint/2010/main" val="62697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18ba755-ad85-4b7b-8840-00a2aeb1f89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D58080C5933A45B45A1111837AA1C1" ma:contentTypeVersion="14" ma:contentTypeDescription="Create a new document." ma:contentTypeScope="" ma:versionID="0d7178ff07813295b493b0655a78d799">
  <xsd:schema xmlns:xsd="http://www.w3.org/2001/XMLSchema" xmlns:xs="http://www.w3.org/2001/XMLSchema" xmlns:p="http://schemas.microsoft.com/office/2006/metadata/properties" xmlns:ns3="aa63774b-876b-4617-b740-74b3a8c0b317" xmlns:ns4="918ba755-ad85-4b7b-8840-00a2aeb1f893" targetNamespace="http://schemas.microsoft.com/office/2006/metadata/properties" ma:root="true" ma:fieldsID="3cbfa35cbf6d0b723a0ce3eb2eeb6657" ns3:_="" ns4:_="">
    <xsd:import namespace="aa63774b-876b-4617-b740-74b3a8c0b317"/>
    <xsd:import namespace="918ba755-ad85-4b7b-8840-00a2aeb1f89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3774b-876b-4617-b740-74b3a8c0b31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8ba755-ad85-4b7b-8840-00a2aeb1f8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17AD15-0DEB-4851-82A2-261C041346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0ED59B-F67D-4B99-A0A7-E5237FF58100}">
  <ds:schemaRefs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aa63774b-876b-4617-b740-74b3a8c0b317"/>
    <ds:schemaRef ds:uri="http://schemas.microsoft.com/office/2006/metadata/properties"/>
    <ds:schemaRef ds:uri="918ba755-ad85-4b7b-8840-00a2aeb1f893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038285-68A2-4C93-AA49-FC2CE352FC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63774b-876b-4617-b740-74b3a8c0b317"/>
    <ds:schemaRef ds:uri="918ba755-ad85-4b7b-8840-00a2aeb1f8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Financial design</Template>
  <TotalTime>188</TotalTime>
  <Words>80</Words>
  <Application>Microsoft Office PowerPoint</Application>
  <PresentationFormat>Widescreen</PresentationFormat>
  <Paragraphs>37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Gill Sans MT</vt:lpstr>
      <vt:lpstr>Tw Cen MT</vt:lpstr>
      <vt:lpstr>Parcel</vt:lpstr>
      <vt:lpstr>Circuito</vt:lpstr>
      <vt:lpstr>PREPARING FINANCIAL LAW STUDENTS FOR BULLS AND BEARS</vt:lpstr>
      <vt:lpstr>PowerPoint Presentation</vt:lpstr>
      <vt:lpstr>PowerPoint Presentation</vt:lpstr>
      <vt:lpstr>PowerPoint Presentation</vt:lpstr>
      <vt:lpstr>FIN AI</vt:lpstr>
      <vt:lpstr>SOCIAL TRADING</vt:lpstr>
      <vt:lpstr>PowerPoint Presentation</vt:lpstr>
      <vt:lpstr>PowerPoint Presentation</vt:lpstr>
      <vt:lpstr>PowerPoint Presentation</vt:lpstr>
      <vt:lpstr>PowerPoint Presentation</vt:lpstr>
      <vt:lpstr>SOCIAL TRADING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FINANCIAL LAW STUDENTS FOR BULLS AND BEARS</dc:title>
  <dc:creator>Miguel Moura</dc:creator>
  <cp:lastModifiedBy>Miguel Moura</cp:lastModifiedBy>
  <cp:revision>2</cp:revision>
  <dcterms:created xsi:type="dcterms:W3CDTF">2024-01-09T07:39:32Z</dcterms:created>
  <dcterms:modified xsi:type="dcterms:W3CDTF">2024-01-09T10:48:22Z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0x010100E7D58080C5933A45B45A1111837AA1C1</vt:lpwstr>
  </property>
</Properties>
</file>